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  <p:sldMasterId id="2147483688" r:id="rId3"/>
    <p:sldMasterId id="2147483700" r:id="rId4"/>
  </p:sldMasterIdLst>
  <p:notesMasterIdLst>
    <p:notesMasterId r:id="rId12"/>
  </p:notesMasterIdLst>
  <p:sldIdLst>
    <p:sldId id="266" r:id="rId5"/>
    <p:sldId id="260" r:id="rId6"/>
    <p:sldId id="262" r:id="rId7"/>
    <p:sldId id="265" r:id="rId8"/>
    <p:sldId id="264" r:id="rId9"/>
    <p:sldId id="267" r:id="rId10"/>
    <p:sldId id="268" r:id="rId11"/>
  </p:sldIdLst>
  <p:sldSz cx="10160000" cy="7620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54" algn="l" defTabSz="9143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46" algn="l" defTabSz="9143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36" algn="l" defTabSz="9143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27" algn="l" defTabSz="9143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40B"/>
    <a:srgbClr val="F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18" autoAdjust="0"/>
  </p:normalViewPr>
  <p:slideViewPr>
    <p:cSldViewPr>
      <p:cViewPr varScale="1">
        <p:scale>
          <a:sx n="63" d="100"/>
          <a:sy n="63" d="100"/>
        </p:scale>
        <p:origin x="-840" y="-96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DA0FA-A9F0-4A98-BF9D-75EBD11AF02B}" type="datetimeFigureOut">
              <a:rPr lang="cs-CZ" smtClean="0"/>
              <a:t>1.11.2013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D7617-0EE5-4493-B8FA-46C5F3243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6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7617-0EE5-4493-B8FA-46C5F324345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94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43264" y="1778000"/>
            <a:ext cx="7597069" cy="35560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0" y="1354669"/>
            <a:ext cx="8636000" cy="2148417"/>
          </a:xfrm>
        </p:spPr>
        <p:txBody>
          <a:bodyPr anchor="b"/>
          <a:lstStyle>
            <a:lvl1pPr algn="r">
              <a:defRPr sz="49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94669"/>
            <a:ext cx="7112000" cy="194733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F22F-5A85-4EEB-ACDE-FDF189ADED2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7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0E92-6749-4C59-BB92-C225658B663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4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05156"/>
            <a:ext cx="2286000" cy="6506986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2" y="305156"/>
            <a:ext cx="6688667" cy="650698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32CF-AA37-476A-809D-1925BE49404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08000" y="1778003"/>
            <a:ext cx="9144000" cy="5034139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A42F-B216-49BD-AD38-2956372AED0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2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508000" y="1778003"/>
            <a:ext cx="9144000" cy="5034139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8702-12CD-429C-9076-D156570910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29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43264" y="1778000"/>
            <a:ext cx="7597069" cy="35560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0" y="1354667"/>
            <a:ext cx="8636000" cy="2148417"/>
          </a:xfrm>
        </p:spPr>
        <p:txBody>
          <a:bodyPr anchor="b"/>
          <a:lstStyle>
            <a:lvl1pPr algn="r">
              <a:defRPr sz="49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94667"/>
            <a:ext cx="7112000" cy="194733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F22F-5A85-4EEB-ACDE-FDF189ADED2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6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BB4D-F728-4D92-809D-CEE2D0A537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32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4896556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7995" indent="0">
              <a:buNone/>
              <a:defRPr sz="2000"/>
            </a:lvl2pPr>
            <a:lvl3pPr marL="1015990" indent="0">
              <a:buNone/>
              <a:defRPr sz="1800"/>
            </a:lvl3pPr>
            <a:lvl4pPr marL="1523985" indent="0">
              <a:buNone/>
              <a:defRPr sz="1600"/>
            </a:lvl4pPr>
            <a:lvl5pPr marL="2031980" indent="0">
              <a:buNone/>
              <a:defRPr sz="1600"/>
            </a:lvl5pPr>
            <a:lvl6pPr marL="2539975" indent="0">
              <a:buNone/>
              <a:defRPr sz="1600"/>
            </a:lvl6pPr>
            <a:lvl7pPr marL="3047970" indent="0">
              <a:buNone/>
              <a:defRPr sz="1600"/>
            </a:lvl7pPr>
            <a:lvl8pPr marL="3555964" indent="0">
              <a:buNone/>
              <a:defRPr sz="1600"/>
            </a:lvl8pPr>
            <a:lvl9pPr marL="4063959" indent="0">
              <a:buNone/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54644-644A-4450-A328-56701F36ACB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7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778001"/>
            <a:ext cx="4487333" cy="50341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7" y="1778001"/>
            <a:ext cx="4487333" cy="50341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E436E-D369-449F-BA4B-D54C3330073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2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0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1140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8EFB-AE26-4E77-9AC8-5418FB77922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53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3F3D0-4E30-4728-AE08-CEDB2D0EBD7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7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BB4D-F728-4D92-809D-CEE2D0A537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4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4241-D2B8-4518-930B-0E9A1E98545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278" y="303389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1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87AE-EDC6-4448-8264-0430985114B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1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600"/>
            </a:lvl1pPr>
            <a:lvl2pPr marL="507995" indent="0">
              <a:buNone/>
              <a:defRPr sz="3100"/>
            </a:lvl2pPr>
            <a:lvl3pPr marL="1015990" indent="0">
              <a:buNone/>
              <a:defRPr sz="2700"/>
            </a:lvl3pPr>
            <a:lvl4pPr marL="1523985" indent="0">
              <a:buNone/>
              <a:defRPr sz="2200"/>
            </a:lvl4pPr>
            <a:lvl5pPr marL="2031980" indent="0">
              <a:buNone/>
              <a:defRPr sz="2200"/>
            </a:lvl5pPr>
            <a:lvl6pPr marL="2539975" indent="0">
              <a:buNone/>
              <a:defRPr sz="2200"/>
            </a:lvl6pPr>
            <a:lvl7pPr marL="3047970" indent="0">
              <a:buNone/>
              <a:defRPr sz="2200"/>
            </a:lvl7pPr>
            <a:lvl8pPr marL="3555964" indent="0">
              <a:buNone/>
              <a:defRPr sz="2200"/>
            </a:lvl8pPr>
            <a:lvl9pPr marL="4063959" indent="0">
              <a:buNone/>
              <a:defRPr sz="22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E4CB-2C8D-46FF-956F-25A4732AC1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81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0E92-6749-4C59-BB92-C225658B663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95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6986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698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32CF-AA37-476A-809D-1925BE49404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5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08000" y="1778001"/>
            <a:ext cx="9144000" cy="5034139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A42F-B216-49BD-AD38-2956372AED0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58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508000" y="1778001"/>
            <a:ext cx="9144000" cy="5034139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8702-12CD-429C-9076-D156570910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2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2" indent="0" algn="ctr">
              <a:buNone/>
              <a:defRPr/>
            </a:lvl4pPr>
            <a:lvl5pPr marL="1828764" indent="0" algn="ctr">
              <a:buNone/>
              <a:defRPr/>
            </a:lvl5pPr>
            <a:lvl6pPr marL="2285954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7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81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52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2" indent="0">
              <a:buNone/>
              <a:defRPr sz="1400"/>
            </a:lvl4pPr>
            <a:lvl5pPr marL="1828764" indent="0">
              <a:buNone/>
              <a:defRPr sz="1400"/>
            </a:lvl5pPr>
            <a:lvl6pPr marL="2285954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7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0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4896558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7985" indent="0">
              <a:buNone/>
              <a:defRPr sz="2000"/>
            </a:lvl2pPr>
            <a:lvl3pPr marL="1015970" indent="0">
              <a:buNone/>
              <a:defRPr sz="1800"/>
            </a:lvl3pPr>
            <a:lvl4pPr marL="1523955" indent="0">
              <a:buNone/>
              <a:defRPr sz="1600"/>
            </a:lvl4pPr>
            <a:lvl5pPr marL="2031940" indent="0">
              <a:buNone/>
              <a:defRPr sz="1600"/>
            </a:lvl5pPr>
            <a:lvl6pPr marL="2539925" indent="0">
              <a:buNone/>
              <a:defRPr sz="1600"/>
            </a:lvl6pPr>
            <a:lvl7pPr marL="3047910" indent="0">
              <a:buNone/>
              <a:defRPr sz="1600"/>
            </a:lvl7pPr>
            <a:lvl8pPr marL="3555893" indent="0">
              <a:buNone/>
              <a:defRPr sz="1600"/>
            </a:lvl8pPr>
            <a:lvl9pPr marL="4063877" indent="0">
              <a:buNone/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54644-644A-4450-A328-56701F36ACB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8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2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2" y="2416177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0965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0965" y="2416177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82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99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84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3215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1593852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59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75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06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43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84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9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778003"/>
            <a:ext cx="4487333" cy="50341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9" y="1778003"/>
            <a:ext cx="4487333" cy="50341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E436E-D369-449F-BA4B-D54C3330073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67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88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86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46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65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6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25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00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86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2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85" indent="0">
              <a:buNone/>
              <a:defRPr sz="2200" b="1"/>
            </a:lvl2pPr>
            <a:lvl3pPr marL="1015970" indent="0">
              <a:buNone/>
              <a:defRPr sz="2000" b="1"/>
            </a:lvl3pPr>
            <a:lvl4pPr marL="1523955" indent="0">
              <a:buNone/>
              <a:defRPr sz="1800" b="1"/>
            </a:lvl4pPr>
            <a:lvl5pPr marL="2031940" indent="0">
              <a:buNone/>
              <a:defRPr sz="1800" b="1"/>
            </a:lvl5pPr>
            <a:lvl6pPr marL="2539925" indent="0">
              <a:buNone/>
              <a:defRPr sz="1800" b="1"/>
            </a:lvl6pPr>
            <a:lvl7pPr marL="3047910" indent="0">
              <a:buNone/>
              <a:defRPr sz="1800" b="1"/>
            </a:lvl7pPr>
            <a:lvl8pPr marL="3555893" indent="0">
              <a:buNone/>
              <a:defRPr sz="1800" b="1"/>
            </a:lvl8pPr>
            <a:lvl9pPr marL="4063877" indent="0">
              <a:buNone/>
              <a:defRPr sz="18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2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85" indent="0">
              <a:buNone/>
              <a:defRPr sz="2200" b="1"/>
            </a:lvl2pPr>
            <a:lvl3pPr marL="1015970" indent="0">
              <a:buNone/>
              <a:defRPr sz="2000" b="1"/>
            </a:lvl3pPr>
            <a:lvl4pPr marL="1523955" indent="0">
              <a:buNone/>
              <a:defRPr sz="1800" b="1"/>
            </a:lvl4pPr>
            <a:lvl5pPr marL="2031940" indent="0">
              <a:buNone/>
              <a:defRPr sz="1800" b="1"/>
            </a:lvl5pPr>
            <a:lvl6pPr marL="2539925" indent="0">
              <a:buNone/>
              <a:defRPr sz="1800" b="1"/>
            </a:lvl6pPr>
            <a:lvl7pPr marL="3047910" indent="0">
              <a:buNone/>
              <a:defRPr sz="1800" b="1"/>
            </a:lvl7pPr>
            <a:lvl8pPr marL="3555893" indent="0">
              <a:buNone/>
              <a:defRPr sz="1800" b="1"/>
            </a:lvl8pPr>
            <a:lvl9pPr marL="4063877" indent="0">
              <a:buNone/>
              <a:defRPr sz="18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1142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8EFB-AE26-4E77-9AC8-5418FB77922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2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3F3D0-4E30-4728-AE08-CEDB2D0EBD7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5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4241-D2B8-4518-930B-0E9A1E98545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2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3" y="303391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278" y="303392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3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85" indent="0">
              <a:buNone/>
              <a:defRPr sz="1300"/>
            </a:lvl2pPr>
            <a:lvl3pPr marL="1015970" indent="0">
              <a:buNone/>
              <a:defRPr sz="1100"/>
            </a:lvl3pPr>
            <a:lvl4pPr marL="1523955" indent="0">
              <a:buNone/>
              <a:defRPr sz="1000"/>
            </a:lvl4pPr>
            <a:lvl5pPr marL="2031940" indent="0">
              <a:buNone/>
              <a:defRPr sz="1000"/>
            </a:lvl5pPr>
            <a:lvl6pPr marL="2539925" indent="0">
              <a:buNone/>
              <a:defRPr sz="1000"/>
            </a:lvl6pPr>
            <a:lvl7pPr marL="3047910" indent="0">
              <a:buNone/>
              <a:defRPr sz="1000"/>
            </a:lvl7pPr>
            <a:lvl8pPr marL="3555893" indent="0">
              <a:buNone/>
              <a:defRPr sz="1000"/>
            </a:lvl8pPr>
            <a:lvl9pPr marL="4063877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87AE-EDC6-4448-8264-0430985114B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0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600"/>
            </a:lvl1pPr>
            <a:lvl2pPr marL="507985" indent="0">
              <a:buNone/>
              <a:defRPr sz="3100"/>
            </a:lvl2pPr>
            <a:lvl3pPr marL="1015970" indent="0">
              <a:buNone/>
              <a:defRPr sz="2700"/>
            </a:lvl3pPr>
            <a:lvl4pPr marL="1523955" indent="0">
              <a:buNone/>
              <a:defRPr sz="2200"/>
            </a:lvl4pPr>
            <a:lvl5pPr marL="2031940" indent="0">
              <a:buNone/>
              <a:defRPr sz="2200"/>
            </a:lvl5pPr>
            <a:lvl6pPr marL="2539925" indent="0">
              <a:buNone/>
              <a:defRPr sz="2200"/>
            </a:lvl6pPr>
            <a:lvl7pPr marL="3047910" indent="0">
              <a:buNone/>
              <a:defRPr sz="2200"/>
            </a:lvl7pPr>
            <a:lvl8pPr marL="3555893" indent="0">
              <a:buNone/>
              <a:defRPr sz="2200"/>
            </a:lvl8pPr>
            <a:lvl9pPr marL="4063877" indent="0">
              <a:buNone/>
              <a:defRPr sz="22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85" indent="0">
              <a:buNone/>
              <a:defRPr sz="1300"/>
            </a:lvl2pPr>
            <a:lvl3pPr marL="1015970" indent="0">
              <a:buNone/>
              <a:defRPr sz="1100"/>
            </a:lvl3pPr>
            <a:lvl4pPr marL="1523955" indent="0">
              <a:buNone/>
              <a:defRPr sz="1000"/>
            </a:lvl4pPr>
            <a:lvl5pPr marL="2031940" indent="0">
              <a:buNone/>
              <a:defRPr sz="1000"/>
            </a:lvl5pPr>
            <a:lvl6pPr marL="2539925" indent="0">
              <a:buNone/>
              <a:defRPr sz="1000"/>
            </a:lvl6pPr>
            <a:lvl7pPr marL="3047910" indent="0">
              <a:buNone/>
              <a:defRPr sz="1000"/>
            </a:lvl7pPr>
            <a:lvl8pPr marL="3555893" indent="0">
              <a:buNone/>
              <a:defRPr sz="1000"/>
            </a:lvl8pPr>
            <a:lvl9pPr marL="4063877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E4CB-2C8D-46FF-956F-25A4732AC1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5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EAD077"/>
            </a:gs>
            <a:gs pos="0">
              <a:srgbClr val="F5640B"/>
            </a:gs>
            <a:gs pos="75000">
              <a:srgbClr val="FFEAE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190626" y="338669"/>
            <a:ext cx="8461374" cy="1229431"/>
            <a:chOff x="675" y="192"/>
            <a:chExt cx="4797" cy="697"/>
          </a:xfrm>
        </p:grpSpPr>
        <p:sp>
          <p:nvSpPr>
            <p:cNvPr id="2056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9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3"/>
            <a:ext cx="9144000" cy="503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97" tIns="50797" rIns="1015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2" y="6942667"/>
            <a:ext cx="23706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7" tIns="50797" rIns="101597" bIns="50797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336" y="6942667"/>
            <a:ext cx="321733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7" tIns="50797" rIns="101597" bIns="50797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333" y="6942667"/>
            <a:ext cx="23706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7" tIns="50797" rIns="101597" bIns="50797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A223640F-09C4-418A-B75C-8FF950949DE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97" tIns="50797" rIns="1015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09519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2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50798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101597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52395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203194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0988" indent="-3809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476" indent="-31749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3000">
          <a:solidFill>
            <a:schemeClr val="tx1"/>
          </a:solidFill>
          <a:latin typeface="+mn-lt"/>
          <a:cs typeface="+mn-cs"/>
        </a:defRPr>
      </a:lvl2pPr>
      <a:lvl3pPr marL="1269962" indent="-25399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3pPr>
      <a:lvl4pPr marL="1777947" indent="-25399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285932" indent="-25399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200">
          <a:solidFill>
            <a:schemeClr val="tx1"/>
          </a:solidFill>
          <a:latin typeface="+mn-lt"/>
          <a:cs typeface="+mn-cs"/>
        </a:defRPr>
      </a:lvl5pPr>
      <a:lvl6pPr marL="2793917" indent="-25399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200">
          <a:solidFill>
            <a:schemeClr val="tx1"/>
          </a:solidFill>
          <a:latin typeface="+mn-lt"/>
          <a:cs typeface="+mn-cs"/>
        </a:defRPr>
      </a:lvl6pPr>
      <a:lvl7pPr marL="3301901" indent="-25399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200">
          <a:solidFill>
            <a:schemeClr val="tx1"/>
          </a:solidFill>
          <a:latin typeface="+mn-lt"/>
          <a:cs typeface="+mn-cs"/>
        </a:defRPr>
      </a:lvl7pPr>
      <a:lvl8pPr marL="3809886" indent="-25399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200">
          <a:solidFill>
            <a:schemeClr val="tx1"/>
          </a:solidFill>
          <a:latin typeface="+mn-lt"/>
          <a:cs typeface="+mn-cs"/>
        </a:defRPr>
      </a:lvl8pPr>
      <a:lvl9pPr marL="4317870" indent="-25399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85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7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55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4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25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1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93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877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EAD077"/>
            </a:gs>
            <a:gs pos="0">
              <a:srgbClr val="F5640B"/>
            </a:gs>
            <a:gs pos="75000">
              <a:srgbClr val="FFEAE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190626" y="338667"/>
            <a:ext cx="8461374" cy="1229431"/>
            <a:chOff x="675" y="192"/>
            <a:chExt cx="4797" cy="697"/>
          </a:xfrm>
        </p:grpSpPr>
        <p:sp>
          <p:nvSpPr>
            <p:cNvPr id="2056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9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1"/>
            <a:ext cx="9144000" cy="503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42667"/>
            <a:ext cx="23706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334" y="6942667"/>
            <a:ext cx="321733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333" y="6942667"/>
            <a:ext cx="23706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A223640F-09C4-418A-B75C-8FF950949DE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07510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2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50799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101599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52398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203198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0996" indent="-38099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3000">
          <a:solidFill>
            <a:schemeClr val="tx1"/>
          </a:solidFill>
          <a:latin typeface="+mn-lt"/>
          <a:cs typeface="+mn-cs"/>
        </a:defRPr>
      </a:lvl2pPr>
      <a:lvl3pPr marL="1269987" indent="-2539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3pPr>
      <a:lvl4pPr marL="1777982" indent="-2539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285977" indent="-25399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200">
          <a:solidFill>
            <a:schemeClr val="tx1"/>
          </a:solidFill>
          <a:latin typeface="+mn-lt"/>
          <a:cs typeface="+mn-cs"/>
        </a:defRPr>
      </a:lvl5pPr>
      <a:lvl6pPr marL="2793972" indent="-253997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200">
          <a:solidFill>
            <a:schemeClr val="tx1"/>
          </a:solidFill>
          <a:latin typeface="+mn-lt"/>
          <a:cs typeface="+mn-cs"/>
        </a:defRPr>
      </a:lvl6pPr>
      <a:lvl7pPr marL="3301967" indent="-253997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200">
          <a:solidFill>
            <a:schemeClr val="tx1"/>
          </a:solidFill>
          <a:latin typeface="+mn-lt"/>
          <a:cs typeface="+mn-cs"/>
        </a:defRPr>
      </a:lvl7pPr>
      <a:lvl8pPr marL="3809962" indent="-253997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200">
          <a:solidFill>
            <a:schemeClr val="tx1"/>
          </a:solidFill>
          <a:latin typeface="+mn-lt"/>
          <a:cs typeface="+mn-cs"/>
        </a:defRPr>
      </a:lvl8pPr>
      <a:lvl9pPr marL="4317957" indent="-253997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38965"/>
            <a:ext cx="23701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38965"/>
            <a:ext cx="3216276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5" y="6938965"/>
            <a:ext cx="23701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9715E-A49B-496E-B9C0-51AC9C3E5AF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3" indent="-3428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7" indent="-22859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8" indent="-22859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58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50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40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31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2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38963"/>
            <a:ext cx="23701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38963"/>
            <a:ext cx="32162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38963"/>
            <a:ext cx="23701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9715E-A49B-496E-B9C0-51AC9C3E5AF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1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url?sa=i&amp;rct=j&amp;q=&amp;esrc=s&amp;frm=1&amp;source=images&amp;cd=&amp;cad=rja&amp;docid=fuXq-5gVSt9H1M&amp;tbnid=5MD7h0cpVtkPtM:&amp;ved=0CAUQjRw&amp;url=http://www.zschemie.euweb.cz/smesi/smesi16.html&amp;ei=g45zUuSnL8rF0QWLzoHICQ&amp;bvm=bv.55819444,d.ZGU&amp;psig=AFQjCNG9tJ-wva-hNWHh_lgH2xQ0OY468A&amp;ust=1383391182093168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frm=1&amp;source=images&amp;cd=&amp;cad=rja&amp;docid=chqLb-P-0rfJPM&amp;tbnid=BffuKTKp5GE8FM:&amp;ved=0CAUQjRw&amp;url=http://www.chemierol.wz.cz/8%20smesi_metody.htm&amp;ei=KoZzUtHvOIeN0AXZ24DgCg&amp;bvm=bv.55819444,d.ZGU&amp;psig=AFQjCNFwE_bPEXWT4LkPRzAI8C83voMh6Q&amp;ust=1383388810445918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524000" y="3957960"/>
            <a:ext cx="7112000" cy="716136"/>
          </a:xfrm>
        </p:spPr>
        <p:txBody>
          <a:bodyPr/>
          <a:lstStyle/>
          <a:p>
            <a:r>
              <a:rPr lang="cs-CZ" sz="1600" b="1" dirty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Ing. Ladislava Semerádová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19560" y="4602091"/>
            <a:ext cx="7920880" cy="28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20" rIns="91438" bIns="4572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Arial"/>
              </a:rPr>
              <a:t>ANOTACE</a:t>
            </a:r>
            <a:r>
              <a:rPr lang="cs-CZ" sz="1200" b="1" dirty="0" smtClean="0">
                <a:solidFill>
                  <a:srgbClr val="000000"/>
                </a:solidFill>
                <a:latin typeface="Arial"/>
              </a:rPr>
              <a:t>: Výukový materiál pro studenty 1. ročníku SŠ. Doplňuje kapitolu klasifikace látek.</a:t>
            </a:r>
            <a:r>
              <a:rPr lang="cs-CZ" sz="1200" dirty="0" smtClean="0">
                <a:solidFill>
                  <a:srgbClr val="000000"/>
                </a:solidFill>
                <a:latin typeface="Arial"/>
              </a:rPr>
              <a:t> </a:t>
            </a:r>
            <a:endParaRPr lang="cs-CZ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19560" y="5322168"/>
            <a:ext cx="7920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20" rIns="91438" bIns="4572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Arial"/>
              </a:rPr>
              <a:t>KLÍČOVÁ SLOVA</a:t>
            </a:r>
            <a:r>
              <a:rPr lang="cs-CZ" sz="1200" b="1" dirty="0" smtClean="0">
                <a:solidFill>
                  <a:srgbClr val="000000"/>
                </a:solidFill>
                <a:latin typeface="Arial"/>
              </a:rPr>
              <a:t>: separační metody, filtrace, sedimentace, odstřeďování, extrakce, krystalizace, destilace </a:t>
            </a:r>
            <a:endParaRPr lang="cs-CZ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762000" y="2153818"/>
            <a:ext cx="8636000" cy="1633537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Separační metody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9560" y="3379693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20" rIns="91438" bIns="4572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0000"/>
                </a:solidFill>
              </a:rPr>
              <a:t>VY-32-INOVACE-</a:t>
            </a:r>
            <a:r>
              <a:rPr lang="cs-CZ" sz="3600" b="1" dirty="0" smtClean="0">
                <a:solidFill>
                  <a:srgbClr val="FF0000"/>
                </a:solidFill>
              </a:rPr>
              <a:t>CHE-15</a:t>
            </a:r>
            <a:endParaRPr lang="cs-CZ" sz="36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3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5153"/>
            <a:ext cx="9144000" cy="840551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2060"/>
                </a:solidFill>
              </a:rPr>
              <a:t>Oddělování heterogenních směsí -suspenze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8001" y="1145705"/>
            <a:ext cx="3131839" cy="5666438"/>
          </a:xfrm>
        </p:spPr>
        <p:txBody>
          <a:bodyPr/>
          <a:lstStyle/>
          <a:p>
            <a:pPr eaLnBrk="1" hangingPunct="1"/>
            <a:endParaRPr lang="cs-CZ" altLang="cs-CZ" sz="27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3711848" y="1145704"/>
            <a:ext cx="5940155" cy="5976664"/>
          </a:xfrm>
          <a:ln>
            <a:noFill/>
          </a:ln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cs-CZ" b="1" dirty="0" smtClean="0"/>
              <a:t>odstřeďování</a:t>
            </a:r>
            <a:r>
              <a:rPr lang="cs-CZ" dirty="0" smtClean="0"/>
              <a:t> -</a:t>
            </a:r>
            <a:r>
              <a:rPr lang="cs-CZ" dirty="0" smtClean="0"/>
              <a:t>je </a:t>
            </a:r>
            <a:r>
              <a:rPr lang="cs-CZ" dirty="0"/>
              <a:t>proces </a:t>
            </a:r>
            <a:r>
              <a:rPr lang="cs-CZ" dirty="0" smtClean="0"/>
              <a:t>oddělení </a:t>
            </a:r>
            <a:r>
              <a:rPr lang="cs-CZ" dirty="0"/>
              <a:t>částic pomocí odstředivé síly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b="1" dirty="0" smtClean="0"/>
              <a:t>usazování </a:t>
            </a:r>
            <a:r>
              <a:rPr lang="cs-CZ" b="1" dirty="0" smtClean="0"/>
              <a:t>(sedimentace, dekantace</a:t>
            </a:r>
            <a:r>
              <a:rPr lang="cs-CZ" b="1" dirty="0" smtClean="0"/>
              <a:t>)</a:t>
            </a:r>
            <a:r>
              <a:rPr lang="cs-CZ" dirty="0" smtClean="0"/>
              <a:t> – používá se k oddělení pevné látky od kapalné, pokud má pevná látka větší hustotu</a:t>
            </a:r>
            <a:endParaRPr lang="cs-CZ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b="1" dirty="0" smtClean="0"/>
              <a:t>filtrace – </a:t>
            </a:r>
            <a:r>
              <a:rPr lang="cs-CZ" dirty="0" smtClean="0"/>
              <a:t>oddělení pevné látky, která je rozptýlena v plynu nebo kapalině podle velikosti částic, které zachytí filtr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8444" name="Picture 12" descr="odstřeď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4802" r="2950"/>
          <a:stretch>
            <a:fillRect/>
          </a:stretch>
        </p:blipFill>
        <p:spPr bwMode="auto">
          <a:xfrm>
            <a:off x="825843" y="1289720"/>
            <a:ext cx="2070806" cy="14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263576" y="443053"/>
            <a:ext cx="8090959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6" tIns="50796" rIns="101596" bIns="50796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4200" b="1" u="sng">
              <a:solidFill>
                <a:srgbClr val="9BB0CB"/>
              </a:solidFill>
            </a:endParaRPr>
          </a:p>
        </p:txBody>
      </p:sp>
      <p:pic>
        <p:nvPicPr>
          <p:cNvPr id="18446" name="Picture 14" descr="usazová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/>
          <a:stretch>
            <a:fillRect/>
          </a:stretch>
        </p:blipFill>
        <p:spPr bwMode="auto">
          <a:xfrm>
            <a:off x="808147" y="2872436"/>
            <a:ext cx="2007306" cy="154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filtrace1"/>
          <p:cNvPicPr>
            <a:picLocks noChangeAspect="1" noChangeArrowheads="1"/>
          </p:cNvPicPr>
          <p:nvPr/>
        </p:nvPicPr>
        <p:blipFill>
          <a:blip r:embed="rId5" cstate="print">
            <a:lum bright="-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25" y="4674096"/>
            <a:ext cx="1691042" cy="194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2" y="334516"/>
            <a:ext cx="9144000" cy="1270000"/>
          </a:xfrm>
        </p:spPr>
        <p:txBody>
          <a:bodyPr/>
          <a:lstStyle/>
          <a:p>
            <a:pPr eaLnBrk="1" hangingPunct="1"/>
            <a:r>
              <a:rPr lang="cs-CZ" altLang="cs-CZ" sz="3600" dirty="0" smtClean="0">
                <a:solidFill>
                  <a:srgbClr val="002060"/>
                </a:solidFill>
              </a:rPr>
              <a:t>Oddělení </a:t>
            </a:r>
            <a:r>
              <a:rPr lang="cs-CZ" altLang="cs-CZ" sz="3600" dirty="0" smtClean="0">
                <a:solidFill>
                  <a:srgbClr val="002060"/>
                </a:solidFill>
              </a:rPr>
              <a:t>heterogenních směsí - emulze</a:t>
            </a:r>
            <a:endParaRPr lang="cs-CZ" altLang="cs-CZ" sz="3600" dirty="0" smtClean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C00000"/>
                </a:solidFill>
              </a:rPr>
              <a:t>Extrakce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dirty="0" smtClean="0"/>
              <a:t>oddělení </a:t>
            </a:r>
            <a:r>
              <a:rPr lang="cs-CZ" altLang="cs-CZ" dirty="0" smtClean="0"/>
              <a:t>dvou </a:t>
            </a:r>
            <a:r>
              <a:rPr lang="cs-CZ" altLang="cs-CZ" b="1" dirty="0" smtClean="0"/>
              <a:t>omezeně mísitelných </a:t>
            </a:r>
            <a:r>
              <a:rPr lang="cs-CZ" altLang="cs-CZ" dirty="0" smtClean="0"/>
              <a:t>kapalin podle rozdílné rozpustnosti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08002" y="762001"/>
            <a:ext cx="9069917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8" tIns="50798" rIns="101598" bIns="5079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800" b="1" u="sng">
                <a:solidFill>
                  <a:srgbClr val="000000"/>
                </a:solidFill>
              </a:rPr>
              <a:t/>
            </a:r>
            <a:br>
              <a:rPr lang="cs-CZ" altLang="cs-CZ" sz="3800" b="1" u="sng">
                <a:solidFill>
                  <a:srgbClr val="000000"/>
                </a:solidFill>
              </a:rPr>
            </a:br>
            <a:endParaRPr lang="cs-CZ" altLang="cs-CZ" sz="3800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624668" y="1947335"/>
            <a:ext cx="5164667" cy="9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8" tIns="50798" rIns="101598" bIns="50798"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9BB0CB"/>
              </a:buClr>
            </a:pPr>
            <a:endParaRPr lang="cs-CZ" altLang="cs-CZ" dirty="0" smtClean="0">
              <a:solidFill>
                <a:srgbClr val="9BB0CB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40" y="3824808"/>
            <a:ext cx="1709553" cy="354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15904" y="4270647"/>
            <a:ext cx="302433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extrakční nálevka</a:t>
            </a:r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3105293" y="4386064"/>
            <a:ext cx="861343" cy="230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2060"/>
                </a:solidFill>
              </a:rPr>
              <a:t>Oddělení homogenních směsí</a:t>
            </a:r>
            <a:endParaRPr lang="cs-CZ" alt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Destilace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dirty="0" smtClean="0"/>
              <a:t>oddělení </a:t>
            </a:r>
            <a:r>
              <a:rPr lang="cs-CZ" dirty="0" smtClean="0"/>
              <a:t>dvou </a:t>
            </a:r>
            <a:r>
              <a:rPr lang="cs-CZ" b="1" dirty="0" smtClean="0"/>
              <a:t>dokonale mísitelných kapalin</a:t>
            </a:r>
            <a:r>
              <a:rPr lang="cs-CZ" dirty="0" smtClean="0"/>
              <a:t> na základě odlišné teploty varu</a:t>
            </a:r>
            <a:endParaRPr lang="cs-CZ" dirty="0"/>
          </a:p>
        </p:txBody>
      </p:sp>
      <p:pic>
        <p:nvPicPr>
          <p:cNvPr id="2055" name="Picture 7" descr="http://www.zschemie.euweb.cz/smesi/destil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28" y="3952125"/>
            <a:ext cx="5904656" cy="36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2060"/>
                </a:solidFill>
              </a:rPr>
              <a:t>Oddělení homogenních směsí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8000" y="1778001"/>
            <a:ext cx="4572000" cy="5632399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rgbClr val="990000"/>
                </a:solidFill>
              </a:rPr>
              <a:t>krystalizace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dirty="0"/>
              <a:t>vylučování krystalů z roztoků nebo </a:t>
            </a:r>
            <a:r>
              <a:rPr lang="cs-CZ" dirty="0" smtClean="0"/>
              <a:t>taveniny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proces, při kterém se daná látka z přesyceného roztoku ve </a:t>
            </a:r>
            <a:r>
              <a:rPr lang="cs-CZ" dirty="0" smtClean="0"/>
              <a:t>vhodném </a:t>
            </a:r>
            <a:r>
              <a:rPr lang="cs-CZ" dirty="0"/>
              <a:t>rozpouštědle vylučuje ve formě krystalů</a:t>
            </a:r>
            <a:r>
              <a:rPr lang="cs-CZ" dirty="0" smtClean="0"/>
              <a:t>.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dirty="0" smtClean="0"/>
              <a:t> využívá </a:t>
            </a:r>
            <a:r>
              <a:rPr lang="cs-CZ" dirty="0"/>
              <a:t>k izolaci a čištění </a:t>
            </a:r>
            <a:r>
              <a:rPr lang="cs-CZ" dirty="0" smtClean="0"/>
              <a:t>látek</a:t>
            </a:r>
            <a:endParaRPr lang="cs-CZ" alt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hemierol.wz.cz/krystaliz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12" y="2297832"/>
            <a:ext cx="3024336" cy="41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Další separační metody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sublimace</a:t>
            </a:r>
            <a:r>
              <a:rPr lang="cs-CZ" dirty="0" smtClean="0"/>
              <a:t> - jedna z pevných přechází při zahřátí přímo v plyn – </a:t>
            </a:r>
            <a:r>
              <a:rPr lang="cs-CZ" i="1" dirty="0" smtClean="0"/>
              <a:t>přečištění jódu, naftalenu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oddělení magnetem </a:t>
            </a:r>
            <a:r>
              <a:rPr lang="cs-CZ" dirty="0" smtClean="0"/>
              <a:t>– využití magnetických vlastností některé ze složek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4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68337" y="1576417"/>
            <a:ext cx="86788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http://www.chemierol.wz.cz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0400" y="1930400"/>
            <a:ext cx="868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http://</a:t>
            </a:r>
            <a:r>
              <a:rPr lang="cs-CZ" sz="1200" dirty="0" smtClean="0">
                <a:solidFill>
                  <a:srgbClr val="000000"/>
                </a:solidFill>
              </a:rPr>
              <a:t>www.zschemie.euweb.cz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52463" y="1287919"/>
            <a:ext cx="868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 dirty="0"/>
              <a:t>DUŠEK, Bohuslav a Vratislav FLEMR. </a:t>
            </a:r>
            <a:r>
              <a:rPr lang="cs-CZ" sz="1200" i="1" dirty="0"/>
              <a:t>Obecná a anorganická chemie pro gymnázia</a:t>
            </a:r>
            <a:r>
              <a:rPr lang="cs-CZ" sz="1200" dirty="0"/>
              <a:t>. SPN, 2007. ISBN 80-7235-369-1. </a:t>
            </a:r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783856" y="5466184"/>
            <a:ext cx="25765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5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5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500" dirty="0">
              <a:solidFill>
                <a:srgbClr val="FF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1094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otisk">
  <a:themeElements>
    <a:clrScheme name="Vodotisk 3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9BB0CB"/>
      </a:accent1>
      <a:accent2>
        <a:srgbClr val="D1E0CE"/>
      </a:accent2>
      <a:accent3>
        <a:srgbClr val="FFFFFF"/>
      </a:accent3>
      <a:accent4>
        <a:srgbClr val="000000"/>
      </a:accent4>
      <a:accent5>
        <a:srgbClr val="CBD4E2"/>
      </a:accent5>
      <a:accent6>
        <a:srgbClr val="BDCBBA"/>
      </a:accent6>
      <a:hlink>
        <a:srgbClr val="8EA642"/>
      </a:hlink>
      <a:folHlink>
        <a:srgbClr val="CCCC00"/>
      </a:folHlink>
    </a:clrScheme>
    <a:fontScheme name="Vodotis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doti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dotisk">
  <a:themeElements>
    <a:clrScheme name="Vodotisk 3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9BB0CB"/>
      </a:accent1>
      <a:accent2>
        <a:srgbClr val="D1E0CE"/>
      </a:accent2>
      <a:accent3>
        <a:srgbClr val="FFFFFF"/>
      </a:accent3>
      <a:accent4>
        <a:srgbClr val="000000"/>
      </a:accent4>
      <a:accent5>
        <a:srgbClr val="CBD4E2"/>
      </a:accent5>
      <a:accent6>
        <a:srgbClr val="BDCBBA"/>
      </a:accent6>
      <a:hlink>
        <a:srgbClr val="8EA642"/>
      </a:hlink>
      <a:folHlink>
        <a:srgbClr val="CCCC00"/>
      </a:folHlink>
    </a:clrScheme>
    <a:fontScheme name="Vodotis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doti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224</Words>
  <Application>Microsoft Office PowerPoint</Application>
  <PresentationFormat>Vlastní</PresentationFormat>
  <Paragraphs>31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Arial</vt:lpstr>
      <vt:lpstr>Times New Roman</vt:lpstr>
      <vt:lpstr>Arial - 20</vt:lpstr>
      <vt:lpstr>Calibri</vt:lpstr>
      <vt:lpstr>Wingdings</vt:lpstr>
      <vt:lpstr>Vodotisk</vt:lpstr>
      <vt:lpstr>1_Vodotisk</vt:lpstr>
      <vt:lpstr>1_Výchozí návrh</vt:lpstr>
      <vt:lpstr>2_Výchozí návrh</vt:lpstr>
      <vt:lpstr>Separační metody</vt:lpstr>
      <vt:lpstr>Oddělování heterogenních směsí -suspenze</vt:lpstr>
      <vt:lpstr>Oddělení heterogenních směsí - emulze</vt:lpstr>
      <vt:lpstr>Oddělení homogenních směsí</vt:lpstr>
      <vt:lpstr>Oddělení homogenních směsí</vt:lpstr>
      <vt:lpstr>Další separační metody</vt:lpstr>
      <vt:lpstr>POUŽITÉ ZDROJE:</vt:lpstr>
    </vt:vector>
  </TitlesOfParts>
  <Company>Foto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Fiala</dc:creator>
  <cp:lastModifiedBy>LS</cp:lastModifiedBy>
  <cp:revision>24</cp:revision>
  <dcterms:created xsi:type="dcterms:W3CDTF">2012-09-04T15:54:48Z</dcterms:created>
  <dcterms:modified xsi:type="dcterms:W3CDTF">2013-11-01T12:53:09Z</dcterms:modified>
</cp:coreProperties>
</file>