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3" r:id="rId32"/>
    <p:sldId id="262" r:id="rId3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CE79BD7-6EE5-49BE-8A2C-3B65A59353F1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46F4A5C-2193-4A85-8B56-F2F84F99AE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57BFDC-0DCB-41F0-B384-B1638E4A8DD6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>
              <a:cs typeface="Arial" charset="0"/>
            </a:endParaRPr>
          </a:p>
        </p:txBody>
      </p:sp>
      <p:sp>
        <p:nvSpPr>
          <p:cNvPr id="16387" name="Rectangle 1"/>
          <p:cNvSpPr txBox="1">
            <a:spLocks noGrp="1" noRo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z="2000" smtClean="0">
              <a:latin typeface="Arial" charset="0"/>
              <a:ea typeface="Arial Unicode MS"/>
              <a:cs typeface="Arial Unicode MS"/>
            </a:endParaRPr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CA1B4E21-E3D5-4DE6-8E29-5E459F6C3253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92FFE3C2-3BF2-4337-802B-135D8EF76838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D0BF58-4D79-4901-AFD1-F4CE4570F5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19FE-24F9-4FD2-9037-793578AAAB5E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0414C-6DDF-40D7-A568-B49063B2B3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9C42D-6EB0-4598-ABDE-1F257959B98D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099A-2B9E-46CC-AB41-B0D308D196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28.2.2013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1242D-D86C-465C-87B8-7F13216301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BAB95-15F4-48F4-BE6C-5C6C7421B743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A1D55-22E7-48EB-869C-9950ABC41C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Isosceles Triangle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172BE-5E51-4424-8006-5118DCE432BD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9804B-9FA0-47B2-9012-95492B8C81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0F15E-3FC3-46A9-9C84-6B5D3B39E31F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5A8B8-4A11-4EEB-8067-BC56F866ED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C7967-4C9D-4005-A042-C698B3F65C21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B5931AC-AB86-4DB5-A91F-F301580C90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38CEF-9735-446C-AE77-7709DF1DCCBB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6F9F9-F8B2-45F1-921A-EFA5583721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AACE-3A91-4B05-91A4-60AE1C0DCD5F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0ED7D-D640-47B6-A75F-4250C30B2B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898CC5F-4D49-4F48-9214-789FB6F0A0CA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22EAED0-F1BE-40AF-99B7-D597217A20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44A522F-E76F-4CBB-A364-70D4458DDE86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1221A19F-3129-4B1F-A09F-1D34EDF404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4BFF42-811F-4529-9D6E-2966711F2E54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20BB60-1A6D-4C46-9758-1277C70D75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2" r:id="rId6"/>
    <p:sldLayoutId id="2147483671" r:id="rId7"/>
    <p:sldLayoutId id="2147483678" r:id="rId8"/>
    <p:sldLayoutId id="2147483679" r:id="rId9"/>
    <p:sldLayoutId id="2147483670" r:id="rId10"/>
    <p:sldLayoutId id="2147483669" r:id="rId11"/>
    <p:sldLayoutId id="2147483680" r:id="rId12"/>
  </p:sldLayoutIdLst>
  <p:transition>
    <p:pull dir="rd"/>
  </p:transition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7362C9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7362C9"/>
          </a:solidFill>
          <a:latin typeface="Century Gothic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7362C9"/>
          </a:solidFill>
          <a:latin typeface="Century Gothic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7362C9"/>
          </a:solidFill>
          <a:latin typeface="Century Gothic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7362C9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7362C9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7362C9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7362C9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7362C9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928AC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Gellner.jpg" TargetMode="External"/><Relationship Id="rId3" Type="http://schemas.openxmlformats.org/officeDocument/2006/relationships/hyperlink" Target="http://cs.wikipedia.org/wiki/Soubor:Hameln1.jpg" TargetMode="External"/><Relationship Id="rId7" Type="http://schemas.openxmlformats.org/officeDocument/2006/relationships/hyperlink" Target="http://cs.wikipedia.org/wiki/Soubor:Bezruc_2.jpg" TargetMode="External"/><Relationship Id="rId2" Type="http://schemas.openxmlformats.org/officeDocument/2006/relationships/hyperlink" Target="http://cs.wikipedia.org/wiki/Krysa%C5%99_(kniha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Frana_Sramek_1926.jpg" TargetMode="External"/><Relationship Id="rId5" Type="http://schemas.openxmlformats.org/officeDocument/2006/relationships/hyperlink" Target="http://www.cesky-jazyk.cz/zivotopisy/karel-toman.html" TargetMode="External"/><Relationship Id="rId4" Type="http://schemas.openxmlformats.org/officeDocument/2006/relationships/hyperlink" Target="http://cs.wikipedia.org/wiki/Soubor:Viktor_Dyk.jpg" TargetMode="External"/><Relationship Id="rId9" Type="http://schemas.openxmlformats.org/officeDocument/2006/relationships/hyperlink" Target="http://www.komix.kvalitne.cz/lada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1470025"/>
          </a:xfrm>
        </p:spPr>
        <p:txBody>
          <a:bodyPr/>
          <a:lstStyle/>
          <a:p>
            <a:pPr marL="484632" algn="ctr"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cs-CZ" sz="2800" b="1" dirty="0">
                <a:solidFill>
                  <a:schemeClr val="accent1">
                    <a:tint val="83000"/>
                    <a:satMod val="150000"/>
                  </a:schemeClr>
                </a:solidFill>
                <a:latin typeface="Calibri" charset="0"/>
              </a:rPr>
              <a:t>DUM - Digitální Učební Materiál</a:t>
            </a:r>
            <a:r>
              <a:rPr lang="cs-CZ" dirty="0">
                <a:solidFill>
                  <a:schemeClr val="accent1">
                    <a:tint val="83000"/>
                    <a:satMod val="150000"/>
                  </a:schemeClr>
                </a:solidFill>
                <a:latin typeface="Calibri" charset="0"/>
              </a:rPr>
              <a:t/>
            </a:r>
            <a:br>
              <a:rPr lang="cs-CZ" dirty="0">
                <a:solidFill>
                  <a:schemeClr val="accent1">
                    <a:tint val="83000"/>
                    <a:satMod val="150000"/>
                  </a:schemeClr>
                </a:solidFill>
                <a:latin typeface="Calibri" charset="0"/>
              </a:rPr>
            </a:b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  <a:latin typeface="Calibri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692150"/>
            <a:ext cx="2282825" cy="8651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23850" y="1916113"/>
            <a:ext cx="8640763" cy="40735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1400">
                <a:solidFill>
                  <a:srgbClr val="BF4D00"/>
                </a:solidFill>
                <a:latin typeface="Calibri" pitchFamily="34" charset="0"/>
              </a:rPr>
              <a:t>Název školy:		Střední odborná škola obchodní s.r.o.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1400">
                <a:solidFill>
                  <a:srgbClr val="BF4D00"/>
                </a:solidFill>
                <a:latin typeface="Calibri" pitchFamily="34" charset="0"/>
              </a:rPr>
              <a:t>			Broumovská     839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1400">
                <a:solidFill>
                  <a:srgbClr val="BF4D00"/>
                </a:solidFill>
                <a:latin typeface="Calibri" pitchFamily="34" charset="0"/>
              </a:rPr>
              <a:t>			460 01     Liberec 6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1400">
                <a:solidFill>
                  <a:srgbClr val="BF4D00"/>
                </a:solidFill>
                <a:latin typeface="Calibri" pitchFamily="34" charset="0"/>
              </a:rPr>
              <a:t>			IČO: 25018507          REDIZO: 600010520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1400">
                <a:solidFill>
                  <a:srgbClr val="BF4D00"/>
                </a:solidFill>
                <a:latin typeface="Calibri" pitchFamily="34" charset="0"/>
              </a:rPr>
              <a:t>              ___________________________________________________________________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1400">
                <a:solidFill>
                  <a:srgbClr val="BF4D00"/>
                </a:solidFill>
                <a:latin typeface="Calibri" pitchFamily="34" charset="0"/>
              </a:rPr>
              <a:t>Vzdělávací oblast	:	Český jazyk a literatura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1400">
                <a:solidFill>
                  <a:srgbClr val="BF4D00"/>
                </a:solidFill>
                <a:latin typeface="Calibri" pitchFamily="34" charset="0"/>
              </a:rPr>
              <a:t> 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1400">
                <a:solidFill>
                  <a:srgbClr val="BF4D00"/>
                </a:solidFill>
                <a:latin typeface="Calibri" pitchFamily="34" charset="0"/>
              </a:rPr>
              <a:t>Název a číslo DUMu:                 Generace buřičů  </a:t>
            </a:r>
            <a:r>
              <a:rPr lang="cs-CZ" sz="1400" b="1">
                <a:solidFill>
                  <a:srgbClr val="BF4D00"/>
                </a:solidFill>
                <a:latin typeface="Calibri" pitchFamily="34" charset="0"/>
              </a:rPr>
              <a:t>VY_32_INOVACE_C2_02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1400">
                <a:solidFill>
                  <a:srgbClr val="BF4D00"/>
                </a:solidFill>
                <a:latin typeface="Calibri" pitchFamily="34" charset="0"/>
              </a:rPr>
              <a:t> 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1400">
                <a:solidFill>
                  <a:srgbClr val="BF4D00"/>
                </a:solidFill>
                <a:latin typeface="Calibri" pitchFamily="34" charset="0"/>
              </a:rPr>
              <a:t>Anotace		:	Interaktivní výklad: generace buřičů, představitelé a díla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1400">
                <a:solidFill>
                  <a:srgbClr val="BF4D00"/>
                </a:solidFill>
                <a:latin typeface="Calibri" pitchFamily="34" charset="0"/>
              </a:rPr>
              <a:t>Třída a datum ověření:	3.A ; 16.9.2013   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1400">
                <a:solidFill>
                  <a:srgbClr val="BF4D00"/>
                </a:solidFill>
                <a:latin typeface="Calibri" pitchFamily="34" charset="0"/>
              </a:rPr>
              <a:t> 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1400">
                <a:solidFill>
                  <a:srgbClr val="BF4D00"/>
                </a:solidFill>
                <a:latin typeface="Calibri" pitchFamily="34" charset="0"/>
              </a:rPr>
              <a:t>Autor		:	Mgr. Ludmila Vlková (Muchová)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1400">
                <a:solidFill>
                  <a:srgbClr val="BF4D00"/>
                </a:solidFill>
                <a:latin typeface="Calibri" pitchFamily="34" charset="0"/>
              </a:rPr>
              <a:t> 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1400">
                <a:solidFill>
                  <a:srgbClr val="BF4D00"/>
                </a:solidFill>
                <a:latin typeface="Calibri" pitchFamily="34" charset="0"/>
              </a:rPr>
              <a:t>Registrační číslo	:	CZ.1.07/1.5.00/34.0701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1600">
              <a:solidFill>
                <a:srgbClr val="000000"/>
              </a:solidFill>
              <a:latin typeface="Calibri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>
                <a:solidFill>
                  <a:srgbClr val="000000"/>
                </a:solidFill>
                <a:latin typeface="Calibri" pitchFamily="34" charset="0"/>
              </a:rPr>
              <a:t> 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5410200"/>
            <a:ext cx="5313363" cy="11874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Novela Krysař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cs-CZ" smtClean="0"/>
              <a:t>nejlepší prozaické dílo, zpracovávající staroněmeckou pověst o krysaři z Hammeln</a:t>
            </a:r>
          </a:p>
        </p:txBody>
      </p:sp>
      <p:pic>
        <p:nvPicPr>
          <p:cNvPr id="4" name="Picture 3" descr="800px-Hameln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357563"/>
            <a:ext cx="48768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2051050" y="6524625"/>
            <a:ext cx="5113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>
                <a:latin typeface="Century Gothic" pitchFamily="34" charset="0"/>
              </a:rPr>
              <a:t>Obr.č. 2 – Krysař 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Adaptace díla Krysař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041900"/>
          </a:xfrm>
        </p:spPr>
        <p:txBody>
          <a:bodyPr>
            <a:normAutofit fontScale="850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Roku 1996 vznikl český muzikál Krysař napsaný Danielem Landou, režie se ujala Mirjam Landa. Premiéru měl muzikál v divadle Ta Fantastika 7. listopadu 1996.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u="sng" dirty="0" smtClean="0"/>
              <a:t>1933</a:t>
            </a:r>
            <a:r>
              <a:rPr lang="cs-CZ" dirty="0" smtClean="0"/>
              <a:t> </a:t>
            </a:r>
            <a:r>
              <a:rPr lang="cs-CZ" i="1" dirty="0" smtClean="0"/>
              <a:t>Krysař (The Pied Piper)</a:t>
            </a:r>
            <a:r>
              <a:rPr lang="cs-CZ" dirty="0" smtClean="0"/>
              <a:t> Americký krátkometrážní (osmi minutový) animovaný film ze studia Walta Disneye. Režie: Wilfred Jackson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1985 Krysař československý loutkový film. Režie: Jiří Barta, dabing loutek: Oldřich Kaiser, Jiří Lábus, Michal Pavlíček, Vilém Čok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2003 Krysař český film, který vznikl za jediný Silvestrovský den. Režie: F. A. Brabec, hrají: Petr Jákl, Ester Geislerová, Richard Krajčo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Karel Toman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b="1" u="sng" dirty="0" smtClean="0"/>
              <a:t>(1877-1946)</a:t>
            </a:r>
            <a:endParaRPr lang="cs-CZ" dirty="0"/>
          </a:p>
        </p:txBody>
      </p:sp>
      <p:pic>
        <p:nvPicPr>
          <p:cNvPr id="4" name="Picture 3" descr="toman-karel-2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84313"/>
            <a:ext cx="31162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87450" y="5300663"/>
            <a:ext cx="32400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latin typeface="Century Gothic" pitchFamily="34" charset="0"/>
              </a:rPr>
              <a:t>Obr.č. 3 – Karel Toman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476250"/>
            <a:ext cx="8229600" cy="4572000"/>
          </a:xfrm>
        </p:spPr>
        <p:txBody>
          <a:bodyPr>
            <a:normAutofit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vl. jménem Antonín Bernášek, nedokončil práva a zvolil dráhu tuláka (prošel Německo, Holandsko, Francii, Anglii), po návratu se mu nepodařilo usadit a znovu odjel do Paříže (</a:t>
            </a:r>
            <a:r>
              <a:rPr lang="cs-CZ" i="1" dirty="0" smtClean="0"/>
              <a:t>své místo v kanceláři opustil s tím, že si jde koupit svačinu, a tak, jak byl, se vydal do Paříže, z Anglie posílal dopisy ze zpáteční adresou "Dlažba"</a:t>
            </a:r>
            <a:r>
              <a:rPr lang="cs-CZ" dirty="0" smtClean="0"/>
              <a:t>), pobýval ve Vídni, usadil se v Praze teprve krátce před 1. sv. válkou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Tvorba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679950"/>
          </a:xfrm>
        </p:spPr>
        <p:txBody>
          <a:bodyPr>
            <a:normAutofit fontScale="77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první sbírku </a:t>
            </a:r>
            <a:r>
              <a:rPr lang="cs-CZ" u="sng" dirty="0" smtClean="0"/>
              <a:t>Pohádky krve</a:t>
            </a:r>
            <a:r>
              <a:rPr lang="cs-CZ" dirty="0" smtClean="0"/>
              <a:t> napsal pod vlivem symbolismu, verše vyjadřují osobní zážitek zklamané lásky a milostného neuspokojení, druhá sbírka </a:t>
            </a:r>
            <a:r>
              <a:rPr lang="cs-CZ" u="sng" dirty="0" smtClean="0"/>
              <a:t>Torzo života</a:t>
            </a:r>
            <a:r>
              <a:rPr lang="cs-CZ" dirty="0" smtClean="0"/>
              <a:t> je už překvapivě vyzrálá (láska k životu, i když přináší zklamání a bolest)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sbírka </a:t>
            </a:r>
            <a:r>
              <a:rPr lang="cs-CZ" u="sng" dirty="0" smtClean="0"/>
              <a:t>Sluneční hodiny</a:t>
            </a:r>
            <a:r>
              <a:rPr lang="cs-CZ" dirty="0" smtClean="0"/>
              <a:t> už vyjadřuje touhu o řádu a harmonii, básně jsou podobné lidové písni, ale vyslovují cítění moderního člověka; tento trend vrcholí v útlé knize veršů </a:t>
            </a:r>
            <a:r>
              <a:rPr lang="cs-CZ" u="sng" dirty="0" smtClean="0"/>
              <a:t>Měsíce</a:t>
            </a:r>
            <a:r>
              <a:rPr lang="cs-CZ" dirty="0" smtClean="0"/>
              <a:t>, ve které je už jasné opuštění tuláckého života a přimknutí k rodné zemi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v poválečné sbírce </a:t>
            </a:r>
            <a:r>
              <a:rPr lang="cs-CZ" u="sng" dirty="0" smtClean="0"/>
              <a:t>Stoletý kalendář</a:t>
            </a:r>
            <a:r>
              <a:rPr lang="cs-CZ" dirty="0" smtClean="0"/>
              <a:t> vyjadřuje solidaritu se "všemi vagabundy světa", jeho verše jsou krátké, hutné, úsečné, zhuštěné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Fráňa Šrámek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b="1" u="sng" dirty="0" smtClean="0"/>
              <a:t>(1877-1952)</a:t>
            </a:r>
            <a:endParaRPr lang="cs-CZ" dirty="0"/>
          </a:p>
        </p:txBody>
      </p:sp>
      <p:pic>
        <p:nvPicPr>
          <p:cNvPr id="30723" name="Picture 3" descr="Frana_Sramek_19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989138"/>
            <a:ext cx="3743325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684213" y="6237288"/>
            <a:ext cx="3743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>
                <a:latin typeface="Century Gothic" pitchFamily="34" charset="0"/>
              </a:rPr>
              <a:t>Obr.č. 4 – Fráňa Šrámek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549275"/>
            <a:ext cx="8229600" cy="4572000"/>
          </a:xfrm>
        </p:spPr>
        <p:txBody>
          <a:bodyPr>
            <a:normAutofit fontScale="85000"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důsledný </a:t>
            </a:r>
            <a:r>
              <a:rPr lang="cs-CZ" b="1" dirty="0" smtClean="0"/>
              <a:t>impresionista</a:t>
            </a:r>
            <a:r>
              <a:rPr lang="cs-CZ" dirty="0" smtClean="0"/>
              <a:t> a vyznavač </a:t>
            </a:r>
            <a:r>
              <a:rPr lang="cs-CZ" b="1" dirty="0" smtClean="0"/>
              <a:t>vitalismu</a:t>
            </a:r>
            <a:r>
              <a:rPr lang="cs-CZ" dirty="0" smtClean="0"/>
              <a:t> (oslava smyslů a tělesného života), zpočátku pod vlivem S. K. Neumanna podléhal anarchismu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pro své </a:t>
            </a:r>
            <a:r>
              <a:rPr lang="cs-CZ" b="1" dirty="0" smtClean="0"/>
              <a:t>antimilitaristické</a:t>
            </a:r>
            <a:r>
              <a:rPr lang="cs-CZ" dirty="0" smtClean="0"/>
              <a:t> (protiválečné a protivojenské) </a:t>
            </a:r>
            <a:r>
              <a:rPr lang="cs-CZ" b="1" dirty="0" smtClean="0"/>
              <a:t>postoje</a:t>
            </a:r>
            <a:r>
              <a:rPr lang="cs-CZ" dirty="0" smtClean="0"/>
              <a:t> se dostal před vojenský soud a do vězení, 1. sv. válku prožil na různých frontách, po ní nepatřil k žádné literární skupině a žil samotářsky v Praze a v rodné Sobotce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v období po 1. sv. válce měl značný vliv na nejmladší generaci, optimisticky vyznávající nejprostší životní hodnoty (Wolker)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Tvorba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/>
              <a:t>básnické sbírky</a:t>
            </a:r>
            <a:r>
              <a:rPr lang="cs-CZ" dirty="0" smtClean="0"/>
              <a:t> </a:t>
            </a:r>
            <a:r>
              <a:rPr lang="cs-CZ" u="sng" dirty="0" smtClean="0"/>
              <a:t>Života bído, přec tě mám rád </a:t>
            </a:r>
            <a:r>
              <a:rPr lang="cs-CZ" dirty="0" smtClean="0"/>
              <a:t>a </a:t>
            </a:r>
            <a:r>
              <a:rPr lang="cs-CZ" u="sng" dirty="0" smtClean="0"/>
              <a:t>Modrý a rudý</a:t>
            </a:r>
            <a:r>
              <a:rPr lang="cs-CZ" dirty="0" smtClean="0"/>
              <a:t> jsou psány pod vlivem anarchismu a protiválečných postojů - odmítá bojovat proti těm, kteří mu nikdy neublížili; přitom je jasné Šrámkovo vědomí o neuskutečnitelnosti krásných životních ideálů, jeho hrdinové ztroskotávají, nebo se přizpůsobují a své ideály zrazují, neobjevují se žádné sociální tóny; nápadný je jeho osobitý jazyk, oproštěný od vyumělkovanosti, verše mají písňovou formu, inspirují se městským folklórem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Tvorba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56212"/>
          </a:xfrm>
        </p:spPr>
        <p:txBody>
          <a:bodyPr>
            <a:normAutofit fontScale="700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/>
              <a:t>básnická sbírka</a:t>
            </a:r>
            <a:r>
              <a:rPr lang="cs-CZ" dirty="0" smtClean="0"/>
              <a:t> </a:t>
            </a:r>
            <a:r>
              <a:rPr lang="cs-CZ" u="sng" dirty="0" smtClean="0"/>
              <a:t>Splav</a:t>
            </a:r>
            <a:r>
              <a:rPr lang="cs-CZ" dirty="0" smtClean="0"/>
              <a:t> už prozrazuje zaměření na milostný prožitek, na vztah člověka k přírodě a k mládí, žijícímu všemu smysly; příroda a žena splývají, objevují se až pohanské rysy poezie; sbírka byla napsána po válce a prozrazuje vděčnost za prosté věci života, který byl ohrožen válkou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/>
              <a:t>impresionistická próza</a:t>
            </a:r>
            <a:r>
              <a:rPr lang="cs-CZ" dirty="0" smtClean="0"/>
              <a:t> je velmi bohatá, protestuje proti všemu, co brání volnému životnímu rozletu: </a:t>
            </a:r>
            <a:r>
              <a:rPr lang="cs-CZ" u="sng" dirty="0" smtClean="0"/>
              <a:t>Stříbrný vítr</a:t>
            </a:r>
            <a:r>
              <a:rPr lang="cs-CZ" dirty="0" smtClean="0"/>
              <a:t> (</a:t>
            </a:r>
            <a:r>
              <a:rPr lang="cs-CZ" i="1" dirty="0" smtClean="0"/>
              <a:t>dospívající Jan Ratkin, omezovaný prostředím maloměsta, školou i rodinou, se snaží rozbít tato pouta, kniha výstižně popisuje psychické stavy dospívajícího chlapce a jeho citovou proměnu</a:t>
            </a:r>
            <a:r>
              <a:rPr lang="cs-CZ" dirty="0" smtClean="0"/>
              <a:t>); román </a:t>
            </a:r>
            <a:r>
              <a:rPr lang="cs-CZ" u="sng" dirty="0" smtClean="0"/>
              <a:t>Tělo</a:t>
            </a:r>
            <a:r>
              <a:rPr lang="cs-CZ" dirty="0" smtClean="0"/>
              <a:t> - osud hrdinky, jejíž citový a manželský život se hroutí pod nárazem války, autor v něm ukazuje krizi zjednodušeného a sobecky pojatého pudového života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/>
              <a:t>dramata - </a:t>
            </a:r>
            <a:r>
              <a:rPr lang="cs-CZ" u="sng" dirty="0" smtClean="0"/>
              <a:t>Léto</a:t>
            </a:r>
            <a:r>
              <a:rPr lang="cs-CZ" b="1" dirty="0" smtClean="0"/>
              <a:t> (</a:t>
            </a:r>
            <a:r>
              <a:rPr lang="cs-CZ" dirty="0" smtClean="0"/>
              <a:t>mladí lidé bouřící se proti konvenci) a </a:t>
            </a:r>
            <a:r>
              <a:rPr lang="cs-CZ" u="sng" dirty="0" smtClean="0"/>
              <a:t>Měsíc nad řekou</a:t>
            </a:r>
            <a:r>
              <a:rPr lang="cs-CZ" dirty="0" smtClean="0"/>
              <a:t> (konflikt nového a starého světa, zamyšlení nad ztracenými iluzemi mládí)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Petr Bezruč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b="1" u="sng" dirty="0" smtClean="0"/>
              <a:t>(1867-1958)</a:t>
            </a:r>
            <a:endParaRPr lang="cs-CZ" dirty="0"/>
          </a:p>
        </p:txBody>
      </p:sp>
      <p:pic>
        <p:nvPicPr>
          <p:cNvPr id="4" name="Picture 3" descr="439px-Bezruc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800225"/>
            <a:ext cx="316865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31913" y="6192838"/>
            <a:ext cx="3311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entury Gothic" pitchFamily="34" charset="0"/>
              </a:rPr>
              <a:t>Obr.č. 5 – Petr Bezruč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GENERACE BUŘIČŮ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5832475"/>
          </a:xfrm>
        </p:spPr>
        <p:txBody>
          <a:bodyPr>
            <a:normAutofit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vl. jménem Vladimír Vašek, narodil se v Opavě jako syn národního buditele (jeho otec nevěřil v pravost rukopisných padělků a vlasteneckou společností byl za svůj postoj uštván k smrti)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studia práv v Praze nedokončil, stal se poštovním úředníkem, za 1. světové války byl zatčen za mylné podezření z velezrady je autorem jediné sbírky </a:t>
            </a:r>
            <a:r>
              <a:rPr lang="cs-CZ" u="sng" dirty="0" smtClean="0"/>
              <a:t>Slezské písně</a:t>
            </a:r>
            <a:r>
              <a:rPr lang="cs-CZ" dirty="0" smtClean="0"/>
              <a:t> (pod tímto názvem vyšla v r. 1909, básně vycházely původně časopisecky, pak jich několik vyšlo pod názvem Slezské číslo)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333375"/>
            <a:ext cx="8229600" cy="6264275"/>
          </a:xfrm>
        </p:spPr>
        <p:txBody>
          <a:bodyPr>
            <a:normAutofit fontScale="92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přímým popudem k jejímu napsání byly rezignace na nenaplněnou lásku, krize zdravotního stavu a Bezručův pocit zodpovědnosti za národnostní a sociální útlak na Slezsku; důsledně dbal o anonymitu, po vyzrazení totožnosti už žádnou báseň do sbírky nepřipsal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sbírka obsahuje básně </a:t>
            </a:r>
            <a:r>
              <a:rPr lang="cs-CZ" b="1" dirty="0" smtClean="0"/>
              <a:t>intimní lyriky</a:t>
            </a:r>
            <a:r>
              <a:rPr lang="cs-CZ" dirty="0" smtClean="0"/>
              <a:t> (spíše náznaky, stesk po domově, povzdech nad zradou ženy, vědomí životní osamělosti - </a:t>
            </a:r>
            <a:r>
              <a:rPr lang="cs-CZ" u="sng" dirty="0" smtClean="0"/>
              <a:t>Jen jedenkrát, Červený květ, Motýl</a:t>
            </a:r>
            <a:r>
              <a:rPr lang="cs-CZ" dirty="0" smtClean="0"/>
              <a:t>), další se zabývají </a:t>
            </a:r>
            <a:r>
              <a:rPr lang="cs-CZ" b="1" dirty="0" smtClean="0"/>
              <a:t>národnostní</a:t>
            </a:r>
            <a:r>
              <a:rPr lang="cs-CZ" dirty="0" smtClean="0"/>
              <a:t> či </a:t>
            </a:r>
            <a:r>
              <a:rPr lang="cs-CZ" b="1" dirty="0" smtClean="0"/>
              <a:t>sociální</a:t>
            </a:r>
            <a:r>
              <a:rPr lang="cs-CZ" dirty="0" smtClean="0"/>
              <a:t> problematikou (píše o konkrétních lidech a událostech, verše jsou vášnivé, vyzývající ke vzpouře a odplatě - </a:t>
            </a:r>
            <a:r>
              <a:rPr lang="cs-CZ" u="sng" dirty="0" smtClean="0"/>
              <a:t>Kovkop, Ostrava, Já, 70 000</a:t>
            </a:r>
            <a:r>
              <a:rPr lang="cs-CZ" dirty="0" smtClean="0"/>
              <a:t>)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nejpůsobivější jsou </a:t>
            </a:r>
            <a:r>
              <a:rPr lang="cs-CZ" b="1" dirty="0" smtClean="0"/>
              <a:t>balady</a:t>
            </a:r>
            <a:r>
              <a:rPr lang="cs-CZ" dirty="0" smtClean="0"/>
              <a:t> (</a:t>
            </a:r>
            <a:r>
              <a:rPr lang="cs-CZ" u="sng" dirty="0" smtClean="0"/>
              <a:t>Maryčka Magdonova, Kantor Halfar, Benard Žár</a:t>
            </a:r>
            <a:r>
              <a:rPr lang="cs-CZ" dirty="0" smtClean="0"/>
              <a:t>)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jeho verše jsou patetické, monumentální, dramaticky útočné, plné naléhavých otázek, pokřiků, hyperbol a kontrastů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na prahu 60. let vydává další samostatnou báseň </a:t>
            </a:r>
            <a:r>
              <a:rPr lang="cs-CZ" u="sng" dirty="0" smtClean="0"/>
              <a:t>Stužkonoska modrá</a:t>
            </a:r>
            <a:r>
              <a:rPr lang="cs-CZ" dirty="0" smtClean="0"/>
              <a:t>, symbolizující básníkův život, smutný a zahořklý, i zklamání z poměru v osvobozeném státě (stužkonoska - vzácná můra, po které celý život toužil a kterou nalezl až v pozdním stáří)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František Gellner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b="1" u="sng" dirty="0" smtClean="0"/>
              <a:t>(1881-1914)</a:t>
            </a:r>
            <a:endParaRPr lang="cs-CZ" dirty="0"/>
          </a:p>
        </p:txBody>
      </p:sp>
      <p:pic>
        <p:nvPicPr>
          <p:cNvPr id="4" name="Picture 3" descr="Gelln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836613"/>
            <a:ext cx="3097212" cy="52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750" y="6165850"/>
            <a:ext cx="309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entury Gothic" pitchFamily="34" charset="0"/>
              </a:rPr>
              <a:t>Obr.č. 6 – F.Gellnet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549275"/>
            <a:ext cx="8229600" cy="4572000"/>
          </a:xfrm>
        </p:spPr>
        <p:txBody>
          <a:bodyPr>
            <a:normAutofit fontScale="850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svou bohémskou nevázaností zcela odlišný od Bezruče, má s ním ale společnou osamocenou revoltu proti vládnoucí moci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hned na počátku 1. světové války narukoval a v prvních měsících byl vyhlášen nejprve za nezvěstného, nakonec za mrtvého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sbírka </a:t>
            </a:r>
            <a:r>
              <a:rPr lang="cs-CZ" u="sng" dirty="0" smtClean="0"/>
              <a:t>Po nás ať přijde potopa!</a:t>
            </a:r>
            <a:r>
              <a:rPr lang="cs-CZ" dirty="0" smtClean="0"/>
              <a:t> - ironický, hořce výsměšný postoj proti společnosti, provokativní výsměch měšťácké morálce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sbírka </a:t>
            </a:r>
            <a:r>
              <a:rPr lang="cs-CZ" u="sng" dirty="0" smtClean="0"/>
              <a:t>Radosti života</a:t>
            </a:r>
            <a:r>
              <a:rPr lang="cs-CZ" dirty="0" smtClean="0"/>
              <a:t> - ironie tentokrát zastírá básníkovu bolest ze zklamání z lásky a touhu po silném citu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571500"/>
            <a:ext cx="8229600" cy="4572000"/>
          </a:xfrm>
        </p:spPr>
        <p:txBody>
          <a:bodyPr/>
          <a:lstStyle/>
          <a:p>
            <a:r>
              <a:rPr lang="cs-CZ" smtClean="0"/>
              <a:t>sbírka </a:t>
            </a:r>
            <a:r>
              <a:rPr lang="cs-CZ" u="sng" smtClean="0"/>
              <a:t>Nové verše</a:t>
            </a:r>
            <a:r>
              <a:rPr lang="cs-CZ" smtClean="0"/>
              <a:t> - vydaná posmrtně, je důkazem započatého básníkova dozrávání, zmoudření a zklidnění, provokace přechází v tesknou melancholii</a:t>
            </a:r>
          </a:p>
          <a:p>
            <a:r>
              <a:rPr lang="cs-CZ" smtClean="0"/>
              <a:t>byl autorem </a:t>
            </a:r>
            <a:r>
              <a:rPr lang="cs-CZ" b="1" smtClean="0"/>
              <a:t>politické satiry</a:t>
            </a:r>
            <a:r>
              <a:rPr lang="cs-CZ" smtClean="0"/>
              <a:t> a </a:t>
            </a:r>
            <a:r>
              <a:rPr lang="cs-CZ" b="1" smtClean="0"/>
              <a:t>politických kupletů</a:t>
            </a:r>
            <a:r>
              <a:rPr lang="cs-CZ" smtClean="0"/>
              <a:t>, navazujících svou formou na kramářskou píseň a městský písňový folklór</a:t>
            </a:r>
          </a:p>
          <a:p>
            <a:endParaRPr lang="cs-CZ" smtClean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Jaroslav Hašek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b="1" u="sng" dirty="0" smtClean="0"/>
              <a:t>(1883-1923)</a:t>
            </a:r>
            <a:endParaRPr lang="cs-CZ" dirty="0"/>
          </a:p>
        </p:txBody>
      </p:sp>
      <p:pic>
        <p:nvPicPr>
          <p:cNvPr id="4" name="Picture 3" descr="Jaroslav_Haše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844675"/>
            <a:ext cx="3455987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750" y="6237288"/>
            <a:ext cx="3600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>
                <a:latin typeface="Century Gothic" pitchFamily="34" charset="0"/>
              </a:rPr>
              <a:t>Obr.č. 6 – Jaroslav Hašek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549275"/>
            <a:ext cx="8229600" cy="4572000"/>
          </a:xfrm>
        </p:spPr>
        <p:txBody>
          <a:bodyPr>
            <a:normAutofit fontScale="850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narodil se v Praze jako syn středoškolského profesora, studia gymnázia pro neprospěch nedokončil, vyučil se drogistou, dostudoval obchodní akademii, pracoval jako bankovní úředník, místo v bance opustil a vydal se na Balkán pomáhat makedonským vlastencům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jeho jméno se ocitlo na černé listině vídeňské ústředny pro dozor nad anarchisty - mezi severočeskými horníky rozšiřoval anarchistické letáky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toulal se s vandráky po Evropě, jako typický bohém se pohyboval v prostředí pražských hospod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cs-CZ" sz="2400" b="1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Osudy dobrého vojáka Švejka za světové války</a:t>
            </a:r>
            <a:endParaRPr lang="cs-CZ" sz="24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5111750"/>
          </a:xfrm>
        </p:spPr>
        <p:txBody>
          <a:bodyPr>
            <a:normAutofit fontScale="700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(</a:t>
            </a:r>
            <a:r>
              <a:rPr lang="cs-CZ" i="1" dirty="0" smtClean="0"/>
              <a:t>postava Švejka se rodila dlouho, měnila svou podobu, původně šlo  o žižkovského obchodníka se psy, který na vojně důsledným a nadšeným plněním povinností přiváděl  k zoufalství své nadřízené, v další verzi napsané v Rusku, s poněkud nelogickým dějem, kde protiválečný postoj ustupuje nenávisti k Rakousku, Švejk zastřelí svého nadřízeného a přebíhá na ruskou stranu fronty</a:t>
            </a:r>
            <a:r>
              <a:rPr lang="cs-CZ" dirty="0" smtClean="0"/>
              <a:t>) - konečná podoba, práci na 4. dílu přerušila Haškova smrt, dokončil jej jeho přítel Karel Vaněk (</a:t>
            </a:r>
            <a:r>
              <a:rPr lang="cs-CZ" i="1" dirty="0" smtClean="0"/>
              <a:t>Švejk se chová tak, že si jeho nadřízení lámou hlavu nad tím, zda je hlupák, sloužící oddaně vojenské vrchnosti, nebo chytrák, předstírající hloupost; pokud to druhé, zda to dělá proto, aby si zachránil vlastní kůži, či zda se tak chová ve vyšším zájmu; Švejk působí kladným i záporným dojmem = ty, kteří představují negativní typy rakouských důstojníků, nemilosrdně zesměšňuje, k těm sympatičtějším, drceným absurditou války, se chová laskavě, optimisticky</a:t>
            </a:r>
            <a:r>
              <a:rPr lang="cs-CZ" dirty="0" smtClean="0"/>
              <a:t>)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dílo zesměšňuje válku prostřednictvím lidového humoru, Švejk se stal jedním z literárních typů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Adaptace 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cs-CZ" smtClean="0"/>
              <a:t>Mnohokrát filmově zpracováno</a:t>
            </a:r>
          </a:p>
          <a:p>
            <a:r>
              <a:rPr lang="cs-CZ" smtClean="0"/>
              <a:t>Např. </a:t>
            </a:r>
            <a:r>
              <a:rPr lang="cs-CZ" i="1" smtClean="0"/>
              <a:t>Dobrý voják Švejk (film, 1926)</a:t>
            </a:r>
            <a:r>
              <a:rPr lang="cs-CZ" smtClean="0"/>
              <a:t>, černobílý němý film, režie Karel Lamač, v hlavní roli Karel Noll</a:t>
            </a:r>
          </a:p>
          <a:p>
            <a:r>
              <a:rPr lang="cs-CZ" i="1" u="sng" smtClean="0"/>
              <a:t>Dobrý voják Švejk (film, 1956)</a:t>
            </a:r>
            <a:r>
              <a:rPr lang="cs-CZ" smtClean="0"/>
              <a:t> (1956), barevný hraný film, režie Karel Steklý, v hlavní roli Rudolf Hrušínský</a:t>
            </a:r>
          </a:p>
          <a:p>
            <a:endParaRPr lang="cs-CZ" smtClean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Situace</a:t>
            </a:r>
            <a:endParaRPr lang="cs-CZ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897437"/>
          </a:xfrm>
        </p:spPr>
        <p:txBody>
          <a:bodyPr>
            <a:normAutofit fontScale="92500"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/>
              <a:t>v 90. letech 19. století</a:t>
            </a:r>
            <a:r>
              <a:rPr lang="cs-CZ" dirty="0" smtClean="0"/>
              <a:t> se objevil postoj umělce, který se bouřil proti všemu starému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básníci i prozaici se stavějí do pozice </a:t>
            </a:r>
            <a:r>
              <a:rPr lang="cs-CZ" b="1" dirty="0" smtClean="0"/>
              <a:t>buřiče zklamaného společností</a:t>
            </a:r>
            <a:r>
              <a:rPr lang="cs-CZ" dirty="0" smtClean="0"/>
              <a:t> a pohrdající jí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jindy se vyslovují v duchu </a:t>
            </a:r>
            <a:r>
              <a:rPr lang="cs-CZ" b="1" dirty="0" smtClean="0"/>
              <a:t>dekadence</a:t>
            </a:r>
            <a:r>
              <a:rPr lang="cs-CZ" dirty="0" smtClean="0"/>
              <a:t>, nebo se distancují </a:t>
            </a:r>
            <a:r>
              <a:rPr lang="cs-CZ" b="1" dirty="0" smtClean="0"/>
              <a:t>aristokratickým postojem</a:t>
            </a:r>
            <a:endParaRPr lang="cs-CZ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někdy se projevují v duchu </a:t>
            </a:r>
            <a:r>
              <a:rPr lang="cs-CZ" b="1" dirty="0" smtClean="0"/>
              <a:t>protikřesťanského satanismu</a:t>
            </a:r>
            <a:r>
              <a:rPr lang="cs-CZ" dirty="0" smtClean="0"/>
              <a:t> (S. K. Neumann - Satanova sláva mezi námi)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jiní se stávají </a:t>
            </a:r>
            <a:r>
              <a:rPr lang="cs-CZ" b="1" dirty="0" smtClean="0"/>
              <a:t>bohémy a tuláky</a:t>
            </a:r>
            <a:r>
              <a:rPr lang="cs-CZ" dirty="0" smtClean="0"/>
              <a:t> (Gellner, Toman, Hašek</a:t>
            </a:r>
            <a:endParaRPr lang="cs-CZ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vejk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765175"/>
            <a:ext cx="373538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750" y="4221163"/>
            <a:ext cx="3816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entury Gothic" pitchFamily="34" charset="0"/>
              </a:rPr>
              <a:t>Obr.č. 7 – Švejk – Josef Lada</a:t>
            </a:r>
          </a:p>
        </p:txBody>
      </p:sp>
      <p:pic>
        <p:nvPicPr>
          <p:cNvPr id="4" name="Picture 3" descr="film-dobry-vojak-svejk_foto-na-web-ma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700213"/>
            <a:ext cx="2903538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64163" y="5732463"/>
            <a:ext cx="309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entury Gothic" pitchFamily="34" charset="0"/>
              </a:rPr>
              <a:t>Obr. Č. 8 R.Hrušínský jako Švejk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2"/>
          <p:cNvSpPr>
            <a:spLocks noGrp="1"/>
          </p:cNvSpPr>
          <p:nvPr>
            <p:ph idx="1"/>
          </p:nvPr>
        </p:nvSpPr>
        <p:spPr>
          <a:xfrm>
            <a:off x="395288" y="549275"/>
            <a:ext cx="8229600" cy="4572000"/>
          </a:xfrm>
        </p:spPr>
        <p:txBody>
          <a:bodyPr/>
          <a:lstStyle/>
          <a:p>
            <a:r>
              <a:rPr lang="cs-CZ" b="1" smtClean="0"/>
              <a:t>povídky a humorné črty -</a:t>
            </a:r>
            <a:r>
              <a:rPr lang="cs-CZ" u="sng" smtClean="0"/>
              <a:t> Trampoty pana Tenkráta, Můj obchod se psy a jiné humoresky </a:t>
            </a:r>
            <a:r>
              <a:rPr lang="cs-CZ" smtClean="0"/>
              <a:t>- humor a satira kritizující politiku, militarismus a církev</a:t>
            </a:r>
            <a:r>
              <a:rPr lang="cs-CZ" u="sng" smtClean="0"/>
              <a:t> </a:t>
            </a:r>
            <a:r>
              <a:rPr lang="cs-CZ" smtClean="0"/>
              <a:t> </a:t>
            </a:r>
          </a:p>
          <a:p>
            <a:endParaRPr lang="cs-CZ" smtClean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Seznam zdrojů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cs-CZ" sz="1400" i="1" smtClean="0"/>
              <a:t>Odmaturuj! z literatury</a:t>
            </a:r>
            <a:r>
              <a:rPr lang="cs-CZ" sz="1400" smtClean="0"/>
              <a:t>. Vyd. 3. rozš., dotisk. Editor Eva Hánová. Brno: Didaktis, c2004, 208 s. Odmaturuj!. ISBN 80-735-8016-0.</a:t>
            </a:r>
          </a:p>
          <a:p>
            <a:r>
              <a:rPr lang="cs-CZ" sz="1400" smtClean="0">
                <a:hlinkClick r:id="rId2"/>
              </a:rPr>
              <a:t>http://cs.wikipedia.org/wiki/Krysa%C5%99_(kniha)</a:t>
            </a:r>
            <a:endParaRPr lang="cs-CZ" sz="1400" smtClean="0"/>
          </a:p>
          <a:p>
            <a:r>
              <a:rPr lang="cs-CZ" sz="1400" smtClean="0"/>
              <a:t>Krysař z Hameln. In: </a:t>
            </a:r>
            <a:r>
              <a:rPr lang="cs-CZ" sz="1400" i="1" smtClean="0"/>
              <a:t>Wikipedia: the free encyclopedia</a:t>
            </a:r>
            <a:r>
              <a:rPr lang="cs-CZ" sz="1400" smtClean="0"/>
              <a:t> [online]. [cit. 2013-09-18]. Dostupné z: </a:t>
            </a:r>
            <a:r>
              <a:rPr lang="cs-CZ" sz="1400" smtClean="0">
                <a:hlinkClick r:id="rId3"/>
              </a:rPr>
              <a:t>http://cs.wikipedia.org/wiki/Soubor:Hameln1.jpg</a:t>
            </a:r>
            <a:endParaRPr lang="cs-CZ" sz="1400" smtClean="0"/>
          </a:p>
          <a:p>
            <a:r>
              <a:rPr lang="cs-CZ" sz="1400" smtClean="0"/>
              <a:t>Viktor Dyk. In: </a:t>
            </a:r>
            <a:r>
              <a:rPr lang="cs-CZ" sz="1400" i="1" smtClean="0"/>
              <a:t>Wikipedia: the free encyclopedia</a:t>
            </a:r>
            <a:r>
              <a:rPr lang="cs-CZ" sz="1400" smtClean="0"/>
              <a:t> [online]. [cit. 2013-09-18]. Dostupné z: </a:t>
            </a:r>
            <a:r>
              <a:rPr lang="cs-CZ" sz="1400" smtClean="0">
                <a:hlinkClick r:id="rId4"/>
              </a:rPr>
              <a:t>http://cs.wikipedia.org/wiki/Soubor:Viktor_Dyk.jpg</a:t>
            </a:r>
            <a:endParaRPr lang="cs-CZ" sz="1400" smtClean="0"/>
          </a:p>
          <a:p>
            <a:r>
              <a:rPr lang="cs-CZ" sz="1400" smtClean="0">
                <a:hlinkClick r:id="rId5"/>
              </a:rPr>
              <a:t>http://www.cesky-jazyk.cz/zivotopisy/karel-toman.html</a:t>
            </a:r>
            <a:endParaRPr lang="cs-CZ" sz="1400" smtClean="0"/>
          </a:p>
          <a:p>
            <a:r>
              <a:rPr lang="cs-CZ" sz="1400" smtClean="0"/>
              <a:t>Fráňa Šrámek. In: </a:t>
            </a:r>
            <a:r>
              <a:rPr lang="cs-CZ" sz="1400" i="1" smtClean="0"/>
              <a:t>Wikipedia: the free encyclopedia</a:t>
            </a:r>
            <a:r>
              <a:rPr lang="cs-CZ" sz="1400" smtClean="0"/>
              <a:t> [online]. [cit. 2013-09-18]. Dostupné z: </a:t>
            </a:r>
            <a:r>
              <a:rPr lang="cs-CZ" sz="1400" smtClean="0">
                <a:hlinkClick r:id="rId6"/>
              </a:rPr>
              <a:t>http://cs.wikipedia.org/wiki/Soubor:Frana_Sramek_1926.jpg</a:t>
            </a:r>
            <a:endParaRPr lang="cs-CZ" sz="1400" smtClean="0"/>
          </a:p>
          <a:p>
            <a:r>
              <a:rPr lang="cs-CZ" sz="1400" smtClean="0"/>
              <a:t>Petr Bezruč. In: </a:t>
            </a:r>
            <a:r>
              <a:rPr lang="cs-CZ" sz="1400" i="1" smtClean="0"/>
              <a:t>Wikipedia: the free encyclopedia</a:t>
            </a:r>
            <a:r>
              <a:rPr lang="cs-CZ" sz="1400" smtClean="0"/>
              <a:t> [online]. [cit. 2013-09-18]. Dostupné z: </a:t>
            </a:r>
            <a:r>
              <a:rPr lang="cs-CZ" sz="1400" smtClean="0">
                <a:hlinkClick r:id="rId7"/>
              </a:rPr>
              <a:t>http://cs.wikipedia.org/wiki/Soubor:Bezruc_2.jpg</a:t>
            </a:r>
            <a:endParaRPr lang="cs-CZ" sz="1400" smtClean="0"/>
          </a:p>
          <a:p>
            <a:r>
              <a:rPr lang="cs-CZ" sz="1400" smtClean="0"/>
              <a:t>František Gellner. In: </a:t>
            </a:r>
            <a:r>
              <a:rPr lang="cs-CZ" sz="1400" i="1" smtClean="0"/>
              <a:t>Wikipedia: the free encyclopedia</a:t>
            </a:r>
            <a:r>
              <a:rPr lang="cs-CZ" sz="1400" smtClean="0"/>
              <a:t> [online]. [cit. 2013-09-18]. Dostupné z: </a:t>
            </a:r>
            <a:r>
              <a:rPr lang="cs-CZ" sz="1400" smtClean="0">
                <a:hlinkClick r:id="rId8"/>
              </a:rPr>
              <a:t>http://cs.wikipedia.org/wiki/Soubor:Gellner.jpg</a:t>
            </a:r>
            <a:endParaRPr lang="cs-CZ" sz="1400" smtClean="0"/>
          </a:p>
          <a:p>
            <a:r>
              <a:rPr lang="cs-CZ" sz="1400" smtClean="0">
                <a:hlinkClick r:id="rId9"/>
              </a:rPr>
              <a:t>http://www.komix.kvalitne.cz/lada.htm</a:t>
            </a:r>
            <a:endParaRPr lang="cs-CZ" sz="1400" smtClean="0"/>
          </a:p>
          <a:p>
            <a:endParaRPr lang="cs-CZ" sz="1400" smtClean="0"/>
          </a:p>
          <a:p>
            <a:endParaRPr lang="cs-CZ" sz="1400" smtClean="0"/>
          </a:p>
          <a:p>
            <a:endParaRPr lang="cs-CZ" sz="1400" smtClean="0"/>
          </a:p>
          <a:p>
            <a:endParaRPr lang="cs-CZ" sz="1400" smtClean="0"/>
          </a:p>
          <a:p>
            <a:endParaRPr lang="cs-CZ" sz="1400" smtClean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Situace</a:t>
            </a:r>
            <a:endParaRPr lang="cs-CZ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každý z těchto buřičů se ale snaží od počátečního negativního postoje </a:t>
            </a:r>
            <a:r>
              <a:rPr lang="cs-CZ" b="1" dirty="0" smtClean="0"/>
              <a:t>dojít ke smíření</a:t>
            </a:r>
            <a:r>
              <a:rPr lang="cs-CZ" dirty="0" smtClean="0"/>
              <a:t> a k nalezení něčeho trvalejšího: S. K. Neumann to nalézá v komunistické ideologii, Toman v příklonu k rodné zemi, Šrámek ve vitalismu (oslava smyslového života), Hašek v absurdním gestu Švejka jako v jediné možné reakci na tehdejší skutečnost); </a:t>
            </a:r>
            <a:r>
              <a:rPr lang="cs-CZ" b="1" dirty="0" smtClean="0"/>
              <a:t>výjimku tvoří</a:t>
            </a:r>
            <a:r>
              <a:rPr lang="cs-CZ" dirty="0" smtClean="0"/>
              <a:t> Gellner (předčasné úmrtí) a Bezruč (i u něho vzpoura mizí, ale mění se v hořkost a trpkou rezignaci)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Situace</a:t>
            </a:r>
            <a:endParaRPr lang="cs-CZ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navenek svůj radikální postoj dali někteří najevo </a:t>
            </a:r>
            <a:r>
              <a:rPr lang="cs-CZ" b="1" dirty="0" smtClean="0"/>
              <a:t>účastí v hnutí Omladina</a:t>
            </a:r>
            <a:r>
              <a:rPr lang="cs-CZ" dirty="0" smtClean="0"/>
              <a:t>, někteří byli i </a:t>
            </a:r>
            <a:r>
              <a:rPr lang="cs-CZ" b="1" dirty="0" smtClean="0"/>
              <a:t>věznění</a:t>
            </a:r>
            <a:r>
              <a:rPr lang="cs-CZ" dirty="0" smtClean="0"/>
              <a:t> (S. K. Neumann), jejich verše byly </a:t>
            </a:r>
            <a:r>
              <a:rPr lang="cs-CZ" b="1" dirty="0" smtClean="0"/>
              <a:t>konfiskovány</a:t>
            </a:r>
            <a:r>
              <a:rPr lang="cs-CZ" dirty="0" smtClean="0"/>
              <a:t>; jiní vstupovali do </a:t>
            </a:r>
            <a:r>
              <a:rPr lang="cs-CZ" b="1" dirty="0" smtClean="0"/>
              <a:t>anarchistického hnutí</a:t>
            </a:r>
            <a:r>
              <a:rPr lang="cs-CZ" dirty="0" smtClean="0"/>
              <a:t>, které vycházelo ze socialismu, ale odmítalo jakýkoli společenský řád a hlásalo </a:t>
            </a:r>
            <a:r>
              <a:rPr lang="cs-CZ" b="1" dirty="0" smtClean="0"/>
              <a:t>svobodu jednotlivce</a:t>
            </a:r>
            <a:endParaRPr lang="cs-CZ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za 1. světové války se někteří dostávají do </a:t>
            </a:r>
            <a:r>
              <a:rPr lang="cs-CZ" b="1" dirty="0" smtClean="0"/>
              <a:t>konfliktu se zákonem</a:t>
            </a:r>
            <a:r>
              <a:rPr lang="cs-CZ" dirty="0" smtClean="0"/>
              <a:t> (Bezruč, Dyk)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Viktor Dyk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b="1" u="sng" dirty="0" smtClean="0"/>
              <a:t>(1877-1931)</a:t>
            </a:r>
            <a:endParaRPr lang="cs-CZ" dirty="0"/>
          </a:p>
        </p:txBody>
      </p:sp>
      <p:pic>
        <p:nvPicPr>
          <p:cNvPr id="4" name="Picture 3" descr="Viktor_Dy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285875"/>
            <a:ext cx="3024188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68538" y="5516563"/>
            <a:ext cx="3167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entury Gothic" pitchFamily="34" charset="0"/>
              </a:rPr>
              <a:t>Obr.č. 1 – Viktor Dyk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333375"/>
            <a:ext cx="8229600" cy="4572000"/>
          </a:xfrm>
        </p:spPr>
        <p:txBody>
          <a:bodyPr/>
          <a:lstStyle/>
          <a:p>
            <a:r>
              <a:rPr lang="cs-CZ" smtClean="0"/>
              <a:t>už v době studií práv se účastnil politického života, za 1. sv. války byl vězněn, po osvobození působil jako poslanec a senátor (národně demokratická strana), postupně se přikláněl k politickému konzervatismu</a:t>
            </a:r>
          </a:p>
          <a:p>
            <a:r>
              <a:rPr lang="cs-CZ" smtClean="0"/>
              <a:t>do literatury vstoupil na konci 19. st. jako básník negace a protispolečenské vzpoury</a:t>
            </a:r>
          </a:p>
          <a:p>
            <a:endParaRPr lang="cs-CZ" smtClean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Tvorba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u="sng" dirty="0" smtClean="0"/>
              <a:t>A porta inferi</a:t>
            </a:r>
            <a:r>
              <a:rPr lang="cs-CZ" dirty="0" smtClean="0"/>
              <a:t> (Před branami pekelnými = název žalmu zpívaného při pohřbu) - ironie, záliba v paradoxních rýmech, </a:t>
            </a:r>
            <a:r>
              <a:rPr lang="cs-CZ" b="1" dirty="0" smtClean="0"/>
              <a:t>subjektivní lyrika</a:t>
            </a:r>
            <a:r>
              <a:rPr lang="cs-CZ" dirty="0" smtClean="0"/>
              <a:t> o rozporu iluze a skutečnosti, citu a rozumu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u="sng" dirty="0" smtClean="0"/>
              <a:t>Milá sedmi loupežníků</a:t>
            </a:r>
            <a:r>
              <a:rPr lang="cs-CZ" dirty="0" smtClean="0"/>
              <a:t> - </a:t>
            </a:r>
            <a:r>
              <a:rPr lang="cs-CZ" b="1" dirty="0" smtClean="0"/>
              <a:t>balada</a:t>
            </a:r>
            <a:r>
              <a:rPr lang="cs-CZ" dirty="0" smtClean="0"/>
              <a:t> o dívce, která miluje i zrazuje a přivádí na šibenici své druhy proto, aby se pomstila za vraždu svého přítele, vrcholné dílo anarchismu, radost ze síly, vášně a zla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Tvorba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897437"/>
          </a:xfrm>
        </p:spPr>
        <p:txBody>
          <a:bodyPr>
            <a:normAutofit fontScale="92500"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/>
              <a:t>lyrické sbírky psané pod vlivem 1. světové války</a:t>
            </a:r>
            <a:r>
              <a:rPr lang="cs-CZ" dirty="0" smtClean="0"/>
              <a:t> už přinesly usmíření, mizí sarkasmus a ironie, verše patří k tomu nejlepšímu, co vytvořil: </a:t>
            </a:r>
            <a:r>
              <a:rPr lang="cs-CZ" u="sng" dirty="0" smtClean="0"/>
              <a:t>Lehké i těžké kroky</a:t>
            </a:r>
            <a:r>
              <a:rPr lang="cs-CZ" dirty="0" smtClean="0"/>
              <a:t> (obavy, zda národ obstojí v těžké dějinné zkoušce), </a:t>
            </a:r>
            <a:r>
              <a:rPr lang="cs-CZ" u="sng" dirty="0" smtClean="0"/>
              <a:t>Anebo</a:t>
            </a:r>
            <a:r>
              <a:rPr lang="cs-CZ" dirty="0" smtClean="0"/>
              <a:t> (obavy o osud národa), </a:t>
            </a:r>
            <a:r>
              <a:rPr lang="cs-CZ" u="sng" dirty="0" smtClean="0"/>
              <a:t>Okno;</a:t>
            </a:r>
            <a:r>
              <a:rPr lang="cs-CZ" dirty="0" smtClean="0"/>
              <a:t> </a:t>
            </a:r>
            <a:r>
              <a:rPr lang="cs-CZ" b="1" dirty="0" smtClean="0"/>
              <a:t>sbírka intimní lyriky</a:t>
            </a:r>
            <a:r>
              <a:rPr lang="cs-CZ" dirty="0" smtClean="0"/>
              <a:t> </a:t>
            </a:r>
            <a:r>
              <a:rPr lang="cs-CZ" u="sng" dirty="0" smtClean="0"/>
              <a:t>Devátá vlna </a:t>
            </a:r>
            <a:r>
              <a:rPr lang="cs-CZ" dirty="0" smtClean="0"/>
              <a:t>je poznamenaná blížící se smrtí, básně formou podobné písni)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/>
              <a:t>romány </a:t>
            </a:r>
            <a:r>
              <a:rPr lang="cs-CZ" dirty="0" smtClean="0"/>
              <a:t>nebyly příliš úspěšné, mají spíš dokumentární význam, mapují přesně tehdejší dobu; ani </a:t>
            </a:r>
            <a:r>
              <a:rPr lang="cs-CZ" b="1" dirty="0" smtClean="0"/>
              <a:t>dramata</a:t>
            </a:r>
            <a:r>
              <a:rPr lang="cs-CZ" dirty="0" smtClean="0"/>
              <a:t> nebyla zdařilá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18">
      <a:dk1>
        <a:srgbClr val="36FF91"/>
      </a:dk1>
      <a:lt1>
        <a:srgbClr val="FF6600"/>
      </a:lt1>
      <a:dk2>
        <a:srgbClr val="323232"/>
      </a:dk2>
      <a:lt2>
        <a:srgbClr val="E3DED1"/>
      </a:lt2>
      <a:accent1>
        <a:srgbClr val="3F0CA4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171</TotalTime>
  <Words>1677</Words>
  <Application>Microsoft Office PowerPoint</Application>
  <PresentationFormat>Předvádění na obrazovce (4:3)</PresentationFormat>
  <Paragraphs>92</Paragraphs>
  <Slides>32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Šablona návrhu</vt:lpstr>
      </vt:variant>
      <vt:variant>
        <vt:i4>9</vt:i4>
      </vt:variant>
      <vt:variant>
        <vt:lpstr>Nadpisy snímků</vt:lpstr>
      </vt:variant>
      <vt:variant>
        <vt:i4>32</vt:i4>
      </vt:variant>
    </vt:vector>
  </HeadingPairs>
  <TitlesOfParts>
    <vt:vector size="48" baseType="lpstr">
      <vt:lpstr>Century Gothic</vt:lpstr>
      <vt:lpstr>Arial</vt:lpstr>
      <vt:lpstr>Wingdings 2</vt:lpstr>
      <vt:lpstr>Verdana</vt:lpstr>
      <vt:lpstr>Calibri</vt:lpstr>
      <vt:lpstr>Times New Roman</vt:lpstr>
      <vt:lpstr>Arial Unicode MS</vt:lpstr>
      <vt:lpstr>Verve</vt:lpstr>
      <vt:lpstr>Verve</vt:lpstr>
      <vt:lpstr>Verve</vt:lpstr>
      <vt:lpstr>Verve</vt:lpstr>
      <vt:lpstr>Verve</vt:lpstr>
      <vt:lpstr>Verve</vt:lpstr>
      <vt:lpstr>Verve</vt:lpstr>
      <vt:lpstr>Verve</vt:lpstr>
      <vt:lpstr>Verve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GENERACE BUŘIČŮ</dc:title>
  <dc:creator>Acer</dc:creator>
  <cp:lastModifiedBy>muchoval</cp:lastModifiedBy>
  <cp:revision>19</cp:revision>
  <dcterms:created xsi:type="dcterms:W3CDTF">2013-09-18T14:51:25Z</dcterms:created>
  <dcterms:modified xsi:type="dcterms:W3CDTF">2013-09-30T06:24:02Z</dcterms:modified>
</cp:coreProperties>
</file>