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0" r:id="rId8"/>
    <p:sldId id="265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668988-481F-40A4-82EE-7F21E10E8470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216F68-368D-4FB4-AEA9-BE7288B59C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43608" y="332656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latin typeface="Courier New" pitchFamily="49" charset="0"/>
                <a:cs typeface="Courier New" pitchFamily="49" charset="0"/>
              </a:rPr>
              <a:t>Základní škola a Mateřská škola, Šumná</a:t>
            </a:r>
            <a:r>
              <a:rPr lang="cs-CZ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cs-CZ" sz="2400" dirty="0">
                <a:latin typeface="Courier New" pitchFamily="49" charset="0"/>
                <a:cs typeface="Courier New" pitchFamily="49" charset="0"/>
              </a:rPr>
              <a:t> okres Znojmo, OP VK 1.4 75022320</a:t>
            </a:r>
            <a:r>
              <a:rPr lang="cs-CZ" sz="2400" b="1" kern="0" dirty="0"/>
              <a:t>	</a:t>
            </a:r>
            <a:br>
              <a:rPr lang="cs-CZ" sz="2400" b="1" kern="0" dirty="0"/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Vzdělávací oblast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: 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Jazyk a jazyková komunikace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Vyučovací předmět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: 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Český jazyk a literatura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Název a číslo učebního materiálu 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: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dirty="0">
                <a:latin typeface="Courier New" pitchFamily="49" charset="0"/>
                <a:cs typeface="Courier New" pitchFamily="49" charset="0"/>
              </a:rPr>
              <a:t>VY _32_INOVACE_05_03K.Čapek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Ročník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: 6. - 9. ročník 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Anotace</a:t>
            </a:r>
            <a:r>
              <a:rPr lang="cs-CZ" sz="2400" ker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2400" b="1" kern="0" smtClean="0">
                <a:latin typeface="Courier New" pitchFamily="49" charset="0"/>
                <a:cs typeface="Courier New" pitchFamily="49" charset="0"/>
              </a:rPr>
              <a:t>Karel Čapek </a:t>
            </a: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životopis, dílo, ukázky z tvorby</a:t>
            </a:r>
            <a:r>
              <a:rPr lang="cs-CZ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/>
            </a:r>
            <a:br>
              <a:rPr lang="cs-CZ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Podpora vzdělávání v ZŠ Šumná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Autor materiálu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: Mgr. Hana Beránková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b="1" kern="0" dirty="0">
                <a:latin typeface="Courier New" pitchFamily="49" charset="0"/>
                <a:cs typeface="Courier New" pitchFamily="49" charset="0"/>
              </a:rPr>
              <a:t>Vytvořeno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2400" kern="0" dirty="0" smtClean="0">
                <a:latin typeface="Courier New" pitchFamily="49" charset="0"/>
                <a:cs typeface="Courier New" pitchFamily="49" charset="0"/>
              </a:rPr>
              <a:t>květen </a:t>
            </a:r>
            <a:r>
              <a:rPr lang="cs-CZ" sz="2400" kern="0" dirty="0">
                <a:latin typeface="Courier New" pitchFamily="49" charset="0"/>
                <a:cs typeface="Courier New" pitchFamily="49" charset="0"/>
              </a:rPr>
              <a:t>2013</a:t>
            </a:r>
            <a:br>
              <a:rPr lang="cs-CZ" sz="2400" kern="0" dirty="0">
                <a:latin typeface="Courier New" pitchFamily="49" charset="0"/>
                <a:cs typeface="Courier New" pitchFamily="49" charset="0"/>
              </a:rPr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876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175351" cy="179316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cs-CZ" sz="72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Gill Sans Ultra Bold Condensed" pitchFamily="34" charset="0"/>
              </a:rPr>
              <a:t>Karel Čapek</a:t>
            </a:r>
            <a:endParaRPr lang="cs-CZ" sz="14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Gill Sans Ultra Bold Condensed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09" y="2060848"/>
            <a:ext cx="32956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920160"/>
            <a:ext cx="8064896" cy="5937840"/>
          </a:xfrm>
        </p:spPr>
        <p:txBody>
          <a:bodyPr>
            <a:normAutofit/>
          </a:bodyPr>
          <a:lstStyle/>
          <a:p>
            <a:r>
              <a:rPr lang="cs-CZ" dirty="0"/>
              <a:t>Jeho rodiště jsou Malé </a:t>
            </a:r>
            <a:r>
              <a:rPr lang="cs-CZ" dirty="0" err="1"/>
              <a:t>Svatoňovice,kde</a:t>
            </a:r>
            <a:r>
              <a:rPr lang="cs-CZ" dirty="0"/>
              <a:t> se narodil roku 1890. Studium probíhalo v Hradci Králové na gymnáziu.</a:t>
            </a:r>
            <a:r>
              <a:rPr lang="cs-CZ" b="1" dirty="0"/>
              <a:t> </a:t>
            </a:r>
            <a:r>
              <a:rPr lang="cs-CZ" dirty="0" smtClean="0"/>
              <a:t>Karel Čapek organizoval </a:t>
            </a:r>
            <a:r>
              <a:rPr lang="cs-CZ" dirty="0"/>
              <a:t>protirakouský spolek a následně byl  odhalen a nemohl dostudovat a proto šel do Brna. Poté studoval na fakultě filosofie UK v Praze do roku 1915 . Následovně se vrhnul na studium filosofie v Berlíně a </a:t>
            </a:r>
            <a:r>
              <a:rPr lang="cs-CZ" dirty="0" err="1"/>
              <a:t>Paříži.Protože</a:t>
            </a:r>
            <a:r>
              <a:rPr lang="cs-CZ" dirty="0"/>
              <a:t> byl nemocen nemusel bojovat v první světové válce, ovšem i tak ho tato válko velmi ovlivnila. Když Karel Čapek ukončil studium stal se vychovatel v rodině šlechtice(byl domácím učitelem Prokopa Lažanského v roce 1917 na zámku v Chyši), brzy se z něj však stal novinář. Vychovatele dělal pouze 3 měsíce. Redaktorem byl v časopisech: Nebojsa, Národní listy, Lidové noviny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259632" y="9099"/>
            <a:ext cx="6912768" cy="1656184"/>
          </a:xfrm>
        </p:spPr>
        <p:txBody>
          <a:bodyPr/>
          <a:lstStyle/>
          <a:p>
            <a:pPr marL="0" indent="0" algn="ctr">
              <a:buNone/>
            </a:pPr>
            <a:r>
              <a:rPr lang="cs-CZ" sz="4800" dirty="0" smtClean="0">
                <a:solidFill>
                  <a:schemeClr val="tx1"/>
                </a:solidFill>
                <a:latin typeface="Gill Sans Ultra Bold Condensed" pitchFamily="34" charset="0"/>
              </a:rPr>
              <a:t>život</a:t>
            </a:r>
            <a:endParaRPr lang="cs-CZ" sz="4800" dirty="0">
              <a:solidFill>
                <a:schemeClr val="tx1"/>
              </a:solidFill>
              <a:latin typeface="Gill Sans Ultra 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8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404664"/>
            <a:ext cx="889248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Byl dramaturgem divadla na Vinohradech od roku 1921 do 1923. Poté v letech od 1925 do 1933 se stal předsedou PEN klubu Československa. Na sklonku života (26. srpna 1935 na vinohradské radnici) se oženil s jeho známou přítelkyní Olgou Scheinpflugovou. Když Beneš opustil tuto zemi a skončila Mnichovská dohoda(1938) tak se do něj obuli politici. Tři roky ke konci života trávil ve Staré Huti u Dobříše. Zemřel roku 1938. Dodnes zde nalezneme jeho památník. Zápalu plic neodolal a zemřel chvíli před zatčením gestapem. Jeho hrob leží na hřbitově vyšehradském v Praze. Byl opakovaně nominován na Nobelovu cenu a roku 1995 byl oceněn řádem T.G. Masaryka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8460432" cy="5832648"/>
          </a:xfrm>
        </p:spPr>
        <p:txBody>
          <a:bodyPr>
            <a:normAutofit/>
          </a:bodyPr>
          <a:lstStyle/>
          <a:p>
            <a:r>
              <a:rPr lang="cs-CZ" dirty="0"/>
              <a:t>- Boží muka – 1917</a:t>
            </a:r>
            <a:br>
              <a:rPr lang="cs-CZ" dirty="0"/>
            </a:br>
            <a:r>
              <a:rPr lang="cs-CZ" dirty="0"/>
              <a:t>- Trapné povídky – 1921</a:t>
            </a:r>
            <a:br>
              <a:rPr lang="cs-CZ" dirty="0"/>
            </a:br>
            <a:r>
              <a:rPr lang="cs-CZ" dirty="0"/>
              <a:t>- Italské listy – 1924</a:t>
            </a:r>
            <a:br>
              <a:rPr lang="cs-CZ" dirty="0"/>
            </a:br>
            <a:r>
              <a:rPr lang="cs-CZ" dirty="0"/>
              <a:t>- Výlet do Španěl – 1930</a:t>
            </a:r>
            <a:br>
              <a:rPr lang="cs-CZ" dirty="0"/>
            </a:br>
            <a:r>
              <a:rPr lang="cs-CZ" dirty="0"/>
              <a:t>- Obrázky z Holandska – 1932</a:t>
            </a:r>
            <a:br>
              <a:rPr lang="cs-CZ" dirty="0"/>
            </a:br>
            <a:r>
              <a:rPr lang="cs-CZ" dirty="0"/>
              <a:t>- Cesta na sever – 1936</a:t>
            </a:r>
            <a:br>
              <a:rPr lang="cs-CZ" dirty="0"/>
            </a:br>
            <a:r>
              <a:rPr lang="cs-CZ" dirty="0"/>
              <a:t>- Hovory s T. G. Masarykem – 1936 – 3 díly souhrnně</a:t>
            </a:r>
            <a:br>
              <a:rPr lang="cs-CZ" dirty="0"/>
            </a:br>
            <a:r>
              <a:rPr lang="cs-CZ" dirty="0"/>
              <a:t>- Továrna na Absolutno – </a:t>
            </a:r>
            <a:r>
              <a:rPr lang="cs-CZ" dirty="0" smtClean="0"/>
              <a:t>1922</a:t>
            </a:r>
          </a:p>
          <a:p>
            <a:r>
              <a:rPr lang="pl-PL" dirty="0"/>
              <a:t>- První parta – 1937</a:t>
            </a:r>
            <a:br>
              <a:rPr lang="pl-PL" dirty="0"/>
            </a:br>
            <a:r>
              <a:rPr lang="pl-PL" dirty="0"/>
              <a:t>- Matka – </a:t>
            </a:r>
            <a:r>
              <a:rPr lang="pl-PL" dirty="0" smtClean="0"/>
              <a:t>1938</a:t>
            </a:r>
          </a:p>
          <a:p>
            <a:r>
              <a:rPr lang="cs-CZ" dirty="0"/>
              <a:t> Loupežník – 1920</a:t>
            </a:r>
            <a:br>
              <a:rPr lang="cs-CZ" dirty="0"/>
            </a:br>
            <a:r>
              <a:rPr lang="cs-CZ" dirty="0"/>
              <a:t>- RUR (</a:t>
            </a:r>
            <a:r>
              <a:rPr lang="cs-CZ" dirty="0" err="1"/>
              <a:t>Rossumovi</a:t>
            </a:r>
            <a:r>
              <a:rPr lang="cs-CZ" dirty="0"/>
              <a:t> Univerzální Roboti) – </a:t>
            </a:r>
            <a:r>
              <a:rPr lang="cs-CZ" dirty="0" smtClean="0"/>
              <a:t>1920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Věc </a:t>
            </a:r>
            <a:r>
              <a:rPr lang="cs-CZ" dirty="0" err="1"/>
              <a:t>Makropulos</a:t>
            </a:r>
            <a:r>
              <a:rPr lang="cs-CZ" dirty="0"/>
              <a:t> – </a:t>
            </a:r>
            <a:r>
              <a:rPr lang="cs-CZ" dirty="0" smtClean="0"/>
              <a:t>1922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Adam Stvořitel – </a:t>
            </a:r>
            <a:r>
              <a:rPr lang="cs-CZ" dirty="0" smtClean="0"/>
              <a:t>1927</a:t>
            </a:r>
            <a:endParaRPr lang="cs-CZ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259632" y="9099"/>
            <a:ext cx="6912768" cy="1656184"/>
          </a:xfrm>
        </p:spPr>
        <p:txBody>
          <a:bodyPr/>
          <a:lstStyle/>
          <a:p>
            <a:pPr marL="0" indent="0" algn="ctr">
              <a:buNone/>
            </a:pPr>
            <a:r>
              <a:rPr lang="cs-CZ" sz="4800" dirty="0" smtClean="0">
                <a:solidFill>
                  <a:schemeClr val="tx1"/>
                </a:solidFill>
                <a:latin typeface="Gill Sans Ultra Bold Condensed" pitchFamily="34" charset="0"/>
              </a:rPr>
              <a:t>Dílo</a:t>
            </a:r>
            <a:endParaRPr lang="cs-CZ" sz="4800" dirty="0">
              <a:solidFill>
                <a:schemeClr val="tx1"/>
              </a:solidFill>
              <a:latin typeface="Gill Sans Ultra 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2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8436765" cy="4752528"/>
          </a:xfrm>
        </p:spPr>
      </p:pic>
    </p:spTree>
    <p:extLst>
      <p:ext uri="{BB962C8B-B14F-4D97-AF65-F5344CB8AC3E}">
        <p14:creationId xmlns:p14="http://schemas.microsoft.com/office/powerpoint/2010/main" val="223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50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Gill Sans Ultra Bold Condensed" pitchFamily="34" charset="0"/>
              </a:rPr>
              <a:t>,,,,,,,,,,,,,</a:t>
            </a:r>
            <a:endParaRPr lang="cs-CZ" dirty="0">
              <a:solidFill>
                <a:schemeClr val="tx1"/>
              </a:solidFill>
              <a:latin typeface="Gill Sans Ultra Bold Condense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856984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Děj knihy otevírá svérázný kapitán van </a:t>
            </a:r>
            <a:r>
              <a:rPr lang="cs-CZ" dirty="0" err="1"/>
              <a:t>Toch</a:t>
            </a:r>
            <a:r>
              <a:rPr lang="cs-CZ" dirty="0"/>
              <a:t>, plující ve vodách Tichého oceánu s Nizozemským zbožím. Od svých zaměstnavatelů má za úkol přivést ze Sumatry perly, které se tou dobou v Evropě těší velké oblibě. Na malém ostrůvku Tana Masa naráží kapitán na nezvyklý strach domorodců ze zálivu </a:t>
            </a:r>
            <a:r>
              <a:rPr lang="cs-CZ" dirty="0" err="1"/>
              <a:t>Devil</a:t>
            </a:r>
            <a:r>
              <a:rPr lang="cs-CZ" dirty="0"/>
              <a:t> </a:t>
            </a:r>
            <a:r>
              <a:rPr lang="cs-CZ" dirty="0" err="1"/>
              <a:t>Bay</a:t>
            </a:r>
            <a:r>
              <a:rPr lang="cs-CZ" dirty="0"/>
              <a:t>, kde podle pověsti sídlí zlý čertové. Protože pověrám nevěří, vydává se do zátoky, aby prozkoumal zdejší naleziště. V </a:t>
            </a:r>
            <a:r>
              <a:rPr lang="cs-CZ" dirty="0" err="1"/>
              <a:t>Davil</a:t>
            </a:r>
            <a:r>
              <a:rPr lang="cs-CZ" dirty="0"/>
              <a:t> </a:t>
            </a:r>
            <a:r>
              <a:rPr lang="cs-CZ" dirty="0" err="1"/>
              <a:t>Bay</a:t>
            </a:r>
            <a:r>
              <a:rPr lang="cs-CZ" dirty="0"/>
              <a:t> se setkává s velkými mloky, kteří vystupují za soumraku z moře, mají ruce jako děti, chodí po zadních a dorozumívají se svým "</a:t>
            </a:r>
            <a:r>
              <a:rPr lang="cs-CZ" dirty="0" err="1"/>
              <a:t>ts-ts-ts</a:t>
            </a:r>
            <a:r>
              <a:rPr lang="cs-CZ" dirty="0"/>
              <a:t>". Po pár okamžicích se se zvířaty sblíží a dostane od nich hledané perly. Po té přijde na to, jak si je ochočit, aby mu výměnou za nástroje a nože na obranu proti žralokům dodávali perly. Kapitán se vydává do svých rodných Čech, kde hledá investora pro svůj nápad. Po setkání se dvěma novináři dostane kontakt na svého kamaráda z mládí </a:t>
            </a:r>
            <a:r>
              <a:rPr lang="cs-CZ" dirty="0" err="1"/>
              <a:t>G.H.Bondyho</a:t>
            </a:r>
            <a:r>
              <a:rPr lang="cs-CZ" dirty="0"/>
              <a:t>, kterého neprodleně navštíví v jeho domě. Úspěšný podnikatel trpělivě vyslechne jeho povídání a líbí se mu i přes to, že zní jako pohádka. Van </a:t>
            </a:r>
            <a:r>
              <a:rPr lang="cs-CZ" dirty="0" err="1"/>
              <a:t>Toch</a:t>
            </a:r>
            <a:r>
              <a:rPr lang="cs-CZ" dirty="0"/>
              <a:t> ho přesvědčí k zakoupení nové lodi na zámořské plavby, která bude obsahovat nádrže pro chování mloků, ve které bude možno zvířata přepravovat z ostrova na ostrov, kde budou lovit perly. Po nějaké době kdy jdou obchody skvěle a jak lov perel, tak vývoz domácího a dovoz exotického zboží vynáší, kapitán umírá. </a:t>
            </a:r>
            <a:r>
              <a:rPr lang="cs-CZ" dirty="0" err="1"/>
              <a:t>G.H.Bondy</a:t>
            </a:r>
            <a:r>
              <a:rPr lang="cs-CZ" dirty="0"/>
              <a:t> se svou společností stojí před základní otázkou - co s mloky, kterých je teď několikanásobně víc? Po horlivém jednání se valná hromada usnese na prodávání mloků jako pracovní síly, kterou budou využívat jednotlivé národy. I přes to, že některé hlasy varují před přemnožením mloků, jejich vzrůstající inteligencí a nebezpečím které od nich hrozí, svět lidí a průmysl je s jejich existencí tak svázán, že je již nemyslitelné je z moderního života vyloučit. Proto musí nevyhnutelně dojít ke střetu. Zvířata si nepřejí záhubu lidí, chtějí jen více prostoru k životu. Proto bourají, bombardují a nechávají potopit města, kraje i celé země. Jednoho dne se dostanou až do Prahy... </a:t>
            </a:r>
          </a:p>
          <a:p>
            <a:pPr marL="4572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59632" y="9099"/>
            <a:ext cx="6912768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z="4800" dirty="0" smtClean="0">
                <a:solidFill>
                  <a:schemeClr val="tx1"/>
                </a:solidFill>
                <a:latin typeface="Gill Sans Ultra Bold Condensed" pitchFamily="34" charset="0"/>
              </a:rPr>
              <a:t>Válka s mloky</a:t>
            </a:r>
            <a:endParaRPr lang="cs-CZ" sz="4800" dirty="0">
              <a:solidFill>
                <a:schemeClr val="tx1"/>
              </a:solidFill>
              <a:latin typeface="Gill Sans Ultra 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0"/>
            <a:ext cx="8496944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Ukázka ze hry bílá 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995547"/>
            <a:ext cx="7364288" cy="5865832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(Drnčí telefon.)</a:t>
            </a:r>
          </a:p>
          <a:p>
            <a:r>
              <a:rPr lang="cs-CZ" dirty="0"/>
              <a:t>DVORNÍ RADA (zvedne sluchátko): Haló… Ano. – Co? – Víte přece, že nikoho nepřijímám. – Lékař? Jak se jmenuje? – Hm, doktor </a:t>
            </a:r>
            <a:r>
              <a:rPr lang="cs-CZ" dirty="0" err="1"/>
              <a:t>Galén</a:t>
            </a:r>
            <a:r>
              <a:rPr lang="cs-CZ" dirty="0"/>
              <a:t>. Má nějaké doporučení? Ne? Co tedy u mne chce? – Prosím vás, v zájmu vědy! Ať s tím obtěžuje mého druhého asistenta; já nemám pokdy na nějakou vědu. – Nu tak mi ho pošlete, když mne už pětkrát hledal; ale řekněte mu, že mi zbývají jenom tři minuty času. Ano. (Pověsí sluchátko a vstane.) Tak vidíte, mladý příteli. Pak se má člověk soustředit na vědeckou práci!</a:t>
            </a:r>
          </a:p>
          <a:p>
            <a:r>
              <a:rPr lang="cs-CZ" dirty="0"/>
              <a:t>NOVINÁŘ: Pan dvorní rada promine, že jsem ho připravil o tolik vzácného času –</a:t>
            </a:r>
          </a:p>
          <a:p>
            <a:r>
              <a:rPr lang="cs-CZ" dirty="0"/>
              <a:t>DVORNÍ RADA: Nevadí, kamaráde, nevadí. Věda a veřejnost si mají navzájem sloužit. Kdybyste něco potřeboval, jen se obraťte na mne. (Podává mu ruku.)</a:t>
            </a:r>
          </a:p>
          <a:p>
            <a:r>
              <a:rPr lang="cs-CZ" dirty="0"/>
              <a:t>NOVINÁŘ: Klaním se uctivě, pane dvorní rado! (V samých poklonách odchází.)</a:t>
            </a:r>
          </a:p>
          <a:p>
            <a:r>
              <a:rPr lang="cs-CZ" dirty="0"/>
              <a:t>DVORNÍ RADA: Sbohem! (Usedne u psacího stolu.)</a:t>
            </a:r>
          </a:p>
          <a:p>
            <a:r>
              <a:rPr lang="cs-CZ" i="1" dirty="0"/>
              <a:t>(Zaklepání.)</a:t>
            </a:r>
          </a:p>
          <a:p>
            <a:r>
              <a:rPr lang="cs-CZ" dirty="0"/>
              <a:t>DVORNÍ RADA (vezme péro a píše; po chvilce): Dále!</a:t>
            </a:r>
          </a:p>
          <a:p>
            <a:r>
              <a:rPr lang="cs-CZ" i="1" dirty="0"/>
              <a:t>(Vejde Dr. </a:t>
            </a:r>
            <a:r>
              <a:rPr lang="cs-CZ" i="1" dirty="0" err="1"/>
              <a:t>Galén</a:t>
            </a:r>
            <a:r>
              <a:rPr lang="cs-CZ" i="1" dirty="0"/>
              <a:t> a zůstane v rozpacích stát u dveří.)</a:t>
            </a:r>
          </a:p>
          <a:p>
            <a:r>
              <a:rPr lang="cs-CZ" dirty="0"/>
              <a:t>DVORNÍ RADA (píše, aniž zvedl hlavu. Po delší chvíli): Necháváte mě čekat, pane kolego.</a:t>
            </a:r>
          </a:p>
          <a:p>
            <a:r>
              <a:rPr lang="cs-CZ" dirty="0"/>
              <a:t>DR. GALÉN (zakoktá se): </a:t>
            </a:r>
            <a:r>
              <a:rPr lang="cs-CZ" dirty="0" smtClean="0"/>
              <a:t>Promiňte, </a:t>
            </a:r>
            <a:r>
              <a:rPr lang="cs-CZ" dirty="0"/>
              <a:t>pane dvorní rado… nechtěl jsem vyrušovat… Mé jméno je doktor </a:t>
            </a:r>
            <a:r>
              <a:rPr lang="cs-CZ" dirty="0" err="1"/>
              <a:t>Galén</a:t>
            </a:r>
            <a:r>
              <a:rPr lang="cs-CZ" dirty="0"/>
              <a:t>…</a:t>
            </a:r>
          </a:p>
          <a:p>
            <a:r>
              <a:rPr lang="cs-CZ" dirty="0"/>
              <a:t>DVORNÍ RADA (píše): To vím. Přejete si, pane doktore </a:t>
            </a:r>
            <a:r>
              <a:rPr lang="cs-CZ" dirty="0" err="1"/>
              <a:t>Galéne</a:t>
            </a:r>
            <a:r>
              <a:rPr lang="cs-CZ" dirty="0"/>
              <a:t> –?</a:t>
            </a:r>
          </a:p>
          <a:p>
            <a:r>
              <a:rPr lang="cs-CZ" dirty="0"/>
              <a:t>DR. GALÉN: Já… já mám totiž pokladenskou praxi, pane dvorní rado… jak se říká, praxi chudých, že ano… a tu mám příležitost… vidět spoustu případů, že ano… protože… v chudších vrstvách… bují tolik chorob…</a:t>
            </a:r>
          </a:p>
          <a:p>
            <a:r>
              <a:rPr lang="cs-CZ" dirty="0"/>
              <a:t>DVORNÍ RADA: Jak? Bují?</a:t>
            </a:r>
          </a:p>
          <a:p>
            <a:r>
              <a:rPr lang="cs-CZ" dirty="0"/>
              <a:t>DR. GALÉN: Ano, šíří 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3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972" y="476672"/>
            <a:ext cx="8875814" cy="69013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400" dirty="0" smtClean="0"/>
              <a:t>-</a:t>
            </a:r>
          </a:p>
          <a:p>
            <a:pPr marL="45720" indent="0">
              <a:buNone/>
            </a:pPr>
            <a:r>
              <a:rPr lang="cs-CZ" sz="1400" dirty="0" smtClean="0"/>
              <a:t>-</a:t>
            </a:r>
          </a:p>
          <a:p>
            <a:pPr marL="45720" indent="0">
              <a:buNone/>
            </a:pPr>
            <a:r>
              <a:rPr lang="cs-CZ" sz="1400" dirty="0" smtClean="0"/>
              <a:t>-</a:t>
            </a:r>
          </a:p>
          <a:p>
            <a:pPr marL="4572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Wikipedie</a:t>
            </a:r>
          </a:p>
          <a:p>
            <a:pPr marL="0" indent="0">
              <a:buNone/>
            </a:pPr>
            <a:r>
              <a:rPr lang="cs-CZ" sz="1400" dirty="0"/>
              <a:t>Školní slovník českých spisovatelů – P.Dolejší,2004</a:t>
            </a:r>
          </a:p>
          <a:p>
            <a:pPr marL="0" indent="0">
              <a:buNone/>
            </a:pPr>
            <a:r>
              <a:rPr lang="cs-CZ" sz="1400"/>
              <a:t>Školní četba na dlani – Obsahy z děl českých a slovenských spisovatelů, Erika,1995</a:t>
            </a:r>
          </a:p>
          <a:p>
            <a:pPr marL="45720" indent="0">
              <a:buNone/>
            </a:pPr>
            <a:endParaRPr lang="cs-CZ" sz="1400" dirty="0" smtClean="0"/>
          </a:p>
          <a:p>
            <a:pPr marL="45720" indent="0">
              <a:buNone/>
            </a:pPr>
            <a:endParaRPr lang="cs-CZ" sz="1400" dirty="0"/>
          </a:p>
          <a:p>
            <a:pPr marL="45720" indent="0">
              <a:buNone/>
            </a:pPr>
            <a:endParaRPr lang="cs-CZ" sz="1400" dirty="0" smtClean="0"/>
          </a:p>
          <a:p>
            <a:pPr marL="45720" indent="0">
              <a:buNone/>
            </a:pPr>
            <a:endParaRPr lang="cs-CZ" sz="1400" dirty="0"/>
          </a:p>
          <a:p>
            <a:pPr marL="45720" indent="0">
              <a:buNone/>
            </a:pPr>
            <a:endParaRPr lang="cs-CZ" sz="1400" dirty="0" smtClean="0"/>
          </a:p>
          <a:p>
            <a:pPr marL="45720" indent="0">
              <a:buNone/>
            </a:pPr>
            <a:endParaRPr lang="cs-CZ" sz="1400" dirty="0"/>
          </a:p>
          <a:p>
            <a:pPr marL="45720" indent="0">
              <a:buNone/>
            </a:pPr>
            <a:endParaRPr lang="cs-CZ" sz="1400" dirty="0" smtClean="0"/>
          </a:p>
          <a:p>
            <a:pPr marL="45720" indent="0">
              <a:buNone/>
            </a:pPr>
            <a:endParaRPr lang="cs-CZ" sz="1400" dirty="0"/>
          </a:p>
          <a:p>
            <a:pPr marL="45720" indent="0">
              <a:buNone/>
            </a:pPr>
            <a:endParaRPr lang="cs-CZ" sz="1400" dirty="0" smtClean="0"/>
          </a:p>
          <a:p>
            <a:pPr marL="45720" indent="0">
              <a:buNone/>
            </a:pPr>
            <a:r>
              <a:rPr lang="cs-CZ" sz="1400" dirty="0" smtClean="0"/>
              <a:t>Obrázky :</a:t>
            </a:r>
          </a:p>
          <a:p>
            <a:pPr marL="45720" indent="0">
              <a:buNone/>
            </a:pPr>
            <a:r>
              <a:rPr lang="cs-CZ" sz="1400" dirty="0"/>
              <a:t>http://www.spisovatele.estranky.cz/img/mid/3/-3-capek.jpg- </a:t>
            </a:r>
            <a:endParaRPr lang="cs-CZ" sz="1400" dirty="0" smtClean="0"/>
          </a:p>
          <a:p>
            <a:pPr marL="45720" indent="0">
              <a:buNone/>
            </a:pPr>
            <a:r>
              <a:rPr lang="cs-CZ" sz="1400" dirty="0" smtClean="0"/>
              <a:t>http</a:t>
            </a:r>
            <a:r>
              <a:rPr lang="cs-CZ" sz="1400" dirty="0"/>
              <a:t>://2.bp.blogspot.com/-</a:t>
            </a:r>
            <a:r>
              <a:rPr lang="cs-CZ" sz="1400" dirty="0" smtClean="0"/>
              <a:t>OPWNH9g7NuI/UQLKsJIdaXI/AAAAAAAABss/jFO7R_L8y5k/s640/389125.jpg</a:t>
            </a:r>
            <a:endParaRPr lang="cs-CZ" sz="1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187624" y="26064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>
                <a:solidFill>
                  <a:schemeClr val="tx1"/>
                </a:solidFill>
              </a:rPr>
              <a:t>Použité zdroje :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7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947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Prezentace aplikace PowerPoint</vt:lpstr>
      <vt:lpstr>Karel Čapek</vt:lpstr>
      <vt:lpstr>život</vt:lpstr>
      <vt:lpstr>Prezentace aplikace PowerPoint</vt:lpstr>
      <vt:lpstr>Dílo</vt:lpstr>
      <vt:lpstr>Prezentace aplikace PowerPoint</vt:lpstr>
      <vt:lpstr>                       ,,,,,,,,,,,,,</vt:lpstr>
      <vt:lpstr>Ukázka ze hry bílá nemoc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čapek</dc:title>
  <dc:creator>hana berankova</dc:creator>
  <cp:lastModifiedBy>Hana Beránková</cp:lastModifiedBy>
  <cp:revision>20</cp:revision>
  <dcterms:created xsi:type="dcterms:W3CDTF">2013-03-11T14:00:57Z</dcterms:created>
  <dcterms:modified xsi:type="dcterms:W3CDTF">2013-09-01T12:54:25Z</dcterms:modified>
</cp:coreProperties>
</file>