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660033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FB33-67A8-4546-A5E9-25C12046DB81}" type="datetimeFigureOut">
              <a:rPr lang="cs-CZ" smtClean="0"/>
              <a:pPr/>
              <a:t>13.10.2011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8F6D-5CD0-46A8-8FBB-2B1F52B02C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//upload.wikimedia.org/wikipedia/commons/3/39/20000_squid_Nautilus_viewbay.jpg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#link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//upload.wikimedia.org/wikipedia/commons/e/ec/Cinq_Semaines_en_ballon_021.pn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audio" Target="../media/audio2.wav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127">
            <a:hlinkClick r:id="" action="ppaction://hlinkshowjump?jump=nextslide" highlightClick="1">
              <a:snd r:embed="rId3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připravena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35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a 37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ývojový diagram: nebo 40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Krychle 41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Obrázek 36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43" name="Vývojový diagram: zpoždění 42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ývojový diagram: zpoždění 43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79512" y="3861048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179512" y="2420888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179512" y="3429000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52"/>
          <p:cNvSpPr/>
          <p:nvPr/>
        </p:nvSpPr>
        <p:spPr>
          <a:xfrm>
            <a:off x="179512" y="1628801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ývojový diagram: postup 53"/>
          <p:cNvSpPr/>
          <p:nvPr/>
        </p:nvSpPr>
        <p:spPr>
          <a:xfrm>
            <a:off x="3707904" y="1628800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 rot="16200000">
            <a:off x="5184068" y="800708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 rot="16200000">
            <a:off x="3383868" y="1592797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tar Trek animated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2082156" cy="1728192"/>
          </a:xfrm>
          <a:prstGeom prst="rect">
            <a:avLst/>
          </a:prstGeom>
          <a:noFill/>
        </p:spPr>
      </p:pic>
      <p:sp>
        <p:nvSpPr>
          <p:cNvPr id="57" name="TextovéPole 56">
            <a:hlinkClick r:id="rId6" action="ppaction://hlinksldjump"/>
          </p:cNvPr>
          <p:cNvSpPr txBox="1"/>
          <p:nvPr/>
        </p:nvSpPr>
        <p:spPr>
          <a:xfrm>
            <a:off x="1043608" y="22768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PŘÍCHOZÍ ZPRÁVA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Radar animated 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1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41" grpId="0" animBg="1"/>
      <p:bldP spid="57" grpId="0"/>
      <p:bldP spid="5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68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2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Klingoni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>
            <a:hlinkClick r:id="rId2" action="ppaction://hlinksldjump"/>
          </p:cNvPr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Kardasijané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2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Ferengové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Romulané</a:t>
            </a:r>
            <a:endParaRPr lang="cs-CZ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5.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pic>
        <p:nvPicPr>
          <p:cNvPr id="19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4818521"/>
            <a:ext cx="902111" cy="697633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1547664" y="134076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Tzv. Válečné ptáky používali k boji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www.voyager.cz/rasy/images/romulani/warbird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708920"/>
            <a:ext cx="3456384" cy="2094780"/>
          </a:xfrm>
          <a:prstGeom prst="rect">
            <a:avLst/>
          </a:prstGeom>
          <a:noFill/>
        </p:spPr>
      </p:pic>
      <p:sp>
        <p:nvSpPr>
          <p:cNvPr id="22" name="Obdélník 21"/>
          <p:cNvSpPr/>
          <p:nvPr/>
        </p:nvSpPr>
        <p:spPr>
          <a:xfrm>
            <a:off x="8244408" y="4437112"/>
            <a:ext cx="57606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68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/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Potravina budoucnosti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>
            <a:hlinkClick r:id="rId2" action="ppaction://hlinksldjump"/>
          </p:cNvPr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Velekněz planety Vulkán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2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Minutka z </a:t>
            </a:r>
            <a:r>
              <a:rPr lang="cs-CZ" sz="2000" b="1" dirty="0" err="1" smtClean="0">
                <a:solidFill>
                  <a:schemeClr val="tx1"/>
                </a:solidFill>
              </a:rPr>
              <a:t>Eurestu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>
            <a:hlinkClick r:id="rId2" action="ppaction://hlinksldjump"/>
          </p:cNvPr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Alkoholický nápoj z planety </a:t>
            </a:r>
            <a:r>
              <a:rPr lang="cs-CZ" sz="2000" b="1" dirty="0" err="1" smtClean="0">
                <a:solidFill>
                  <a:schemeClr val="tx1"/>
                </a:solidFill>
              </a:rPr>
              <a:t>Kaprika</a:t>
            </a:r>
            <a:endParaRPr lang="cs-CZ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6.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pic>
        <p:nvPicPr>
          <p:cNvPr id="19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4314465"/>
            <a:ext cx="902111" cy="697633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1547664" y="134076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solidFill>
                  <a:schemeClr val="bg1"/>
                </a:solidFill>
              </a:rPr>
              <a:t>Amaroun</a:t>
            </a:r>
            <a:r>
              <a:rPr lang="cs-CZ" sz="3600" dirty="0" smtClean="0">
                <a:solidFill>
                  <a:schemeClr val="bg1"/>
                </a:solidFill>
              </a:rPr>
              <a:t> je……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244408" y="3933056"/>
            <a:ext cx="576064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68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2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Einstein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>
            <a:hlinkClick r:id="rId2" action="ppaction://hlinksldjump"/>
          </p:cNvPr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Roxton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Arronax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>
            <a:hlinkClick r:id="rId2" action="ppaction://hlinksldjump"/>
          </p:cNvPr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Challenger</a:t>
            </a:r>
            <a:endParaRPr lang="cs-CZ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7.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pic>
        <p:nvPicPr>
          <p:cNvPr id="19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3810409"/>
            <a:ext cx="902111" cy="697633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1547664" y="134076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Zajatcem kapitána </a:t>
            </a:r>
            <a:r>
              <a:rPr lang="cs-CZ" sz="3600" dirty="0" err="1" smtClean="0">
                <a:solidFill>
                  <a:schemeClr val="bg1"/>
                </a:solidFill>
              </a:rPr>
              <a:t>Nema</a:t>
            </a:r>
            <a:r>
              <a:rPr lang="cs-CZ" sz="3600" dirty="0" smtClean="0">
                <a:solidFill>
                  <a:schemeClr val="bg1"/>
                </a:solidFill>
              </a:rPr>
              <a:t> na ponorce Nautilus byl profesor………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Soubor:20000 squid Nautilus viewba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564904"/>
            <a:ext cx="1745262" cy="2448272"/>
          </a:xfrm>
          <a:prstGeom prst="rect">
            <a:avLst/>
          </a:prstGeom>
          <a:noFill/>
        </p:spPr>
      </p:pic>
      <p:sp>
        <p:nvSpPr>
          <p:cNvPr id="22" name="Vývojový diagram: postup 21"/>
          <p:cNvSpPr/>
          <p:nvPr/>
        </p:nvSpPr>
        <p:spPr>
          <a:xfrm>
            <a:off x="8244408" y="3429000"/>
            <a:ext cx="576064" cy="504056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68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2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Bořivoj Zeman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Karel Zeman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2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Miloš Zeman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>
            <a:hlinkClick r:id="rId2" action="ppaction://hlinksldjump"/>
          </p:cNvPr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Major Zeman</a:t>
            </a:r>
            <a:endParaRPr lang="cs-CZ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8.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pic>
        <p:nvPicPr>
          <p:cNvPr id="19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3358070"/>
            <a:ext cx="902111" cy="697633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1475656" y="1196752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Režisérem  klasických českých filmů (</a:t>
            </a:r>
            <a:r>
              <a:rPr lang="cs-CZ" sz="3600" i="1" dirty="0" smtClean="0">
                <a:solidFill>
                  <a:schemeClr val="bg1"/>
                </a:solidFill>
              </a:rPr>
              <a:t>Na kometě, Vynález zkázy, Ukradená vzducholoď) </a:t>
            </a:r>
            <a:r>
              <a:rPr lang="cs-CZ" sz="3600" dirty="0" smtClean="0">
                <a:solidFill>
                  <a:schemeClr val="bg1"/>
                </a:solidFill>
              </a:rPr>
              <a:t>na motivy románu </a:t>
            </a:r>
            <a:r>
              <a:rPr lang="cs-CZ" sz="3600" dirty="0" err="1" smtClean="0">
                <a:solidFill>
                  <a:schemeClr val="bg1"/>
                </a:solidFill>
              </a:rPr>
              <a:t>Julese</a:t>
            </a:r>
            <a:r>
              <a:rPr lang="cs-CZ" sz="3600" dirty="0" smtClean="0">
                <a:solidFill>
                  <a:schemeClr val="bg1"/>
                </a:solidFill>
              </a:rPr>
              <a:t> Verna byl…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2" name="Vývojový diagram: postup 21"/>
          <p:cNvSpPr/>
          <p:nvPr/>
        </p:nvSpPr>
        <p:spPr>
          <a:xfrm>
            <a:off x="8244408" y="2996952"/>
            <a:ext cx="576064" cy="504056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3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Lékař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>
            <a:hlinkClick r:id="rId3" action="ppaction://hlinksldjump"/>
          </p:cNvPr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Chemik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3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Fyzik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Vědecko</a:t>
            </a:r>
            <a:r>
              <a:rPr lang="cs-CZ" sz="2000" b="1" dirty="0" smtClean="0">
                <a:solidFill>
                  <a:schemeClr val="tx1"/>
                </a:solidFill>
              </a:rPr>
              <a:t>- technický revolucionář</a:t>
            </a:r>
            <a:endParaRPr lang="cs-CZ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9.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pic>
        <p:nvPicPr>
          <p:cNvPr id="19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2874305"/>
            <a:ext cx="902111" cy="697633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1475656" y="119675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Profesor </a:t>
            </a:r>
            <a:r>
              <a:rPr lang="cs-CZ" sz="3600" dirty="0" err="1" smtClean="0">
                <a:solidFill>
                  <a:schemeClr val="bg1"/>
                </a:solidFill>
              </a:rPr>
              <a:t>Orfanik</a:t>
            </a:r>
            <a:r>
              <a:rPr lang="cs-CZ" sz="3600" dirty="0" smtClean="0">
                <a:solidFill>
                  <a:schemeClr val="bg1"/>
                </a:solidFill>
              </a:rPr>
              <a:t> byl …….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0482" name="AutoShape 2" descr="data:image/jpg;base64,/9j/4AAQSkZJRgABAQAAAQABAAD/2wCEAAkGBhMSEBITExQVFBMVFBsWFBgVFRgUFRQUFBsVFx0UGBYXHCYfFxkjGRQUHy8gIycpLCwsFR4xNTAqNSYrLCkBCQoKDgwOFw8PGSkgHR8pKSkpKSwpKTIpKSk0KSkpKSkpKSkpKSkpKSkpLCwpKS0pKSkpKSksLDIpKSkpKSksKf/AABEIAHMAkAMBIgACEQEDEQH/xAAbAAABBQEBAAAAAAAAAAAAAAAFAgMEBgcBAP/EAD8QAAEDAgQDBAgDBgUFAAAAAAEAAhEDIQQFMUESUXEGImGBEzJSkbHB0fAHYqEUJEKCsuEjM3Kz8RUlQ5LC/8QAGQEAAwEBAQAAAAAAAAAAAAAAAgMEAQAF/8QAHxEAAgIDAQEBAQEAAAAAAAAAAAECEQMhMRJBUTIE/9oADAMBAAIRAxEAPwDH2rsLjNEsLbBOAK5fh4xxe/Zog+ZnTyCq2Cwhq1GU2xxPcGibCSYk+G/ktByXs/UwLiC5lT0kFhpkw4AG1xbVBOVI3y2XjJGXJ26IriHW2G+gUJ2Mp4WjxvMNaJceZ8Pgst7Sdua2JcQ0mnS2a03I/Md+mixLQC6aLXzWkDBqMB5EsHzXaeIDrggjmIIKxF1Qoz2XzqrSqhrId6Q8Ia4kN4jo6dvpZC8f4ymM1w1l1QHl+iDY3OGcRp0war/ZpgEN/wBTrNb5lNU8oqVb4iqXfkpzTp9DHef5lT6bWUmcLQ1rRsAGj3BIk0PjH8BDsHWdd9UU5/hpNDiPA1Hgz5BDcxwtRrTwvNTwqQD5OaB7iEdrYpvMXUPFjuuPsiUEZOzZpJGeQS4k2M6coXMzf3Wj7vH91MxNXhDr26bFBsRiOKPAWVcdkjZHISSllIITADi4dCupJ0XGCqeiWAk0xZOALDUP4DEejq03+y9rv/Ug/BbXkegPrNvwn8pNvIiFh4C13IRVGGw7QRxGlTF/VaCC7jPMNZwiNyQlZOpjI7i4gXt82uXDDscXsA9K1v8A5IJ4eH88GY8D4KilrmkgtcCNQWkEdRqFoPbns+55ovFRz3TwuL4gA94FrWgBrRDreOqC5fSb+0+iqSe+WS9/B6pIlzj6gt5Iou9IGSpWVU1ET7L0uLF0fB3Ef5QT8QEczjIm1A51MkgczJA0kO3CZ7F5Y8V3vcIDBwzzJg28viunKosLGvTVF3fiYtv8lBrUXPO/mbKPjsW7ikNJAkwOQ+yo/wC3VXAufNOm0gQB3iXb+A3MKKKcmXzflWx7EYEgbFdZLqTmkXiPooD8WCwVGuJBcW97WRePdeVPy+uH+Y+CNRcXTEykpRtFNzehw0ieZA+P0QAq/wCPy2k+k81CQ1suEGIde/S4sqCVTjdommqEpJSlwposQVw6JRXHaLjDtPROhN0hZOBq40U03WyZEz9ywkzxigD5OEA9eEWWVZLklXE1RTpi+rnH1WNGr3HYD5wLlazl+ENGmxkl3C1tME68LOIAwNOnRKy8Dg9kbN6Tntbw6g22HFaJJ00KGZ7kDX1/SFxa/iBcGi5vf+aN1YMX6jlApY2m7/M4gdOJoDgY5jY/RSwlT0ynz6XNETIsqLapAM04PdOsXiYsmsLgXD/FHEQGxwyGgwTsLm3iP0RgYlraZ9CHS8kGo7um2sRpFo6JdWPRmD0gQIFh0COcvSo3Fj8uwTlOFqVX92/E4lg9lgsS5xuRMjnY352DF9lu53nNM8m294v+i52Ortcyo6wI4KfRrGj/AOpPvRrFVwRqVRDFGrZLlzzcqRQq2SQTTAsL8IuT+YSe9reLpqthvSPDKYNOmDDnXa58EAgD+EeOp6KxZwGHhnUTw6ayDv4T70OYA1hMknYkyT4kpEklKh0ZNwsp3bLMIPom2Ey75D5+5VSFOzfEcdao7YuMdBb5KEVTGNITJ2xMJJSiuIgBJCS7QpaS7QrjCwdnuz1TEMb6Njnkz6omLnU7abrQsn/CIFrXYh5aTqxkWHIuO/RGvwraP+k4fmfST4/4j9eauDSmKKomnlldIrjsgpYWkW4amGAkcZF3OiYlxuYKhOpkA9QrRigIIO/3KCYynqkZoW7Dwz+MFYhuqrWIF7blWbGjYckDL20wXOaHHRoOkncrz2tnrYpUmyG+nVABa63L5jmnTmD+EiJMSLwvVs4DjYAkWta/gNgkmsNTrf8ARbwP2/qGcLXLHaGD6zQdxu0jVWSjm1Pg/wAw6acB4ul7IBVqgtnl9UzSeUxZGkA8UMmwhiMcajp0aNB9SouY4oNovJMAMIHUiAEqm1R80yh2Ip8LSGnim+hi0LcdylYOXzCNLhQHXSCEdzHsliKIkt4m7lneA67oM5isI7sZISSE4QuELTBspDtCnSE2/QrjjdvwxqxlWG/n/wBx6tlPEg7qofhk7/teG/n/ANx6tL6IKYuEMv6Y5iGcX8UD73UDFYd0SSCPDXzUh1F2kyPFRa1UizvLx+qGfDYumB8QZdA5e5AMwoEg9P7IziXEOcOfyUGs4RJH2dl5stHrYpUyp1MveH8QMdZjlt5Jx9SAQQWnkZ/SNkZqDUjnCjPa59thO/y813q+lsfIKoVnOdbSLopRp2C9Qy+OX3snRYxyXPYt0uDjRsiOXskkbIK/GAODQRO82A/urJlFIR3QT46BUYY0ef8A6Z2qCVDDiPBDsy7H4WqZdTAcd2909bI2xkBdnzVmjzba4ZrnP4ZVWyaDhVHsnuvHyKpWJwjqbi1zS1w1BEELf3OA3QrN8koYpsVGgnZws4dD/wArvI6OZ8kYc4Jt+hVj7UdlX4R3tUibPj9Hciq9UFihaKE72bR+HGMa3LMODtx/1vVpp5k02CzbsTij+xUm7Di/rcfmrnlrdylxm7oTLGuh8PSatMObBAITTZSvSkJt2J4AMxyp7ZIMt5O1HR3yKrVerJPw6WV5xlUEEaqlZlgTJeNCbj6KLNj3aLsE/jB769oJ5wm6dQtM+F/vyUerVnQCel/NRncUm5Ij7CFRRX7DDMTxaG+nmlPpucIGp36qFgadp+yYVnynDaEi62Mdip5PKsF5Rl1Ok7icCXndwmOit2CqggQQoVWgk0oaq0qIZv3sOBspFVpAsoTMzA3TZz5s3R6FeWIOMIMOt1TpAImVHOObXlgsfHeFxlMstMthYpBuNEXGPkGm6HNi4deVm3ajs8aEvaJpO0Psn2StFx0cXW/uVd7T4j9zxDdWkNnwPGEr1tpj4qlok9g6H7pSd/q/qdsrjhnxCovZTPWUMAwEXh3mS93yRDB5898GISmmmFVmgYfES2Tv8FHxWJMWMIfleNBbe5+Cd9O1xnbad/FUfCWtkxzO7O8Kv46m420CsLKwIHimq1AEFdKNo6MqZSMflW7LHfkguIpFjRbr4n7CvNfBG8aboBmuXk6bDrr/AGU7j5LYZEyBgG3DjpEAD4q25biO7oUEy7AkPYIsffpKsFRj2DutBG/OUeNXsDNJcJJqSNgg+PqxN0QZWkckIzM8+X6p03S0JgtkL9qM3SnOB0+yo722lIY6AlJlFD2EqOp1OLwMqyZZXDmQVV614KkYbFkCAUHvzI6UPSsmZ1TLGhwOhMKqZriePB1z093E36FHsTji5ppnUiW8iRt7lXs6bw4Ij2myenEI+BWt27OiqVMDZY8+iaNr/FXLI2AsE31XV5b9M+BmjULab4tePK31KTh8Q4uMnZeXkbEB7CPPd6Ke31fNeXk1CJEOt6pQHE1DxLy8gmHjHsC682noEQdUMD6BeXkWLh0+kE1DI+gQ7M3ng81xeWZeDIdQLc8wnqY7hXl5TR6VfDrHfBRq7yvLyHL8Ch9EVHlBc7qk4c32A8pH1Xl5dD4dLp//2Q=="/>
          <p:cNvSpPr>
            <a:spLocks noChangeAspect="1" noChangeArrowheads="1"/>
          </p:cNvSpPr>
          <p:nvPr/>
        </p:nvSpPr>
        <p:spPr bwMode="auto">
          <a:xfrm>
            <a:off x="63500" y="-538163"/>
            <a:ext cx="13716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4" name="Picture 4" descr="http://profile.ak.fbcdn.net/hprofile-ak-snc4/27454_100000541676557_456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88839"/>
            <a:ext cx="3528392" cy="2822715"/>
          </a:xfrm>
          <a:prstGeom prst="rect">
            <a:avLst/>
          </a:prstGeom>
          <a:noFill/>
        </p:spPr>
      </p:pic>
      <p:sp>
        <p:nvSpPr>
          <p:cNvPr id="30" name="Vývojový diagram: postup 29"/>
          <p:cNvSpPr/>
          <p:nvPr/>
        </p:nvSpPr>
        <p:spPr>
          <a:xfrm>
            <a:off x="8244408" y="2564904"/>
            <a:ext cx="576064" cy="432048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fan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2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Angličan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>
            <a:hlinkClick r:id="rId2" action="ppaction://hlinksldjump"/>
          </p:cNvPr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Němec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Francouz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>
            <a:hlinkClick r:id="rId2" action="ppaction://hlinksldjump"/>
          </p:cNvPr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Čech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1.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graphicFrame>
        <p:nvGraphicFramePr>
          <p:cNvPr id="35" name="Tabulka 34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8" name="TextovéPole 37"/>
          <p:cNvSpPr txBox="1"/>
          <p:nvPr/>
        </p:nvSpPr>
        <p:spPr>
          <a:xfrm>
            <a:off x="1475656" y="134076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Spisovatel vědeckofantastické literatury </a:t>
            </a:r>
            <a:r>
              <a:rPr lang="cs-CZ" sz="3600" dirty="0" err="1" smtClean="0">
                <a:solidFill>
                  <a:schemeClr val="bg1"/>
                </a:solidFill>
              </a:rPr>
              <a:t>Jules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Verne byl původem ... 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8244408" y="6237312"/>
            <a:ext cx="576064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http://upload.wikimedia.org/wikipedia/commons/thumb/b/b6/Jules_Verne.jpg/225px-Jules_Ve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2062777" cy="287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2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Mezihvězdného člunu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Robota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2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Laserového kanónu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>
            <a:hlinkClick r:id="rId2" action="ppaction://hlinksldjump"/>
          </p:cNvPr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Planety v </a:t>
            </a:r>
            <a:r>
              <a:rPr lang="cs-CZ" sz="2400" b="1" dirty="0" err="1" smtClean="0">
                <a:solidFill>
                  <a:schemeClr val="tx1"/>
                </a:solidFill>
              </a:rPr>
              <a:t>Klingonské</a:t>
            </a:r>
            <a:r>
              <a:rPr lang="cs-CZ" sz="2400" b="1" dirty="0" smtClean="0">
                <a:solidFill>
                  <a:schemeClr val="tx1"/>
                </a:solidFill>
              </a:rPr>
              <a:t> říši</a:t>
            </a:r>
            <a:endParaRPr lang="cs-CZ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10.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pic>
        <p:nvPicPr>
          <p:cNvPr id="19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2442257"/>
            <a:ext cx="902111" cy="697633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1475656" y="119675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solidFill>
                  <a:schemeClr val="bg1"/>
                </a:solidFill>
              </a:rPr>
              <a:t>R2</a:t>
            </a:r>
            <a:r>
              <a:rPr lang="cs-CZ" sz="3600" dirty="0" smtClean="0">
                <a:solidFill>
                  <a:schemeClr val="bg1"/>
                </a:solidFill>
              </a:rPr>
              <a:t>-</a:t>
            </a:r>
            <a:r>
              <a:rPr lang="cs-CZ" sz="3600" dirty="0" err="1" smtClean="0">
                <a:solidFill>
                  <a:schemeClr val="bg1"/>
                </a:solidFill>
              </a:rPr>
              <a:t>D2</a:t>
            </a:r>
            <a:r>
              <a:rPr lang="cs-CZ" sz="3600" dirty="0" smtClean="0">
                <a:solidFill>
                  <a:schemeClr val="bg1"/>
                </a:solidFill>
              </a:rPr>
              <a:t>  je označení …..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1" name="Vývojový diagram: postup 20"/>
          <p:cNvSpPr/>
          <p:nvPr/>
        </p:nvSpPr>
        <p:spPr>
          <a:xfrm>
            <a:off x="8244408" y="2060848"/>
            <a:ext cx="576064" cy="504056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4" name="Picture 2" descr="http://hospudka.net/wp-content/uploads/2011/08/r2d2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022272"/>
            <a:ext cx="2016224" cy="293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127">
            <a:hlinkClick r:id="" action="ppaction://hlinkshowjump?jump=nextslide" highlightClick="1">
              <a:snd r:embed="rId3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připravena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35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a 37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ývojový diagram: nebo 40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Krychle 41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Obrázek 36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43" name="Vývojový diagram: zpoždění 42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ývojový diagram: zpoždění 43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79512" y="3861048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179512" y="2420888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179512" y="3429000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52"/>
          <p:cNvSpPr/>
          <p:nvPr/>
        </p:nvSpPr>
        <p:spPr>
          <a:xfrm>
            <a:off x="179512" y="1628801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ývojový diagram: postup 53"/>
          <p:cNvSpPr/>
          <p:nvPr/>
        </p:nvSpPr>
        <p:spPr>
          <a:xfrm>
            <a:off x="3707904" y="1628800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 rot="16200000">
            <a:off x="5184068" y="800708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 rot="16200000">
            <a:off x="3383868" y="1592797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tar Trek animated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060848"/>
            <a:ext cx="2082156" cy="1728192"/>
          </a:xfrm>
          <a:prstGeom prst="rect">
            <a:avLst/>
          </a:prstGeom>
          <a:noFill/>
        </p:spPr>
      </p:pic>
      <p:sp>
        <p:nvSpPr>
          <p:cNvPr id="48" name="TextovéPole 47"/>
          <p:cNvSpPr txBox="1"/>
          <p:nvPr/>
        </p:nvSpPr>
        <p:spPr>
          <a:xfrm>
            <a:off x="1619672" y="37890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SPLNĚNA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1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1" presetClass="entr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41" grpId="0" animBg="1"/>
      <p:bldP spid="4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140968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9512" y="1700808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2708920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179512" y="908721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postup 5"/>
          <p:cNvSpPr/>
          <p:nvPr/>
        </p:nvSpPr>
        <p:spPr>
          <a:xfrm>
            <a:off x="3707904" y="908720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16200000">
            <a:off x="5184068" y="80628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 rot="16200000">
            <a:off x="3383868" y="872717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127">
            <a:hlinkClick r:id="" action="ppaction://hlinkshowjump?jump=firstslide" highlightClick="1">
              <a:snd r:embed="rId3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připravena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9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62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a 63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Vývojový diagram: nebo 66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Krychle 67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386" name="Picture 2" descr="http://images2.wikia.nocookie.net/__cb20100302160756/memoryalpha/en/images/thumb/1/1a/Kathryn_Janeway,_2379.jpg/185px-Kathryn_Janeway,_2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96752"/>
            <a:ext cx="1762125" cy="1590675"/>
          </a:xfrm>
          <a:prstGeom prst="rect">
            <a:avLst/>
          </a:prstGeom>
          <a:noFill/>
        </p:spPr>
      </p:pic>
      <p:pic>
        <p:nvPicPr>
          <p:cNvPr id="70" name="Picture 2" descr="Star Trek animated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556792"/>
            <a:ext cx="936102" cy="936104"/>
          </a:xfrm>
          <a:prstGeom prst="rect">
            <a:avLst/>
          </a:prstGeom>
          <a:noFill/>
        </p:spPr>
      </p:pic>
      <p:sp>
        <p:nvSpPr>
          <p:cNvPr id="71" name="TextovéPole 70"/>
          <p:cNvSpPr txBox="1"/>
          <p:nvPr/>
        </p:nvSpPr>
        <p:spPr>
          <a:xfrm>
            <a:off x="1259632" y="2924944"/>
            <a:ext cx="4392488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Nařizuji posádce hvězdné lodi </a:t>
            </a:r>
            <a:r>
              <a:rPr lang="cs-CZ" dirty="0" err="1" smtClean="0"/>
              <a:t>USS</a:t>
            </a:r>
            <a:r>
              <a:rPr lang="cs-CZ" dirty="0" smtClean="0"/>
              <a:t> </a:t>
            </a:r>
            <a:r>
              <a:rPr lang="cs-CZ" dirty="0" err="1" smtClean="0"/>
              <a:t>Enterprise</a:t>
            </a:r>
            <a:r>
              <a:rPr lang="cs-CZ" dirty="0" smtClean="0"/>
              <a:t>, aby neprodleně zahájila záchrannou operaci na planetě </a:t>
            </a:r>
            <a:r>
              <a:rPr lang="cs-CZ" dirty="0" err="1" smtClean="0"/>
              <a:t>Lauron</a:t>
            </a:r>
            <a:r>
              <a:rPr lang="cs-CZ" dirty="0" smtClean="0"/>
              <a:t> vzdálené 10 světelných let od vaší pozice.</a:t>
            </a:r>
          </a:p>
          <a:p>
            <a:r>
              <a:rPr lang="cs-CZ" dirty="0" smtClean="0"/>
              <a:t>Obyvatelé planety byli napadeni dosud neznámou rasou. Přeji vám úspěch.</a:t>
            </a:r>
          </a:p>
          <a:p>
            <a:r>
              <a:rPr lang="cs-CZ" dirty="0" smtClean="0"/>
              <a:t>Admirál </a:t>
            </a:r>
            <a:r>
              <a:rPr lang="cs-CZ" dirty="0" err="1" smtClean="0"/>
              <a:t>Janewayová</a:t>
            </a:r>
            <a:r>
              <a:rPr lang="cs-CZ" dirty="0" smtClean="0"/>
              <a:t> - konec</a:t>
            </a:r>
            <a:endParaRPr lang="cs-CZ" dirty="0"/>
          </a:p>
        </p:txBody>
      </p:sp>
      <p:sp>
        <p:nvSpPr>
          <p:cNvPr id="72" name="Vývojový diagram: zpoždění 71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Vývojový diagram: zpoždění 72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TextovéPole 74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76" name="Obrázek 75" descr="Star tre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pic>
        <p:nvPicPr>
          <p:cNvPr id="78" name="Picture 6" descr="Radar animated 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1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0" grpId="0" animBg="1"/>
      <p:bldP spid="67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54197" y="2644170"/>
            <a:ext cx="78356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96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MISSION</a:t>
            </a:r>
            <a:r>
              <a:rPr lang="cs-CZ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cs-CZ" sz="96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OVER</a:t>
            </a:r>
            <a:endParaRPr lang="cs-CZ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860" y="620687"/>
            <a:ext cx="2520280" cy="209183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tomic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Animated Gif Star Trek (10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lum bright="18000" contrast="23000"/>
          </a:blip>
          <a:srcRect/>
          <a:stretch>
            <a:fillRect/>
          </a:stretch>
        </p:blipFill>
        <p:spPr bwMode="auto">
          <a:xfrm>
            <a:off x="1907703" y="2708920"/>
            <a:ext cx="4500495" cy="18002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79512" y="476672"/>
            <a:ext cx="869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ZÁCHRANNÁ MISE ZAHÁJENA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raketa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69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raketa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2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Neil</a:t>
            </a:r>
            <a:r>
              <a:rPr lang="cs-CZ" sz="2400" b="1" dirty="0" smtClean="0">
                <a:solidFill>
                  <a:schemeClr val="tx1"/>
                </a:solidFill>
              </a:rPr>
              <a:t> Armstrong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>
            <a:hlinkClick r:id="rId2" action="ppaction://hlinksldjump"/>
          </p:cNvPr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Buzz</a:t>
            </a:r>
            <a:r>
              <a:rPr lang="cs-CZ" sz="2400" b="1" dirty="0" smtClean="0">
                <a:solidFill>
                  <a:schemeClr val="tx1"/>
                </a:solidFill>
              </a:rPr>
              <a:t> Aldrin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2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Sergej </a:t>
            </a:r>
            <a:r>
              <a:rPr lang="cs-CZ" sz="2400" b="1" dirty="0" err="1" smtClean="0">
                <a:solidFill>
                  <a:schemeClr val="tx1"/>
                </a:solidFill>
              </a:rPr>
              <a:t>Leonov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Jurij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Alexejevič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Gagarin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2.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6238390"/>
            <a:ext cx="902111" cy="697633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1547664" y="134076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Prvním kosmonautem, který úspěšně obletěl Zemi po její oběžné dráze, byl ….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2" name="Vývojový diagram: postup 21"/>
          <p:cNvSpPr/>
          <p:nvPr/>
        </p:nvSpPr>
        <p:spPr>
          <a:xfrm>
            <a:off x="8244408" y="5805264"/>
            <a:ext cx="576064" cy="432048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818" name="Picture 2" descr="http://www.gagarin.su/gag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068960"/>
            <a:ext cx="2387620" cy="1933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68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/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Afrikou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>
            <a:hlinkClick r:id="rId2" action="ppaction://hlinksldjump"/>
          </p:cNvPr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Jižní Amerikou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2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Asií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>
            <a:hlinkClick r:id="rId2" action="ppaction://hlinksldjump"/>
          </p:cNvPr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Evropou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3.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5754625"/>
            <a:ext cx="902111" cy="697633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1547664" y="1340768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Nad kterým světadílem strávili hrdinové románu 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J. Verna svých 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Pět neděl v balónu?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Soubor:Cinq Semaines en ballon 02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38820"/>
          <a:stretch>
            <a:fillRect/>
          </a:stretch>
        </p:blipFill>
        <p:spPr bwMode="auto">
          <a:xfrm>
            <a:off x="5364088" y="2492896"/>
            <a:ext cx="2648642" cy="2436751"/>
          </a:xfrm>
          <a:prstGeom prst="rect">
            <a:avLst/>
          </a:prstGeom>
          <a:noFill/>
        </p:spPr>
      </p:pic>
      <p:sp>
        <p:nvSpPr>
          <p:cNvPr id="30" name="Obdélník 29"/>
          <p:cNvSpPr/>
          <p:nvPr/>
        </p:nvSpPr>
        <p:spPr>
          <a:xfrm>
            <a:off x="8244408" y="5301208"/>
            <a:ext cx="576064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Obrázek 31" descr="st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5400600" cy="3168352"/>
          </a:xfrm>
          <a:prstGeom prst="rect">
            <a:avLst/>
          </a:prstGeom>
        </p:spPr>
      </p:pic>
      <p:pic>
        <p:nvPicPr>
          <p:cNvPr id="33" name="Obrázek 32" descr="Star tr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3717032"/>
            <a:ext cx="3168351" cy="198021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5738192"/>
            <a:ext cx="9144000" cy="1119808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19800" y="5966792"/>
            <a:ext cx="381000" cy="381000"/>
            <a:chOff x="3936" y="1776"/>
            <a:chExt cx="240" cy="240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0" y="5814392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38100" y="5814392"/>
            <a:ext cx="9067800" cy="914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Line 110"/>
          <p:cNvSpPr>
            <a:spLocks noChangeShapeType="1"/>
          </p:cNvSpPr>
          <p:nvPr/>
        </p:nvSpPr>
        <p:spPr bwMode="auto">
          <a:xfrm>
            <a:off x="86106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>
            <a:off x="8839200" y="5966792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Oval 112"/>
          <p:cNvSpPr>
            <a:spLocks noChangeArrowheads="1"/>
          </p:cNvSpPr>
          <p:nvPr/>
        </p:nvSpPr>
        <p:spPr bwMode="auto">
          <a:xfrm>
            <a:off x="8534400" y="60429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113"/>
          <p:cNvSpPr>
            <a:spLocks noChangeArrowheads="1"/>
          </p:cNvSpPr>
          <p:nvPr/>
        </p:nvSpPr>
        <p:spPr bwMode="auto">
          <a:xfrm>
            <a:off x="8763000" y="6195392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304800" y="5930280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381000" y="602553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742950" y="602711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747713" y="6347792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81000" y="6347792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Snip Same Side Corner Rectangle 47"/>
          <p:cNvSpPr/>
          <p:nvPr/>
        </p:nvSpPr>
        <p:spPr>
          <a:xfrm>
            <a:off x="3238500" y="5128592"/>
            <a:ext cx="2667000" cy="1600200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127">
            <a:hlinkClick r:id="" action="ppaction://hlinkshowjump?jump=nextslide" highlightClick="1">
              <a:snd r:embed="rId5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4157954" y="5805264"/>
            <a:ext cx="828092" cy="607640"/>
          </a:xfrm>
          <a:prstGeom prst="rect">
            <a:avLst/>
          </a:prstGeom>
          <a:solidFill>
            <a:srgbClr val="FF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</a:t>
            </a:r>
            <a:r>
              <a:rPr lang="cs-CZ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115616" y="5928692"/>
            <a:ext cx="1993032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 dirty="0"/>
              <a:t>Status</a:t>
            </a:r>
            <a:r>
              <a:rPr lang="en-US" sz="1000" b="1" dirty="0" smtClean="0"/>
              <a:t>:</a:t>
            </a:r>
            <a:r>
              <a:rPr lang="cs-CZ" sz="1000" b="1" dirty="0" smtClean="0"/>
              <a:t> Cíl nalezen</a:t>
            </a:r>
          </a:p>
          <a:p>
            <a:r>
              <a:rPr lang="cs-CZ" sz="1000" b="1" dirty="0" smtClean="0"/>
              <a:t>Mise: zahájena</a:t>
            </a:r>
            <a:endParaRPr lang="en-US" sz="1000" b="1" dirty="0"/>
          </a:p>
          <a:p>
            <a:r>
              <a:rPr lang="cs-CZ" sz="1000" b="1" dirty="0" smtClean="0"/>
              <a:t>Souřadnice cíle</a:t>
            </a:r>
            <a:r>
              <a:rPr lang="en-US" sz="1000" b="1" dirty="0" smtClean="0"/>
              <a:t> </a:t>
            </a:r>
            <a:r>
              <a:rPr lang="en-US" sz="1000" b="1" dirty="0"/>
              <a:t>:W34.345 N24.234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24600" y="58905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324600" y="6347792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" name="Rectangle 45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46"/>
          <p:cNvSpPr/>
          <p:nvPr/>
        </p:nvSpPr>
        <p:spPr>
          <a:xfrm>
            <a:off x="6705600" y="6271592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6705600" y="5890592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 smtClean="0">
                <a:latin typeface="Verdana" pitchFamily="34" charset="0"/>
              </a:rPr>
              <a:t>ČERPÁNÍ PALIVA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57" name="Straight Connector 59"/>
          <p:cNvCxnSpPr/>
          <p:nvPr/>
        </p:nvCxnSpPr>
        <p:spPr>
          <a:xfrm rot="5400000">
            <a:off x="66294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61"/>
          <p:cNvCxnSpPr/>
          <p:nvPr/>
        </p:nvCxnSpPr>
        <p:spPr>
          <a:xfrm rot="5400000">
            <a:off x="8382000" y="6195392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a 58"/>
          <p:cNvSpPr/>
          <p:nvPr/>
        </p:nvSpPr>
        <p:spPr>
          <a:xfrm>
            <a:off x="413995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449999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4860032" y="52607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nebo 61"/>
          <p:cNvSpPr/>
          <p:nvPr/>
        </p:nvSpPr>
        <p:spPr>
          <a:xfrm>
            <a:off x="5364088" y="5980856"/>
            <a:ext cx="432048" cy="432048"/>
          </a:xfrm>
          <a:prstGeom prst="flowChar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3419872" y="6052864"/>
            <a:ext cx="360040" cy="36004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zpoždění 63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zpoždění 64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USS</a:t>
            </a:r>
            <a:r>
              <a:rPr lang="cs-CZ" sz="4000" b="1" dirty="0" smtClean="0">
                <a:solidFill>
                  <a:srgbClr val="FFC000"/>
                </a:solidFill>
                <a:latin typeface="Haettenschweiler" pitchFamily="34" charset="0"/>
              </a:rPr>
              <a:t>  </a:t>
            </a:r>
            <a:r>
              <a:rPr lang="cs-CZ" sz="4000" b="1" dirty="0" err="1" smtClean="0">
                <a:solidFill>
                  <a:srgbClr val="FFC000"/>
                </a:solidFill>
                <a:latin typeface="Haettenschweiler" pitchFamily="34" charset="0"/>
              </a:rPr>
              <a:t>ENTERPRISE</a:t>
            </a:r>
            <a:endParaRPr lang="cs-CZ" sz="4000" b="1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68" name="Picture 6" descr="Radar animated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1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1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C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1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estiúhelník 2">
            <a:hlinkClick r:id="rId2" action="ppaction://hlinksldjump"/>
          </p:cNvPr>
          <p:cNvSpPr/>
          <p:nvPr/>
        </p:nvSpPr>
        <p:spPr>
          <a:xfrm>
            <a:off x="467544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Kulak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467544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Čulak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Šestiúhelník 4">
            <a:hlinkClick r:id="rId2" action="ppaction://hlinksldjump"/>
          </p:cNvPr>
          <p:cNvSpPr/>
          <p:nvPr/>
        </p:nvSpPr>
        <p:spPr>
          <a:xfrm>
            <a:off x="3779912" y="5229200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Mulak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Šestiúhelník 5">
            <a:hlinkClick r:id="rId2" action="ppaction://hlinksldjump"/>
          </p:cNvPr>
          <p:cNvSpPr/>
          <p:nvPr/>
        </p:nvSpPr>
        <p:spPr>
          <a:xfrm>
            <a:off x="3779912" y="6021288"/>
            <a:ext cx="2952328" cy="648072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Tulak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39552" y="3212976"/>
            <a:ext cx="864096" cy="1800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9552" y="1772816"/>
            <a:ext cx="864096" cy="93610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39552" y="2780928"/>
            <a:ext cx="864096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39552" y="980729"/>
            <a:ext cx="3240360" cy="720080"/>
          </a:xfrm>
          <a:custGeom>
            <a:avLst/>
            <a:gdLst>
              <a:gd name="connsiteX0" fmla="*/ 0 w 2560320"/>
              <a:gd name="connsiteY0" fmla="*/ 618979 h 618979"/>
              <a:gd name="connsiteX1" fmla="*/ 70338 w 2560320"/>
              <a:gd name="connsiteY1" fmla="*/ 337625 h 618979"/>
              <a:gd name="connsiteX2" fmla="*/ 196947 w 2560320"/>
              <a:gd name="connsiteY2" fmla="*/ 154745 h 618979"/>
              <a:gd name="connsiteX3" fmla="*/ 365760 w 2560320"/>
              <a:gd name="connsiteY3" fmla="*/ 42203 h 618979"/>
              <a:gd name="connsiteX4" fmla="*/ 745587 w 2560320"/>
              <a:gd name="connsiteY4" fmla="*/ 0 h 618979"/>
              <a:gd name="connsiteX5" fmla="*/ 2560320 w 2560320"/>
              <a:gd name="connsiteY5" fmla="*/ 0 h 618979"/>
              <a:gd name="connsiteX6" fmla="*/ 2560320 w 2560320"/>
              <a:gd name="connsiteY6" fmla="*/ 154745 h 618979"/>
              <a:gd name="connsiteX7" fmla="*/ 858129 w 2560320"/>
              <a:gd name="connsiteY7" fmla="*/ 154745 h 618979"/>
              <a:gd name="connsiteX8" fmla="*/ 689317 w 2560320"/>
              <a:gd name="connsiteY8" fmla="*/ 295422 h 618979"/>
              <a:gd name="connsiteX9" fmla="*/ 689317 w 2560320"/>
              <a:gd name="connsiteY9" fmla="*/ 604911 h 618979"/>
              <a:gd name="connsiteX10" fmla="*/ 0 w 2560320"/>
              <a:gd name="connsiteY10" fmla="*/ 618979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0320" h="618979">
                <a:moveTo>
                  <a:pt x="0" y="618979"/>
                </a:moveTo>
                <a:lnTo>
                  <a:pt x="70338" y="337625"/>
                </a:lnTo>
                <a:lnTo>
                  <a:pt x="196947" y="154745"/>
                </a:lnTo>
                <a:lnTo>
                  <a:pt x="365760" y="42203"/>
                </a:lnTo>
                <a:lnTo>
                  <a:pt x="745587" y="0"/>
                </a:lnTo>
                <a:lnTo>
                  <a:pt x="2560320" y="0"/>
                </a:lnTo>
                <a:lnTo>
                  <a:pt x="2560320" y="154745"/>
                </a:lnTo>
                <a:lnTo>
                  <a:pt x="858129" y="154745"/>
                </a:lnTo>
                <a:lnTo>
                  <a:pt x="689317" y="295422"/>
                </a:lnTo>
                <a:lnTo>
                  <a:pt x="689317" y="604911"/>
                </a:lnTo>
                <a:lnTo>
                  <a:pt x="0" y="61897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postup 26"/>
          <p:cNvSpPr/>
          <p:nvPr/>
        </p:nvSpPr>
        <p:spPr>
          <a:xfrm>
            <a:off x="4067944" y="980728"/>
            <a:ext cx="576064" cy="72008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16200000">
            <a:off x="5544108" y="152636"/>
            <a:ext cx="216024" cy="18722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16200000">
            <a:off x="3743908" y="944725"/>
            <a:ext cx="207640" cy="27964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ývojový diagram: zpoždění 30"/>
          <p:cNvSpPr/>
          <p:nvPr/>
        </p:nvSpPr>
        <p:spPr>
          <a:xfrm rot="10800000">
            <a:off x="1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8279904" y="188640"/>
            <a:ext cx="864096" cy="5040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779912" y="188640"/>
            <a:ext cx="4392488" cy="50405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971600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j-lt"/>
              </a:rPr>
              <a:t>ÚKOL  4.</a:t>
            </a:r>
            <a:endParaRPr lang="cs-CZ" sz="40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50" name="Picture 2" descr="Star Trek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80728"/>
            <a:ext cx="936102" cy="936104"/>
          </a:xfrm>
          <a:prstGeom prst="rect">
            <a:avLst/>
          </a:prstGeom>
          <a:noFill/>
        </p:spPr>
      </p:pic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8244408" y="2060848"/>
          <a:ext cx="576064" cy="46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3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 descr="http://academickids.com/encyclopedia/images/6/61/Enterprise_NX-01_2001-01-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99245">
            <a:off x="7128867" y="5250569"/>
            <a:ext cx="902111" cy="697633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1547664" y="134076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Rodnou planetou </a:t>
            </a:r>
            <a:r>
              <a:rPr lang="cs-CZ" sz="3600" dirty="0" err="1" smtClean="0">
                <a:solidFill>
                  <a:schemeClr val="bg1"/>
                </a:solidFill>
              </a:rPr>
              <a:t>Jafy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Teal</a:t>
            </a:r>
            <a:r>
              <a:rPr lang="cs-CZ" sz="3600" dirty="0" smtClean="0">
                <a:solidFill>
                  <a:schemeClr val="bg1"/>
                </a:solidFill>
              </a:rPr>
              <a:t>´ca byl …..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2" name="Vývojový diagram: postup 21"/>
          <p:cNvSpPr/>
          <p:nvPr/>
        </p:nvSpPr>
        <p:spPr>
          <a:xfrm>
            <a:off x="8244408" y="4869160"/>
            <a:ext cx="576064" cy="504056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22" name="Picture 2" descr="http://1.bp.blogspot.com/_1T7c7OcCdc4/TNqEmy0xHXI/AAAAAAAAASM/Gt2MYvQ4d7M/s1600/teal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060848"/>
            <a:ext cx="2314108" cy="296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451</Words>
  <Application>Microsoft Office PowerPoint</Application>
  <PresentationFormat>Předvádění na obrazovce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Company>1ZSOSTROV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Helmut</cp:lastModifiedBy>
  <cp:revision>54</cp:revision>
  <dcterms:created xsi:type="dcterms:W3CDTF">2011-10-13T08:05:32Z</dcterms:created>
  <dcterms:modified xsi:type="dcterms:W3CDTF">2011-10-13T18:36:50Z</dcterms:modified>
</cp:coreProperties>
</file>