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74" r:id="rId4"/>
    <p:sldId id="258" r:id="rId5"/>
    <p:sldId id="259" r:id="rId6"/>
    <p:sldId id="260" r:id="rId7"/>
    <p:sldId id="261" r:id="rId8"/>
    <p:sldId id="272" r:id="rId9"/>
    <p:sldId id="273" r:id="rId10"/>
    <p:sldId id="264" r:id="rId11"/>
    <p:sldId id="268" r:id="rId12"/>
    <p:sldId id="262" r:id="rId13"/>
    <p:sldId id="263" r:id="rId14"/>
    <p:sldId id="275" r:id="rId15"/>
    <p:sldId id="271" r:id="rId16"/>
    <p:sldId id="269" r:id="rId17"/>
    <p:sldId id="265" r:id="rId18"/>
    <p:sldId id="266" r:id="rId19"/>
    <p:sldId id="267" r:id="rId20"/>
    <p:sldId id="270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24" autoAdjust="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625064-3547-4B24-8FCC-C6F23605EA85}" type="datetimeFigureOut">
              <a:rPr lang="cs-CZ" smtClean="0"/>
              <a:pPr/>
              <a:t>12.10.2011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E69E5F-F335-472E-BBB4-BBAE5AAAF23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69E5F-F335-472E-BBB4-BBAE5AAAF23D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F8503-A547-4BA1-8D38-4C42189E8D3C}" type="datetimeFigureOut">
              <a:rPr lang="cs-CZ" smtClean="0"/>
              <a:pPr/>
              <a:t>12.10.2011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FB650-0E04-4F1A-89BD-0CE7453417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F8503-A547-4BA1-8D38-4C42189E8D3C}" type="datetimeFigureOut">
              <a:rPr lang="cs-CZ" smtClean="0"/>
              <a:pPr/>
              <a:t>12.10.2011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FB650-0E04-4F1A-89BD-0CE7453417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F8503-A547-4BA1-8D38-4C42189E8D3C}" type="datetimeFigureOut">
              <a:rPr lang="cs-CZ" smtClean="0"/>
              <a:pPr/>
              <a:t>12.10.2011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FB650-0E04-4F1A-89BD-0CE7453417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F8503-A547-4BA1-8D38-4C42189E8D3C}" type="datetimeFigureOut">
              <a:rPr lang="cs-CZ" smtClean="0"/>
              <a:pPr/>
              <a:t>12.10.2011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FB650-0E04-4F1A-89BD-0CE7453417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F8503-A547-4BA1-8D38-4C42189E8D3C}" type="datetimeFigureOut">
              <a:rPr lang="cs-CZ" smtClean="0"/>
              <a:pPr/>
              <a:t>12.10.2011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FB650-0E04-4F1A-89BD-0CE7453417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F8503-A547-4BA1-8D38-4C42189E8D3C}" type="datetimeFigureOut">
              <a:rPr lang="cs-CZ" smtClean="0"/>
              <a:pPr/>
              <a:t>12.10.2011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FB650-0E04-4F1A-89BD-0CE7453417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F8503-A547-4BA1-8D38-4C42189E8D3C}" type="datetimeFigureOut">
              <a:rPr lang="cs-CZ" smtClean="0"/>
              <a:pPr/>
              <a:t>12.10.2011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FB650-0E04-4F1A-89BD-0CE7453417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F8503-A547-4BA1-8D38-4C42189E8D3C}" type="datetimeFigureOut">
              <a:rPr lang="cs-CZ" smtClean="0"/>
              <a:pPr/>
              <a:t>12.10.2011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FB650-0E04-4F1A-89BD-0CE7453417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F8503-A547-4BA1-8D38-4C42189E8D3C}" type="datetimeFigureOut">
              <a:rPr lang="cs-CZ" smtClean="0"/>
              <a:pPr/>
              <a:t>12.10.2011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FB650-0E04-4F1A-89BD-0CE7453417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F8503-A547-4BA1-8D38-4C42189E8D3C}" type="datetimeFigureOut">
              <a:rPr lang="cs-CZ" smtClean="0"/>
              <a:pPr/>
              <a:t>12.10.2011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FB650-0E04-4F1A-89BD-0CE7453417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F8503-A547-4BA1-8D38-4C42189E8D3C}" type="datetimeFigureOut">
              <a:rPr lang="cs-CZ" smtClean="0"/>
              <a:pPr/>
              <a:t>12.10.2011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FB650-0E04-4F1A-89BD-0CE7453417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F8503-A547-4BA1-8D38-4C42189E8D3C}" type="datetimeFigureOut">
              <a:rPr lang="cs-CZ" smtClean="0"/>
              <a:pPr/>
              <a:t>12.10.2011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FB650-0E04-4F1A-89BD-0CE7453417C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image" Target="http://www.games4mac.de/media_g4m/reviews/fa18_operation_desert_storm/5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http://www.diligencemiddleeast.com/graphics/iraq_flag.jpg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audio" Target="../media/audio4.wav"/><Relationship Id="rId7" Type="http://schemas.openxmlformats.org/officeDocument/2006/relationships/image" Target="../media/image29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gif"/><Relationship Id="rId5" Type="http://schemas.openxmlformats.org/officeDocument/2006/relationships/image" Target="../media/image27.jpeg"/><Relationship Id="rId4" Type="http://schemas.openxmlformats.org/officeDocument/2006/relationships/image" Target="../media/image7.png"/><Relationship Id="rId9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http://bloodbankers.typepad.com/submerging_markets/gulf.jpg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http://members.cox.net/free_iraq/Exploded%20Kuwaity%20Oil%20Fields.jpg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http://www.nationalgeographic.com/ngm/100best/images/storyD_main.jpg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http://www.ause.org/ezine/0002/003/images/saddam-2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http://www.diligencemiddleeast.com/graphics/iraq_flag.jpg" TargetMode="Externa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audio" Target="../media/audio3.wav"/><Relationship Id="rId7" Type="http://schemas.openxmlformats.org/officeDocument/2006/relationships/image" Target="http://www.diligencemiddleeast.com/graphics/iraq_flag.jpg" TargetMode="External"/><Relationship Id="rId12" Type="http://schemas.openxmlformats.org/officeDocument/2006/relationships/image" Target="../media/image12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11.jpeg"/><Relationship Id="rId5" Type="http://schemas.openxmlformats.org/officeDocument/2006/relationships/image" Target="../media/image7.png"/><Relationship Id="rId10" Type="http://schemas.openxmlformats.org/officeDocument/2006/relationships/image" Target="../media/image10.gif"/><Relationship Id="rId4" Type="http://schemas.openxmlformats.org/officeDocument/2006/relationships/audio" Target="../media/audio4.wav"/><Relationship Id="rId9" Type="http://schemas.openxmlformats.org/officeDocument/2006/relationships/image" Target="../media/image9.gif"/><Relationship Id="rId14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upload.wikimedia.org/wikipedia/commons/6/6b/Czechoslovak_soldiers_stand_in_formation_during_Operation_Desert_Shield.JPE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39552" y="260648"/>
            <a:ext cx="8136904" cy="830997"/>
          </a:xfrm>
          <a:prstGeom prst="rect">
            <a:avLst/>
          </a:prstGeom>
          <a:solidFill>
            <a:schemeClr val="accent4">
              <a:lumMod val="75000"/>
            </a:schemeClr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Válka v Perském zálivu</a:t>
            </a:r>
            <a:endParaRPr lang="cs-CZ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8434" name="Picture 2" descr="http://media.novinky.cz/027/250278-original1-i52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700808"/>
            <a:ext cx="7155137" cy="475252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jenská hudb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835696" y="404664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/>
              <a:t>DESERT STORM 16.1.1991</a:t>
            </a:r>
            <a:endParaRPr lang="cs-CZ" sz="2800" b="1" dirty="0"/>
          </a:p>
        </p:txBody>
      </p:sp>
      <p:pic>
        <p:nvPicPr>
          <p:cNvPr id="5" name="Picture 4" descr="http://www.patchmall.com/ProdImages/gtp_odstorm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DF9"/>
              </a:clrFrom>
              <a:clrTo>
                <a:srgbClr val="FFFD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6" y="1916832"/>
            <a:ext cx="4032578" cy="396044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games4mac.de/media_g4m/reviews/fa18_operation_desert_storm/5.jpg"/>
          <p:cNvPicPr>
            <a:picLocks noChangeAspect="1" noChangeArrowheads="1"/>
          </p:cNvPicPr>
          <p:nvPr/>
        </p:nvPicPr>
        <p:blipFill>
          <a:blip r:embed="rId3" r:link="rId4" cstate="print"/>
          <a:srcRect t="6058" r="2274" b="24268"/>
          <a:stretch>
            <a:fillRect/>
          </a:stretch>
        </p:blipFill>
        <p:spPr bwMode="auto">
          <a:xfrm>
            <a:off x="330074" y="1772816"/>
            <a:ext cx="848385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755576" y="404664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letectvo USA, Saúdské Arábie a Kuvajtu útočilo na raketové základny, radary aj. řízenými raketami </a:t>
            </a:r>
            <a:r>
              <a:rPr lang="cs-CZ" dirty="0" err="1" smtClean="0"/>
              <a:t>Tomahawk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419872" y="4365104"/>
            <a:ext cx="4752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	</a:t>
            </a: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OCELOVÝ DÉŠŤ</a:t>
            </a:r>
          </a:p>
          <a:p>
            <a:pPr algn="ctr"/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 dní </a:t>
            </a:r>
          </a:p>
          <a:p>
            <a:pPr algn="ctr"/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nepřetržitého bombardování</a:t>
            </a:r>
            <a:endParaRPr lang="cs-CZ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aketa stíhač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772816"/>
            <a:ext cx="8424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Irák zaútočil raketami na Izrael ve snaze získat větší arabskou podporu, avšak Izrael neodpověděl protiakcí </a:t>
            </a:r>
            <a:r>
              <a:rPr lang="cs-CZ" dirty="0"/>
              <a:t>=&gt;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Husajnův </a:t>
            </a:r>
            <a:r>
              <a:rPr lang="cs-CZ" dirty="0"/>
              <a:t>plán zmařen, zejména </a:t>
            </a:r>
            <a:r>
              <a:rPr lang="cs-CZ" dirty="0" smtClean="0"/>
              <a:t>díky americkému </a:t>
            </a:r>
            <a:r>
              <a:rPr lang="cs-CZ" dirty="0"/>
              <a:t>protiraketovému systému Patriot</a:t>
            </a:r>
          </a:p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475656" y="548680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RAKETOVÝ ÚTOK NA IZRAEL – RAKETY SCUD</a:t>
            </a:r>
            <a:endParaRPr lang="cs-CZ" b="1" dirty="0"/>
          </a:p>
        </p:txBody>
      </p:sp>
      <p:pic>
        <p:nvPicPr>
          <p:cNvPr id="22532" name="Picture 4" descr="http://www.tldm.org/News11/SCU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212976"/>
            <a:ext cx="4608512" cy="3456384"/>
          </a:xfrm>
          <a:prstGeom prst="rect">
            <a:avLst/>
          </a:prstGeom>
          <a:noFill/>
        </p:spPr>
      </p:pic>
      <p:pic>
        <p:nvPicPr>
          <p:cNvPr id="3" name="Picture 3" descr="http://www.diligencemiddleeast.com/graphics/iraq_flag.jpg"/>
          <p:cNvPicPr>
            <a:picLocks noChangeAspect="1" noChangeArrowheads="1"/>
          </p:cNvPicPr>
          <p:nvPr/>
        </p:nvPicPr>
        <p:blipFill>
          <a:blip r:embed="rId3" r:link="rId4" cstate="print"/>
          <a:srcRect l="7692" t="10851" r="7692" b="5606"/>
          <a:stretch>
            <a:fillRect/>
          </a:stretch>
        </p:blipFill>
        <p:spPr bwMode="auto">
          <a:xfrm>
            <a:off x="7164288" y="5373216"/>
            <a:ext cx="1748763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 descr="http://www.travelhouseuk.co.uk/travelGallery/var/albums/flags-635972887/Israel_Flag.jpg?m=130114189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5373216"/>
            <a:ext cx="1807780" cy="122670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padresteve.files.wordpress.com/2010/02/patriot-batt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31009"/>
            <a:ext cx="8561043" cy="5110359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1547664" y="404664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chemeClr val="tx2">
                    <a:lumMod val="50000"/>
                  </a:schemeClr>
                </a:solidFill>
              </a:rPr>
              <a:t>Protiraketový systém - PATRIOT</a:t>
            </a:r>
            <a:endParaRPr lang="cs-CZ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691680" y="404664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/>
              <a:t>POZEMNÍ OPERACE</a:t>
            </a:r>
            <a:endParaRPr lang="cs-CZ" sz="32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611560" y="1628800"/>
            <a:ext cx="7920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24. února 1991</a:t>
            </a:r>
            <a:r>
              <a:rPr lang="cs-CZ" dirty="0" smtClean="0"/>
              <a:t>  - Saddám Husajn se odmítal stáhnout z Kuvajtu</a:t>
            </a:r>
          </a:p>
          <a:p>
            <a:r>
              <a:rPr lang="cs-CZ" dirty="0" smtClean="0"/>
              <a:t>- spojenci odpověděli pozemní operací Pouštní bouře</a:t>
            </a:r>
          </a:p>
          <a:p>
            <a:r>
              <a:rPr lang="cs-CZ" b="1" dirty="0" smtClean="0"/>
              <a:t>(po 100 hodinách boje Irák souhlasil se zastavením palby)</a:t>
            </a:r>
          </a:p>
          <a:p>
            <a:endParaRPr lang="cs-CZ" b="1" dirty="0" smtClean="0"/>
          </a:p>
          <a:p>
            <a:r>
              <a:rPr lang="cs-CZ" b="1" dirty="0" smtClean="0"/>
              <a:t>28. února byl Irák poražen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34818" name="Picture 2" descr="http://www.enciclopedia.com.pt/images/tank8a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6004" y="2780928"/>
            <a:ext cx="4546476" cy="3810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260648"/>
            <a:ext cx="5976664" cy="6392834"/>
          </a:xfrm>
          <a:prstGeom prst="rect">
            <a:avLst/>
          </a:prstGeom>
          <a:noFill/>
        </p:spPr>
      </p:pic>
      <p:sp>
        <p:nvSpPr>
          <p:cNvPr id="19" name="TextovéPole 18"/>
          <p:cNvSpPr txBox="1"/>
          <p:nvPr/>
        </p:nvSpPr>
        <p:spPr>
          <a:xfrm>
            <a:off x="5292080" y="313167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BAGDÁD</a:t>
            </a:r>
            <a:endParaRPr lang="cs-CZ" b="1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6300192" y="4824536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BASRA</a:t>
            </a:r>
            <a:endParaRPr lang="cs-CZ" sz="1400" b="1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5220072" y="4536504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NÁSÍRIA</a:t>
            </a:r>
            <a:endParaRPr lang="cs-CZ" sz="1400" b="1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5364088" y="3841303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AL KUL</a:t>
            </a:r>
            <a:endParaRPr lang="cs-CZ" sz="1400" b="1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3347864" y="3284984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AR RAMÁDÍ</a:t>
            </a:r>
            <a:endParaRPr lang="cs-CZ" sz="1200" b="1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5004048" y="1897087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KIRKUK</a:t>
            </a:r>
            <a:endParaRPr lang="cs-CZ" sz="1400" b="1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3707904" y="1152128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MOSUL</a:t>
            </a:r>
            <a:endParaRPr lang="cs-CZ" sz="1400" b="1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4860032" y="1393031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ARBÍL</a:t>
            </a:r>
            <a:endParaRPr lang="cs-CZ" sz="1400" b="1" dirty="0"/>
          </a:p>
        </p:txBody>
      </p:sp>
      <p:sp>
        <p:nvSpPr>
          <p:cNvPr id="27" name="TextovéPole 26"/>
          <p:cNvSpPr txBox="1"/>
          <p:nvPr/>
        </p:nvSpPr>
        <p:spPr>
          <a:xfrm rot="2550811">
            <a:off x="5123496" y="4180807"/>
            <a:ext cx="898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00B0F0"/>
                </a:solidFill>
              </a:rPr>
              <a:t>Eufrat</a:t>
            </a:r>
            <a:endParaRPr lang="cs-CZ" sz="1200" b="1" dirty="0">
              <a:solidFill>
                <a:srgbClr val="00B0F0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 rot="3696383">
            <a:off x="4481356" y="2087399"/>
            <a:ext cx="1094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00B0F0"/>
                </a:solidFill>
              </a:rPr>
              <a:t>Tigris</a:t>
            </a:r>
            <a:endParaRPr lang="cs-CZ" sz="1200" b="1" dirty="0">
              <a:solidFill>
                <a:srgbClr val="00B0F0"/>
              </a:solidFill>
            </a:endParaRPr>
          </a:p>
        </p:txBody>
      </p:sp>
      <p:sp>
        <p:nvSpPr>
          <p:cNvPr id="35" name="Volný tvar 34"/>
          <p:cNvSpPr/>
          <p:nvPr/>
        </p:nvSpPr>
        <p:spPr>
          <a:xfrm>
            <a:off x="3347864" y="4968552"/>
            <a:ext cx="1939637" cy="789709"/>
          </a:xfrm>
          <a:custGeom>
            <a:avLst/>
            <a:gdLst>
              <a:gd name="connsiteX0" fmla="*/ 0 w 1939637"/>
              <a:gd name="connsiteY0" fmla="*/ 789709 h 789709"/>
              <a:gd name="connsiteX1" fmla="*/ 1939637 w 1939637"/>
              <a:gd name="connsiteY1" fmla="*/ 0 h 789709"/>
              <a:gd name="connsiteX2" fmla="*/ 1939637 w 1939637"/>
              <a:gd name="connsiteY2" fmla="*/ 0 h 789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39637" h="789709">
                <a:moveTo>
                  <a:pt x="0" y="789709"/>
                </a:moveTo>
                <a:lnTo>
                  <a:pt x="1939637" y="0"/>
                </a:lnTo>
                <a:lnTo>
                  <a:pt x="1939637" y="0"/>
                </a:lnTo>
              </a:path>
            </a:pathLst>
          </a:custGeom>
          <a:ln w="7620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Volný tvar 35"/>
          <p:cNvSpPr/>
          <p:nvPr/>
        </p:nvSpPr>
        <p:spPr>
          <a:xfrm rot="2441864">
            <a:off x="4622214" y="4869913"/>
            <a:ext cx="863600" cy="1357745"/>
          </a:xfrm>
          <a:custGeom>
            <a:avLst/>
            <a:gdLst>
              <a:gd name="connsiteX0" fmla="*/ 4618 w 863600"/>
              <a:gd name="connsiteY0" fmla="*/ 1357745 h 1357745"/>
              <a:gd name="connsiteX1" fmla="*/ 143164 w 863600"/>
              <a:gd name="connsiteY1" fmla="*/ 845127 h 1357745"/>
              <a:gd name="connsiteX2" fmla="*/ 863600 w 863600"/>
              <a:gd name="connsiteY2" fmla="*/ 0 h 1357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3600" h="1357745">
                <a:moveTo>
                  <a:pt x="4618" y="1357745"/>
                </a:moveTo>
                <a:cubicBezTo>
                  <a:pt x="2309" y="1214581"/>
                  <a:pt x="0" y="1071418"/>
                  <a:pt x="143164" y="845127"/>
                </a:cubicBezTo>
                <a:cubicBezTo>
                  <a:pt x="286328" y="618836"/>
                  <a:pt x="574964" y="309418"/>
                  <a:pt x="863600" y="0"/>
                </a:cubicBezTo>
              </a:path>
            </a:pathLst>
          </a:custGeom>
          <a:ln w="7620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Volný tvar 36"/>
          <p:cNvSpPr/>
          <p:nvPr/>
        </p:nvSpPr>
        <p:spPr>
          <a:xfrm>
            <a:off x="5347855" y="5699968"/>
            <a:ext cx="1662545" cy="528782"/>
          </a:xfrm>
          <a:custGeom>
            <a:avLst/>
            <a:gdLst>
              <a:gd name="connsiteX0" fmla="*/ 0 w 1662545"/>
              <a:gd name="connsiteY0" fmla="*/ 528782 h 528782"/>
              <a:gd name="connsiteX1" fmla="*/ 540327 w 1662545"/>
              <a:gd name="connsiteY1" fmla="*/ 223982 h 528782"/>
              <a:gd name="connsiteX2" fmla="*/ 1357745 w 1662545"/>
              <a:gd name="connsiteY2" fmla="*/ 30018 h 528782"/>
              <a:gd name="connsiteX3" fmla="*/ 1662545 w 1662545"/>
              <a:gd name="connsiteY3" fmla="*/ 43873 h 528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2545" h="528782">
                <a:moveTo>
                  <a:pt x="0" y="528782"/>
                </a:moveTo>
                <a:cubicBezTo>
                  <a:pt x="157018" y="417945"/>
                  <a:pt x="314036" y="307109"/>
                  <a:pt x="540327" y="223982"/>
                </a:cubicBezTo>
                <a:cubicBezTo>
                  <a:pt x="766618" y="140855"/>
                  <a:pt x="1170709" y="60036"/>
                  <a:pt x="1357745" y="30018"/>
                </a:cubicBezTo>
                <a:cubicBezTo>
                  <a:pt x="1544781" y="0"/>
                  <a:pt x="1603663" y="21936"/>
                  <a:pt x="1662545" y="43873"/>
                </a:cubicBezTo>
              </a:path>
            </a:pathLst>
          </a:custGeom>
          <a:ln w="7620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Volný tvar 37"/>
          <p:cNvSpPr/>
          <p:nvPr/>
        </p:nvSpPr>
        <p:spPr>
          <a:xfrm>
            <a:off x="4499992" y="5400600"/>
            <a:ext cx="2438400" cy="1205345"/>
          </a:xfrm>
          <a:custGeom>
            <a:avLst/>
            <a:gdLst>
              <a:gd name="connsiteX0" fmla="*/ 0 w 2438400"/>
              <a:gd name="connsiteY0" fmla="*/ 1205345 h 1205345"/>
              <a:gd name="connsiteX1" fmla="*/ 346363 w 2438400"/>
              <a:gd name="connsiteY1" fmla="*/ 665018 h 1205345"/>
              <a:gd name="connsiteX2" fmla="*/ 1191491 w 2438400"/>
              <a:gd name="connsiteY2" fmla="*/ 138545 h 1205345"/>
              <a:gd name="connsiteX3" fmla="*/ 2438400 w 2438400"/>
              <a:gd name="connsiteY3" fmla="*/ 0 h 120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1205345">
                <a:moveTo>
                  <a:pt x="0" y="1205345"/>
                </a:moveTo>
                <a:cubicBezTo>
                  <a:pt x="73890" y="1024081"/>
                  <a:pt x="147781" y="842818"/>
                  <a:pt x="346363" y="665018"/>
                </a:cubicBezTo>
                <a:cubicBezTo>
                  <a:pt x="544945" y="487218"/>
                  <a:pt x="842818" y="249381"/>
                  <a:pt x="1191491" y="138545"/>
                </a:cubicBezTo>
                <a:cubicBezTo>
                  <a:pt x="1540164" y="27709"/>
                  <a:pt x="1989282" y="13854"/>
                  <a:pt x="2438400" y="0"/>
                </a:cubicBezTo>
              </a:path>
            </a:pathLst>
          </a:custGeom>
          <a:ln w="7620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Volný tvar 38"/>
          <p:cNvSpPr/>
          <p:nvPr/>
        </p:nvSpPr>
        <p:spPr>
          <a:xfrm>
            <a:off x="5818909" y="5979368"/>
            <a:ext cx="1496291" cy="415636"/>
          </a:xfrm>
          <a:custGeom>
            <a:avLst/>
            <a:gdLst>
              <a:gd name="connsiteX0" fmla="*/ 0 w 1496291"/>
              <a:gd name="connsiteY0" fmla="*/ 415636 h 415636"/>
              <a:gd name="connsiteX1" fmla="*/ 457200 w 1496291"/>
              <a:gd name="connsiteY1" fmla="*/ 124691 h 415636"/>
              <a:gd name="connsiteX2" fmla="*/ 1496291 w 1496291"/>
              <a:gd name="connsiteY2" fmla="*/ 0 h 415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6291" h="415636">
                <a:moveTo>
                  <a:pt x="0" y="415636"/>
                </a:moveTo>
                <a:cubicBezTo>
                  <a:pt x="103909" y="304800"/>
                  <a:pt x="207818" y="193964"/>
                  <a:pt x="457200" y="124691"/>
                </a:cubicBezTo>
                <a:cubicBezTo>
                  <a:pt x="706582" y="55418"/>
                  <a:pt x="1101436" y="27709"/>
                  <a:pt x="1496291" y="0"/>
                </a:cubicBezTo>
              </a:path>
            </a:pathLst>
          </a:custGeom>
          <a:ln w="7620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22" name="Picture 2" descr="http://bhip-24h.loctane.com/img-flags/Franc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5589240"/>
            <a:ext cx="432048" cy="287608"/>
          </a:xfrm>
          <a:prstGeom prst="rect">
            <a:avLst/>
          </a:prstGeom>
          <a:noFill/>
        </p:spPr>
      </p:pic>
      <p:pic>
        <p:nvPicPr>
          <p:cNvPr id="30724" name="Picture 4" descr="http://www.zemepis.net/img/vlajky/us-lgflag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5661248"/>
            <a:ext cx="678330" cy="356271"/>
          </a:xfrm>
          <a:prstGeom prst="rect">
            <a:avLst/>
          </a:prstGeom>
          <a:noFill/>
        </p:spPr>
      </p:pic>
      <p:pic>
        <p:nvPicPr>
          <p:cNvPr id="42" name="Picture 4" descr="http://www.zemepis.net/img/vlajky/us-lgflag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6309320"/>
            <a:ext cx="678330" cy="356271"/>
          </a:xfrm>
          <a:prstGeom prst="rect">
            <a:avLst/>
          </a:prstGeom>
          <a:noFill/>
        </p:spPr>
      </p:pic>
      <p:pic>
        <p:nvPicPr>
          <p:cNvPr id="43" name="Picture 4" descr="http://www.zemepis.net/img/vlajky/us-lgflag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6093296"/>
            <a:ext cx="678330" cy="356271"/>
          </a:xfrm>
          <a:prstGeom prst="rect">
            <a:avLst/>
          </a:prstGeom>
          <a:noFill/>
        </p:spPr>
      </p:pic>
      <p:pic>
        <p:nvPicPr>
          <p:cNvPr id="30726" name="Picture 6" descr="File:Flag of the United Kingdom.sv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6309320"/>
            <a:ext cx="504056" cy="305536"/>
          </a:xfrm>
          <a:prstGeom prst="rect">
            <a:avLst/>
          </a:prstGeom>
          <a:noFill/>
        </p:spPr>
      </p:pic>
      <p:pic>
        <p:nvPicPr>
          <p:cNvPr id="45" name="Picture 4" descr="http://fc01.deviantart.net/fs50/f/2009/270/4/b/Explosion_GIF_by_da_flash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88224" y="5157192"/>
            <a:ext cx="936104" cy="1318456"/>
          </a:xfrm>
          <a:prstGeom prst="rect">
            <a:avLst/>
          </a:prstGeom>
          <a:noFill/>
        </p:spPr>
      </p:pic>
      <p:pic>
        <p:nvPicPr>
          <p:cNvPr id="46" name="Picture 4" descr="http://fc01.deviantart.net/fs50/f/2009/270/4/b/Explosion_GIF_by_da_flash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8104" y="4581128"/>
            <a:ext cx="936104" cy="1318456"/>
          </a:xfrm>
          <a:prstGeom prst="rect">
            <a:avLst/>
          </a:prstGeom>
          <a:noFill/>
        </p:spPr>
      </p:pic>
      <p:pic>
        <p:nvPicPr>
          <p:cNvPr id="47" name="Picture 4" descr="http://fc01.deviantart.net/fs50/f/2009/270/4/b/Explosion_GIF_by_da_flash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00" y="4581128"/>
            <a:ext cx="936104" cy="1318456"/>
          </a:xfrm>
          <a:prstGeom prst="rect">
            <a:avLst/>
          </a:prstGeom>
          <a:noFill/>
        </p:spPr>
      </p:pic>
      <p:pic>
        <p:nvPicPr>
          <p:cNvPr id="48" name="Picture 4" descr="http://fc01.deviantart.net/fs50/f/2009/270/4/b/Explosion_GIF_by_da_flash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6056" y="4293096"/>
            <a:ext cx="936104" cy="1318456"/>
          </a:xfrm>
          <a:prstGeom prst="rect">
            <a:avLst/>
          </a:prstGeom>
          <a:noFill/>
        </p:spPr>
      </p:pic>
      <p:sp>
        <p:nvSpPr>
          <p:cNvPr id="49" name="TextovéPole 48"/>
          <p:cNvSpPr txBox="1"/>
          <p:nvPr/>
        </p:nvSpPr>
        <p:spPr>
          <a:xfrm>
            <a:off x="5436096" y="40466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DESERT STORM</a:t>
            </a:r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" name="Picture 4" descr="http://fc01.deviantart.net/fs50/f/2009/270/4/b/Explosion_GIF_by_da_flash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8024" y="2492896"/>
            <a:ext cx="936104" cy="1318456"/>
          </a:xfrm>
          <a:prstGeom prst="rect">
            <a:avLst/>
          </a:prstGeom>
          <a:noFill/>
        </p:spPr>
      </p:pic>
      <p:pic>
        <p:nvPicPr>
          <p:cNvPr id="30" name="Picture 4" descr="http://fc01.deviantart.net/fs50/f/2009/270/4/b/Explosion_GIF_by_da_flash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8064" y="2564904"/>
            <a:ext cx="936104" cy="1318456"/>
          </a:xfrm>
          <a:prstGeom prst="rect">
            <a:avLst/>
          </a:prstGeom>
          <a:noFill/>
        </p:spPr>
      </p:pic>
      <p:pic>
        <p:nvPicPr>
          <p:cNvPr id="31" name="Picture 4" descr="http://fc01.deviantart.net/fs50/f/2009/270/4/b/Explosion_GIF_by_da_flash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6056" y="2924944"/>
            <a:ext cx="936104" cy="1318456"/>
          </a:xfrm>
          <a:prstGeom prst="rect">
            <a:avLst/>
          </a:prstGeom>
          <a:noFill/>
        </p:spPr>
      </p:pic>
      <p:grpSp>
        <p:nvGrpSpPr>
          <p:cNvPr id="41" name="Skupina 40"/>
          <p:cNvGrpSpPr/>
          <p:nvPr/>
        </p:nvGrpSpPr>
        <p:grpSpPr>
          <a:xfrm>
            <a:off x="1979515" y="5305377"/>
            <a:ext cx="1041389" cy="1305357"/>
            <a:chOff x="1979515" y="5305377"/>
            <a:chExt cx="1041389" cy="130535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2444869">
              <a:off x="1979515" y="5478948"/>
              <a:ext cx="504254" cy="729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2444869">
              <a:off x="2516650" y="5305377"/>
              <a:ext cx="504254" cy="729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2444869">
              <a:off x="2444642" y="5881441"/>
              <a:ext cx="504254" cy="729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308923">
            <a:off x="7104797" y="6050337"/>
            <a:ext cx="504254" cy="729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47745E-6 L -0.20208 -0.47699 " pathEditMode="relative" rAng="0" ptsTypes="AA">
                                      <p:cBhvr>
                                        <p:cTn id="13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" y="-23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aketa stíhač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11 -0.06685 L 0.31111 -0.39996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aketa stíhač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000"/>
                            </p:stCondLst>
                            <p:childTnLst>
                              <p:par>
                                <p:cTn id="7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500"/>
                            </p:stCondLst>
                            <p:childTnLst>
                              <p:par>
                                <p:cTn id="8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000"/>
                            </p:stCondLst>
                            <p:childTnLst>
                              <p:par>
                                <p:cTn id="8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500"/>
                            </p:stCondLst>
                            <p:childTnLst>
                              <p:par>
                                <p:cTn id="8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3000"/>
                            </p:stCondLst>
                            <p:childTnLst>
                              <p:par>
                                <p:cTn id="9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500"/>
                            </p:stCondLst>
                            <p:childTnLst>
                              <p:par>
                                <p:cTn id="9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upload.wikimedia.org/wikipedia/commons/3/35/WarGulf_photobo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0603" y="306142"/>
            <a:ext cx="4922795" cy="624571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vojenská hudba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bloodbankers.typepad.com/submerging_markets/gulf.jpg"/>
          <p:cNvPicPr>
            <a:picLocks noChangeAspect="1" noChangeArrowheads="1"/>
          </p:cNvPicPr>
          <p:nvPr/>
        </p:nvPicPr>
        <p:blipFill>
          <a:blip r:embed="rId2" r:link="rId3" cstate="print"/>
          <a:srcRect b="7006"/>
          <a:stretch>
            <a:fillRect/>
          </a:stretch>
        </p:blipFill>
        <p:spPr bwMode="auto">
          <a:xfrm>
            <a:off x="395536" y="1700807"/>
            <a:ext cx="8424936" cy="4910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1619672" y="548680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Zničené irácké jednotky a technika</a:t>
            </a:r>
            <a:endParaRPr lang="cs-CZ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260648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28. února 1991  - Kuvajt osvobozen, Husajn nucen ukončit válku a přijmout rezoluce OSN- na ústupu z Kuvajtu zapálili naftová pole</a:t>
            </a:r>
            <a:endParaRPr lang="cs-CZ" dirty="0"/>
          </a:p>
          <a:p>
            <a:endParaRPr lang="cs-CZ" dirty="0"/>
          </a:p>
        </p:txBody>
      </p:sp>
      <p:pic>
        <p:nvPicPr>
          <p:cNvPr id="25602" name="Picture 2" descr="http://members.cox.net/free_iraq/Exploded%20Kuwaity%20Oil%20Fields.jpg"/>
          <p:cNvPicPr>
            <a:picLocks noChangeAspect="1" noChangeArrowheads="1"/>
          </p:cNvPicPr>
          <p:nvPr/>
        </p:nvPicPr>
        <p:blipFill>
          <a:blip r:embed="rId2" r:link="rId3" cstate="print">
            <a:lum contrast="20000"/>
          </a:blip>
          <a:srcRect/>
          <a:stretch>
            <a:fillRect/>
          </a:stretch>
        </p:blipFill>
        <p:spPr bwMode="auto">
          <a:xfrm>
            <a:off x="1331640" y="1772816"/>
            <a:ext cx="6480720" cy="479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nationalgeographic.com/ngm/100best/images/storyD_main.jpg"/>
          <p:cNvPicPr>
            <a:picLocks noChangeAspect="1" noChangeArrowheads="1"/>
          </p:cNvPicPr>
          <p:nvPr/>
        </p:nvPicPr>
        <p:blipFill>
          <a:blip r:embed="rId2" r:link="rId3" cstate="print">
            <a:lum bright="12000"/>
          </a:blip>
          <a:srcRect/>
          <a:stretch>
            <a:fillRect/>
          </a:stretch>
        </p:blipFill>
        <p:spPr bwMode="auto">
          <a:xfrm>
            <a:off x="1151620" y="1556792"/>
            <a:ext cx="6840760" cy="506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use.org/ezine/0002/003/images/saddam-2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539552" y="1772816"/>
            <a:ext cx="2520280" cy="3790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2987824" y="332656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2. 8. 1990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http://www.diligencemiddleeast.com/graphics/iraq_flag.jpg"/>
          <p:cNvPicPr>
            <a:picLocks noChangeAspect="1" noChangeArrowheads="1"/>
          </p:cNvPicPr>
          <p:nvPr/>
        </p:nvPicPr>
        <p:blipFill>
          <a:blip r:embed="rId4" r:link="rId5" cstate="print"/>
          <a:srcRect l="7692" t="10851" r="7692" b="5606"/>
          <a:stretch>
            <a:fillRect/>
          </a:stretch>
        </p:blipFill>
        <p:spPr bwMode="auto">
          <a:xfrm>
            <a:off x="4427984" y="2276872"/>
            <a:ext cx="216024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2843808" y="4293096"/>
            <a:ext cx="60486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Irácká vojska vtrhla do Kuvajtu:</a:t>
            </a:r>
          </a:p>
          <a:p>
            <a:pPr algn="ctr"/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Kuvajt byl považován Saddámem Husajnem za 19. provincii Iráku.</a:t>
            </a:r>
          </a:p>
          <a:p>
            <a:pPr algn="ctr"/>
            <a:r>
              <a:rPr lang="cs-CZ" sz="2400" i="1" dirty="0" smtClean="0"/>
              <a:t>„Osvobození Kuvajtu a návrat domů“</a:t>
            </a:r>
          </a:p>
          <a:p>
            <a:pPr algn="ctr"/>
            <a:endParaRPr 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1772816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Válka v Zálivu je specifická tím, jakou úlohu v ní sehrála média. </a:t>
            </a:r>
          </a:p>
          <a:p>
            <a:r>
              <a:rPr lang="cs-CZ" dirty="0" smtClean="0"/>
              <a:t>V televizi se sice objevovaly záběry z válčení, jednalo se však především o odosobněné záznamy naváděných raket nebo nočních bojů, při nichž diváci nemohli spatřit umírající vojáky nebo civilisty. Mnoho zpráv pocházelo z briefingů a tiskových konferencí pořádaných přímo armádou a nikoliv z vlastní zkušenosti novinářů.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827584" y="476672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Válka v médiích</a:t>
            </a:r>
            <a:endParaRPr lang="cs-CZ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698" name="Picture 2" descr="http://www.urbandarling.com/wp-content/uploads/2009/03/cnn-logo-74858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848849">
            <a:off x="513094" y="3982275"/>
            <a:ext cx="1935216" cy="985980"/>
          </a:xfrm>
          <a:prstGeom prst="rect">
            <a:avLst/>
          </a:prstGeom>
          <a:noFill/>
        </p:spPr>
      </p:pic>
      <p:pic>
        <p:nvPicPr>
          <p:cNvPr id="29700" name="Picture 4" descr="http://scm-l3.technorati.com/10/12/16/23663/fox-news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53035">
            <a:off x="3379383" y="3774363"/>
            <a:ext cx="1485288" cy="1401391"/>
          </a:xfrm>
          <a:prstGeom prst="rect">
            <a:avLst/>
          </a:prstGeom>
          <a:noFill/>
        </p:spPr>
      </p:pic>
      <p:pic>
        <p:nvPicPr>
          <p:cNvPr id="29702" name="Picture 6" descr="http://www.ripfestfilmproject.com/images/newslogos/CBS_News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581563">
            <a:off x="6164277" y="3752581"/>
            <a:ext cx="1811504" cy="1268053"/>
          </a:xfrm>
          <a:prstGeom prst="rect">
            <a:avLst/>
          </a:prstGeom>
          <a:noFill/>
        </p:spPr>
      </p:pic>
      <p:pic>
        <p:nvPicPr>
          <p:cNvPr id="1026" name="Picture 2" descr="http://www.mandmglobal.com/Libraries/IMZ_company_logos/BBC_WorldNews_Stack_Rev_RGB_1.sflb.ash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254281">
            <a:off x="1714636" y="5051769"/>
            <a:ext cx="1656184" cy="124143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331640" y="1772816"/>
            <a:ext cx="63367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Hlavním důvodem byla snižující se cena ropy na světovém trhu, obrovské zadlužení Iráku z války s Íránem a překročení těžebních limitů o 20% ze strany Kuvajtu.</a:t>
            </a:r>
          </a:p>
          <a:p>
            <a:pPr algn="ctr"/>
            <a:endParaRPr lang="cs-CZ" dirty="0" smtClean="0"/>
          </a:p>
          <a:p>
            <a:pPr algn="ctr"/>
            <a:r>
              <a:rPr lang="cs-CZ" dirty="0" smtClean="0"/>
              <a:t>Irácká ropa se stala neprodejná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2483768" y="404664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Skutečná příčina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794" name="Picture 2" descr="http://myecoproject.org/wp-content/uploads/2011/01/oil+pum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645024"/>
            <a:ext cx="4762500" cy="3000376"/>
          </a:xfrm>
          <a:prstGeom prst="rect">
            <a:avLst/>
          </a:prstGeom>
          <a:noFill/>
        </p:spPr>
      </p:pic>
      <p:pic>
        <p:nvPicPr>
          <p:cNvPr id="33796" name="Picture 4" descr="http://www.amspec-02.com/CGCA/images/oil_barre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2708920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260648"/>
            <a:ext cx="5976664" cy="6392834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5220072" y="306896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BAGDÁD</a:t>
            </a:r>
            <a:endParaRPr lang="cs-CZ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6300192" y="4941168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BASRA</a:t>
            </a:r>
            <a:endParaRPr lang="cs-CZ" sz="14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5220072" y="4653136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NÁSÍRIA</a:t>
            </a:r>
            <a:endParaRPr lang="cs-CZ" sz="14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5364088" y="3789040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AL KUL</a:t>
            </a:r>
            <a:endParaRPr lang="cs-CZ" sz="14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3419872" y="3212976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AR RAMÁDÍ</a:t>
            </a:r>
            <a:endParaRPr lang="cs-CZ" sz="12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5004048" y="1897087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KIRKUK</a:t>
            </a:r>
            <a:endParaRPr lang="cs-CZ" sz="14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707904" y="1268760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MOSUL</a:t>
            </a:r>
            <a:endParaRPr lang="cs-CZ" sz="1400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860032" y="1434262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ARBÍL</a:t>
            </a:r>
            <a:endParaRPr lang="cs-CZ" sz="1400" b="1" dirty="0"/>
          </a:p>
        </p:txBody>
      </p:sp>
      <p:sp>
        <p:nvSpPr>
          <p:cNvPr id="13" name="TextovéPole 12"/>
          <p:cNvSpPr txBox="1"/>
          <p:nvPr/>
        </p:nvSpPr>
        <p:spPr>
          <a:xfrm rot="2550811">
            <a:off x="5195502" y="4200394"/>
            <a:ext cx="898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00B0F0"/>
                </a:solidFill>
              </a:rPr>
              <a:t>Eufrat</a:t>
            </a:r>
            <a:endParaRPr lang="cs-CZ" sz="1200" b="1" dirty="0">
              <a:solidFill>
                <a:srgbClr val="00B0F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 rot="3696383">
            <a:off x="4481356" y="2204031"/>
            <a:ext cx="1094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00B0F0"/>
                </a:solidFill>
              </a:rPr>
              <a:t>Tigris</a:t>
            </a:r>
            <a:endParaRPr lang="cs-CZ" sz="1200" b="1" dirty="0">
              <a:solidFill>
                <a:srgbClr val="00B0F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 rot="1887103">
            <a:off x="6444208" y="220486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I R Á N</a:t>
            </a:r>
            <a:endParaRPr lang="cs-CZ" b="1" dirty="0"/>
          </a:p>
        </p:txBody>
      </p:sp>
      <p:sp>
        <p:nvSpPr>
          <p:cNvPr id="16" name="TextovéPole 15"/>
          <p:cNvSpPr txBox="1"/>
          <p:nvPr/>
        </p:nvSpPr>
        <p:spPr>
          <a:xfrm rot="906563">
            <a:off x="2173114" y="5007527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/>
              <a:t>S A Ú D S K Á </a:t>
            </a:r>
          </a:p>
          <a:p>
            <a:pPr algn="ctr"/>
            <a:r>
              <a:rPr lang="cs-CZ" sz="1600" b="1" dirty="0" smtClean="0"/>
              <a:t>A R Á B I E</a:t>
            </a:r>
            <a:endParaRPr lang="cs-CZ" sz="1600" b="1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2699792" y="404664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T U R E C K O </a:t>
            </a:r>
            <a:endParaRPr lang="cs-CZ" sz="1600" b="1" dirty="0"/>
          </a:p>
        </p:txBody>
      </p:sp>
      <p:sp>
        <p:nvSpPr>
          <p:cNvPr id="18" name="TextovéPole 17"/>
          <p:cNvSpPr txBox="1"/>
          <p:nvPr/>
        </p:nvSpPr>
        <p:spPr>
          <a:xfrm rot="20329307">
            <a:off x="1992929" y="219051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S Ý R I E</a:t>
            </a:r>
            <a:endParaRPr lang="cs-CZ" b="1" dirty="0"/>
          </a:p>
        </p:txBody>
      </p:sp>
      <p:sp>
        <p:nvSpPr>
          <p:cNvPr id="19" name="TextovéPole 18"/>
          <p:cNvSpPr txBox="1"/>
          <p:nvPr/>
        </p:nvSpPr>
        <p:spPr>
          <a:xfrm rot="1050801">
            <a:off x="6515237" y="5949280"/>
            <a:ext cx="16561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 smtClean="0"/>
              <a:t>K U V A J T</a:t>
            </a:r>
            <a:endParaRPr lang="cs-CZ" sz="1050" b="1" dirty="0"/>
          </a:p>
        </p:txBody>
      </p:sp>
      <p:pic>
        <p:nvPicPr>
          <p:cNvPr id="20" name="Picture 3" descr="http://www.diligencemiddleeast.com/graphics/iraq_flag.jpg"/>
          <p:cNvPicPr>
            <a:picLocks noChangeAspect="1" noChangeArrowheads="1"/>
          </p:cNvPicPr>
          <p:nvPr/>
        </p:nvPicPr>
        <p:blipFill>
          <a:blip r:embed="rId6" r:link="rId7" cstate="print"/>
          <a:srcRect l="7692" t="10851" r="7692" b="5606"/>
          <a:stretch>
            <a:fillRect/>
          </a:stretch>
        </p:blipFill>
        <p:spPr bwMode="auto">
          <a:xfrm>
            <a:off x="4319973" y="4077072"/>
            <a:ext cx="720079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http://wwp.asia-countries.net/saudi-arabia/images/saudi-arabia-fla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11760" y="5661248"/>
            <a:ext cx="792088" cy="524176"/>
          </a:xfrm>
          <a:prstGeom prst="rect">
            <a:avLst/>
          </a:prstGeom>
          <a:noFill/>
        </p:spPr>
      </p:pic>
      <p:pic>
        <p:nvPicPr>
          <p:cNvPr id="2055" name="Picture 7" descr="http://www.iranproject.org/images/flag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32240" y="1556792"/>
            <a:ext cx="689787" cy="411113"/>
          </a:xfrm>
          <a:prstGeom prst="rect">
            <a:avLst/>
          </a:prstGeom>
          <a:noFill/>
        </p:spPr>
      </p:pic>
      <p:pic>
        <p:nvPicPr>
          <p:cNvPr id="2057" name="Picture 9" descr="http://unimaps.com/flags-mideast/syria-flag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67744" y="1556792"/>
            <a:ext cx="734397" cy="488877"/>
          </a:xfrm>
          <a:prstGeom prst="rect">
            <a:avLst/>
          </a:prstGeom>
          <a:noFill/>
        </p:spPr>
      </p:pic>
      <p:pic>
        <p:nvPicPr>
          <p:cNvPr id="2059" name="Picture 11" descr="http://theresa.websnadno.cz/turkey-flag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23728" y="476672"/>
            <a:ext cx="624896" cy="421805"/>
          </a:xfrm>
          <a:prstGeom prst="rect">
            <a:avLst/>
          </a:prstGeom>
          <a:noFill/>
        </p:spPr>
      </p:pic>
      <p:pic>
        <p:nvPicPr>
          <p:cNvPr id="2061" name="Picture 13" descr="http://www.olstars.com/images/flags/Big/kw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948264" y="6165304"/>
            <a:ext cx="517291" cy="344861"/>
          </a:xfrm>
          <a:prstGeom prst="rect">
            <a:avLst/>
          </a:prstGeom>
          <a:noFill/>
        </p:spPr>
      </p:pic>
      <p:sp>
        <p:nvSpPr>
          <p:cNvPr id="26" name="Volný tvar 25"/>
          <p:cNvSpPr/>
          <p:nvPr/>
        </p:nvSpPr>
        <p:spPr>
          <a:xfrm>
            <a:off x="5508104" y="5301208"/>
            <a:ext cx="1181687" cy="703384"/>
          </a:xfrm>
          <a:custGeom>
            <a:avLst/>
            <a:gdLst>
              <a:gd name="connsiteX0" fmla="*/ 0 w 1181687"/>
              <a:gd name="connsiteY0" fmla="*/ 0 h 703384"/>
              <a:gd name="connsiteX1" fmla="*/ 253219 w 1181687"/>
              <a:gd name="connsiteY1" fmla="*/ 351692 h 703384"/>
              <a:gd name="connsiteX2" fmla="*/ 1181687 w 1181687"/>
              <a:gd name="connsiteY2" fmla="*/ 703384 h 703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1687" h="703384">
                <a:moveTo>
                  <a:pt x="0" y="0"/>
                </a:moveTo>
                <a:cubicBezTo>
                  <a:pt x="28135" y="117230"/>
                  <a:pt x="56271" y="234461"/>
                  <a:pt x="253219" y="351692"/>
                </a:cubicBezTo>
                <a:cubicBezTo>
                  <a:pt x="450167" y="468923"/>
                  <a:pt x="815927" y="586153"/>
                  <a:pt x="1181687" y="703384"/>
                </a:cubicBezTo>
              </a:path>
            </a:pathLst>
          </a:cu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Volný tvar 26"/>
          <p:cNvSpPr/>
          <p:nvPr/>
        </p:nvSpPr>
        <p:spPr>
          <a:xfrm>
            <a:off x="6372200" y="4581128"/>
            <a:ext cx="689317" cy="1308295"/>
          </a:xfrm>
          <a:custGeom>
            <a:avLst/>
            <a:gdLst>
              <a:gd name="connsiteX0" fmla="*/ 0 w 689317"/>
              <a:gd name="connsiteY0" fmla="*/ 0 h 1308295"/>
              <a:gd name="connsiteX1" fmla="*/ 365760 w 689317"/>
              <a:gd name="connsiteY1" fmla="*/ 365760 h 1308295"/>
              <a:gd name="connsiteX2" fmla="*/ 689317 w 689317"/>
              <a:gd name="connsiteY2" fmla="*/ 1308295 h 1308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9317" h="1308295">
                <a:moveTo>
                  <a:pt x="0" y="0"/>
                </a:moveTo>
                <a:cubicBezTo>
                  <a:pt x="125437" y="73855"/>
                  <a:pt x="250874" y="147711"/>
                  <a:pt x="365760" y="365760"/>
                </a:cubicBezTo>
                <a:cubicBezTo>
                  <a:pt x="480646" y="583809"/>
                  <a:pt x="584981" y="946052"/>
                  <a:pt x="689317" y="1308295"/>
                </a:cubicBezTo>
              </a:path>
            </a:pathLst>
          </a:cu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flipH="1">
            <a:off x="4716015" y="4725144"/>
            <a:ext cx="1573113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1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flipH="1">
            <a:off x="5652120" y="3933056"/>
            <a:ext cx="1573113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4" descr="http://fc01.deviantart.net/fs50/f/2009/270/4/b/Explosion_GIF_by_da_flash.gif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588224" y="5157192"/>
            <a:ext cx="936104" cy="1318456"/>
          </a:xfrm>
          <a:prstGeom prst="rect">
            <a:avLst/>
          </a:prstGeom>
          <a:noFill/>
        </p:spPr>
      </p:pic>
      <p:sp>
        <p:nvSpPr>
          <p:cNvPr id="12" name="TextovéPole 11"/>
          <p:cNvSpPr txBox="1"/>
          <p:nvPr/>
        </p:nvSpPr>
        <p:spPr>
          <a:xfrm>
            <a:off x="6228184" y="5373216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UM KASR</a:t>
            </a:r>
            <a:endParaRPr lang="cs-CZ" sz="14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nk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6" grpId="0" animBg="1"/>
      <p:bldP spid="27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1628800"/>
            <a:ext cx="85324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dirty="0" smtClean="0"/>
          </a:p>
          <a:p>
            <a:r>
              <a:rPr lang="cs-CZ" sz="2000" dirty="0" smtClean="0"/>
              <a:t> </a:t>
            </a:r>
            <a:endParaRPr lang="cs-CZ" sz="2000" dirty="0"/>
          </a:p>
          <a:p>
            <a:pPr lvl="0"/>
            <a:r>
              <a:rPr lang="cs-CZ" sz="2000" dirty="0"/>
              <a:t>Lhůta pro splnění tohoto úkolu byla stanovena na 15. ledna 1991. </a:t>
            </a:r>
          </a:p>
          <a:p>
            <a:pPr lvl="0"/>
            <a:r>
              <a:rPr lang="cs-CZ" sz="2000" dirty="0"/>
              <a:t>Mezitím USA společně s 21 státy (i Československem) započaly vojenskou blokádu Iráku. </a:t>
            </a:r>
          </a:p>
          <a:p>
            <a:pPr lvl="0"/>
            <a:r>
              <a:rPr lang="cs-CZ" sz="2000" dirty="0"/>
              <a:t>Ke splnění podmínek ze strany Iráku nedošlo, a tak po vypršení lhůty stanovené rezolucí Rady bezpečnosti OSN se v Perském zálivu a v Saúdské Arábii zformovaly spojenecké jednotky OSN. </a:t>
            </a:r>
          </a:p>
          <a:p>
            <a:endParaRPr lang="cs-CZ" dirty="0"/>
          </a:p>
        </p:txBody>
      </p:sp>
      <p:pic>
        <p:nvPicPr>
          <p:cNvPr id="18434" name="Picture 2" descr="http://www.un.org/depts/dhl/maplib/images_maplib/unfla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4941168"/>
            <a:ext cx="2088232" cy="1392155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144016" y="622429"/>
            <a:ext cx="88924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Rada bezpečnosti  OSN vyzvala Irák, aby stáhl své jednotky</a:t>
            </a:r>
            <a:endParaRPr lang="cs-CZ" sz="2000" dirty="0" smtClean="0"/>
          </a:p>
          <a:p>
            <a:pPr algn="ctr"/>
            <a:endParaRPr lang="cs-CZ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560874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 6. srpna 1990 </a:t>
            </a:r>
            <a:r>
              <a:rPr lang="cs-CZ" sz="2000" b="1" dirty="0"/>
              <a:t>byla zahájena operace Pouštní </a:t>
            </a:r>
            <a:r>
              <a:rPr lang="cs-CZ" sz="2000" b="1" dirty="0" smtClean="0"/>
              <a:t>štít </a:t>
            </a:r>
            <a:endParaRPr lang="cs-CZ" sz="2000" dirty="0"/>
          </a:p>
          <a:p>
            <a:pPr algn="ctr"/>
            <a:r>
              <a:rPr lang="cs-CZ" sz="2000" dirty="0"/>
              <a:t>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39552" y="1700808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/>
          </a:p>
          <a:p>
            <a:endParaRPr lang="cs-CZ" dirty="0"/>
          </a:p>
        </p:txBody>
      </p:sp>
      <p:pic>
        <p:nvPicPr>
          <p:cNvPr id="19460" name="Picture 4" descr="http://2.bp.blogspot.com/_wFIAM1L1eSY/THGmot2MVvI/AAAAAAAAACg/UlI3RFPaKhI/s1600/SoldierFl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348880"/>
            <a:ext cx="4896544" cy="367537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historycommons.org/events-images/a99desertshield_2050081722-2563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720" y="1412776"/>
            <a:ext cx="5112568" cy="525864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le:Czechoslovak soldiers stand in formation during Operation Desert Shield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636" y="1844824"/>
            <a:ext cx="6552728" cy="4423092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1691680" y="539388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Českoslovenští vojáci ve válce v Zálivu</a:t>
            </a:r>
            <a:endParaRPr lang="cs-CZ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115616" y="1412776"/>
            <a:ext cx="7200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 smtClean="0"/>
          </a:p>
          <a:p>
            <a:r>
              <a:rPr lang="cs-CZ" b="1" dirty="0" smtClean="0"/>
              <a:t>1. část</a:t>
            </a:r>
            <a:r>
              <a:rPr lang="cs-CZ" dirty="0" smtClean="0"/>
              <a:t> - základní tábor včetně zdravotního střediska</a:t>
            </a:r>
          </a:p>
          <a:p>
            <a:r>
              <a:rPr lang="cs-CZ" b="1" dirty="0" smtClean="0"/>
              <a:t>2. část</a:t>
            </a:r>
            <a:r>
              <a:rPr lang="cs-CZ" dirty="0" smtClean="0"/>
              <a:t> - 1.chemický odřad - protichemická ochrana 4. saúdskoarabské brigády</a:t>
            </a:r>
          </a:p>
          <a:p>
            <a:r>
              <a:rPr lang="cs-CZ" b="1" dirty="0" smtClean="0"/>
              <a:t>3. část</a:t>
            </a:r>
            <a:r>
              <a:rPr lang="cs-CZ" dirty="0" smtClean="0"/>
              <a:t> - 2.chemický odřad - protichemická ochrana 20. saúdskoarabské brigády</a:t>
            </a:r>
          </a:p>
          <a:p>
            <a:r>
              <a:rPr lang="cs-CZ" b="1" dirty="0" smtClean="0"/>
              <a:t>4. část</a:t>
            </a:r>
            <a:r>
              <a:rPr lang="cs-CZ" dirty="0" smtClean="0"/>
              <a:t> - 3.chemický odřad - protichemická ochrana King </a:t>
            </a:r>
            <a:r>
              <a:rPr lang="cs-CZ" dirty="0" err="1" smtClean="0"/>
              <a:t>Khalid</a:t>
            </a:r>
            <a:r>
              <a:rPr lang="cs-CZ" dirty="0" smtClean="0"/>
              <a:t> </a:t>
            </a:r>
            <a:r>
              <a:rPr lang="cs-CZ" dirty="0" err="1" smtClean="0"/>
              <a:t>Military</a:t>
            </a:r>
            <a:r>
              <a:rPr lang="cs-CZ" dirty="0" smtClean="0"/>
              <a:t> City.</a:t>
            </a:r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367644" y="476672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V průběhu operace Pouštní štít byla čs. jednotka rozdělena do čtyř částí</a:t>
            </a:r>
            <a:endParaRPr lang="cs-CZ" dirty="0"/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94127">
            <a:off x="5460082" y="3452987"/>
            <a:ext cx="273630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Obrázek 6" descr="279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4005064"/>
            <a:ext cx="2713484" cy="180898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474</Words>
  <Application>Microsoft Office PowerPoint</Application>
  <PresentationFormat>Předvádění na obrazovce (4:3)</PresentationFormat>
  <Paragraphs>74</Paragraphs>
  <Slides>20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Helmut</dc:creator>
  <cp:lastModifiedBy>harzhe</cp:lastModifiedBy>
  <cp:revision>27</cp:revision>
  <dcterms:created xsi:type="dcterms:W3CDTF">2011-05-19T13:53:24Z</dcterms:created>
  <dcterms:modified xsi:type="dcterms:W3CDTF">2011-10-12T06:33:07Z</dcterms:modified>
</cp:coreProperties>
</file>