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63" r:id="rId9"/>
    <p:sldId id="264" r:id="rId10"/>
    <p:sldId id="266" r:id="rId11"/>
    <p:sldId id="265" r:id="rId12"/>
    <p:sldId id="267" r:id="rId13"/>
    <p:sldId id="268" r:id="rId1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CFDF"/>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BB9B0E71-7056-4004-8E4E-AE20F24762D4}" type="datetimeFigureOut">
              <a:rPr lang="cs-CZ" smtClean="0"/>
              <a:pPr/>
              <a:t>12.10.2011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04DFEE3-4519-42C0-B94A-1AC009F210B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9B0E71-7056-4004-8E4E-AE20F24762D4}" type="datetimeFigureOut">
              <a:rPr lang="cs-CZ" smtClean="0"/>
              <a:pPr/>
              <a:t>12.10.2011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04DFEE3-4519-42C0-B94A-1AC009F210B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9B0E71-7056-4004-8E4E-AE20F24762D4}" type="datetimeFigureOut">
              <a:rPr lang="cs-CZ" smtClean="0"/>
              <a:pPr/>
              <a:t>12.10.2011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04DFEE3-4519-42C0-B94A-1AC009F210B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9B0E71-7056-4004-8E4E-AE20F24762D4}" type="datetimeFigureOut">
              <a:rPr lang="cs-CZ" smtClean="0"/>
              <a:pPr/>
              <a:t>12.10.2011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04DFEE3-4519-42C0-B94A-1AC009F210B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BB9B0E71-7056-4004-8E4E-AE20F24762D4}" type="datetimeFigureOut">
              <a:rPr lang="cs-CZ" smtClean="0"/>
              <a:pPr/>
              <a:t>12.10.2011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04DFEE3-4519-42C0-B94A-1AC009F210B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B9B0E71-7056-4004-8E4E-AE20F24762D4}" type="datetimeFigureOut">
              <a:rPr lang="cs-CZ" smtClean="0"/>
              <a:pPr/>
              <a:t>12.10.2011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04DFEE3-4519-42C0-B94A-1AC009F210B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B9B0E71-7056-4004-8E4E-AE20F24762D4}" type="datetimeFigureOut">
              <a:rPr lang="cs-CZ" smtClean="0"/>
              <a:pPr/>
              <a:t>12.10.2011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04DFEE3-4519-42C0-B94A-1AC009F210B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BB9B0E71-7056-4004-8E4E-AE20F24762D4}" type="datetimeFigureOut">
              <a:rPr lang="cs-CZ" smtClean="0"/>
              <a:pPr/>
              <a:t>12.10.2011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04DFEE3-4519-42C0-B94A-1AC009F210B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B9B0E71-7056-4004-8E4E-AE20F24762D4}" type="datetimeFigureOut">
              <a:rPr lang="cs-CZ" smtClean="0"/>
              <a:pPr/>
              <a:t>12.10.2011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04DFEE3-4519-42C0-B94A-1AC009F210B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BB9B0E71-7056-4004-8E4E-AE20F24762D4}" type="datetimeFigureOut">
              <a:rPr lang="cs-CZ" smtClean="0"/>
              <a:pPr/>
              <a:t>12.10.2011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04DFEE3-4519-42C0-B94A-1AC009F210B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BB9B0E71-7056-4004-8E4E-AE20F24762D4}" type="datetimeFigureOut">
              <a:rPr lang="cs-CZ" smtClean="0"/>
              <a:pPr/>
              <a:t>12.10.2011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04DFEE3-4519-42C0-B94A-1AC009F210B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57000"/>
            <a:lum/>
          </a:blip>
          <a:srcRect/>
          <a:stretch>
            <a:fillRect t="-6000" b="-6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B0E71-7056-4004-8E4E-AE20F24762D4}" type="datetimeFigureOut">
              <a:rPr lang="cs-CZ" smtClean="0"/>
              <a:pPr/>
              <a:t>12.10.2011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DFEE3-4519-42C0-B94A-1AC009F210B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upload.wikimedia.org/wikipedia/commons/c/cf/War_Ensign_of_Germany_1903-1918.svg"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367644" y="2363396"/>
            <a:ext cx="6408712" cy="156966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cs-CZ" sz="4800" b="1" dirty="0">
                <a:ln w="28575">
                  <a:solidFill>
                    <a:srgbClr val="002060"/>
                  </a:solidFill>
                </a:ln>
                <a:effectLst>
                  <a:outerShdw blurRad="38100" dist="38100" dir="2700000" algn="tl">
                    <a:srgbClr val="000000">
                      <a:alpha val="43137"/>
                    </a:srgbClr>
                  </a:outerShdw>
                </a:effectLst>
              </a:rPr>
              <a:t>I</a:t>
            </a:r>
            <a:r>
              <a:rPr lang="cs-CZ" sz="4800" b="1" dirty="0" smtClean="0">
                <a:ln w="28575">
                  <a:solidFill>
                    <a:srgbClr val="002060"/>
                  </a:solidFill>
                </a:ln>
                <a:effectLst>
                  <a:outerShdw blurRad="38100" dist="38100" dir="2700000" algn="tl">
                    <a:srgbClr val="000000">
                      <a:alpha val="43137"/>
                    </a:srgbClr>
                  </a:outerShdw>
                </a:effectLst>
              </a:rPr>
              <a:t>. světová válka na moři 1914 - 1918</a:t>
            </a:r>
            <a:endParaRPr lang="cs-CZ" sz="4800" b="1" dirty="0">
              <a:ln w="28575">
                <a:solidFill>
                  <a:srgbClr val="002060"/>
                </a:solidFill>
              </a:ln>
              <a:effectLst>
                <a:outerShdw blurRad="38100" dist="38100" dir="2700000" algn="tl">
                  <a:srgbClr val="000000">
                    <a:alpha val="43137"/>
                  </a:srgbClr>
                </a:outerShdw>
              </a:effectLst>
            </a:endParaRPr>
          </a:p>
        </p:txBody>
      </p:sp>
      <p:pic>
        <p:nvPicPr>
          <p:cNvPr id="5" name="Obrázek 4" descr="800px-Naval_Ensign_of_the_United_Kingdom_svg.png"/>
          <p:cNvPicPr>
            <a:picLocks noChangeAspect="1"/>
          </p:cNvPicPr>
          <p:nvPr/>
        </p:nvPicPr>
        <p:blipFill>
          <a:blip r:embed="rId2" cstate="print"/>
          <a:stretch>
            <a:fillRect/>
          </a:stretch>
        </p:blipFill>
        <p:spPr>
          <a:xfrm>
            <a:off x="2799184" y="260648"/>
            <a:ext cx="3545632" cy="1772816"/>
          </a:xfrm>
          <a:prstGeom prst="rect">
            <a:avLst/>
          </a:prstGeom>
        </p:spPr>
      </p:pic>
      <p:pic>
        <p:nvPicPr>
          <p:cNvPr id="6" name="Obrázek 5" descr="800px-War_Ensign_of_Germany_1903-1918_svg.png"/>
          <p:cNvPicPr>
            <a:picLocks noChangeAspect="1"/>
          </p:cNvPicPr>
          <p:nvPr/>
        </p:nvPicPr>
        <p:blipFill>
          <a:blip r:embed="rId3" cstate="print"/>
          <a:stretch>
            <a:fillRect/>
          </a:stretch>
        </p:blipFill>
        <p:spPr>
          <a:xfrm>
            <a:off x="2907027" y="4383360"/>
            <a:ext cx="3329947" cy="1997968"/>
          </a:xfrm>
          <a:prstGeom prst="rect">
            <a:avLst/>
          </a:prstGeom>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5000"/>
            <a:lum/>
          </a:blip>
          <a:srcRect/>
          <a:stretch>
            <a:fillRect t="-6000" b="-6000"/>
          </a:stretch>
        </a:blipFill>
        <a:effectLst/>
      </p:bgPr>
    </p:bg>
    <p:spTree>
      <p:nvGrpSpPr>
        <p:cNvPr id="1" name=""/>
        <p:cNvGrpSpPr/>
        <p:nvPr/>
      </p:nvGrpSpPr>
      <p:grpSpPr>
        <a:xfrm>
          <a:off x="0" y="0"/>
          <a:ext cx="0" cy="0"/>
          <a:chOff x="0" y="0"/>
          <a:chExt cx="0" cy="0"/>
        </a:xfrm>
      </p:grpSpPr>
      <p:sp>
        <p:nvSpPr>
          <p:cNvPr id="2" name="TextovéPole 1"/>
          <p:cNvSpPr txBox="1"/>
          <p:nvPr/>
        </p:nvSpPr>
        <p:spPr>
          <a:xfrm>
            <a:off x="1619672" y="404664"/>
            <a:ext cx="5724636" cy="830997"/>
          </a:xfrm>
          <a:prstGeom prst="rect">
            <a:avLst/>
          </a:prstGeom>
          <a:noFill/>
        </p:spPr>
        <p:txBody>
          <a:bodyPr wrap="square" rtlCol="0">
            <a:spAutoFit/>
          </a:bodyPr>
          <a:lstStyle/>
          <a:p>
            <a:pPr algn="ctr"/>
            <a:r>
              <a:rPr lang="cs-CZ" sz="4800" b="1" dirty="0" smtClean="0">
                <a:ln w="18415" cmpd="sng">
                  <a:solidFill>
                    <a:srgbClr val="002060"/>
                  </a:solidFill>
                  <a:prstDash val="solid"/>
                </a:ln>
                <a:solidFill>
                  <a:srgbClr val="FFFFFF"/>
                </a:solidFill>
                <a:effectLst>
                  <a:outerShdw blurRad="63500" dir="3600000" algn="tl" rotWithShape="0">
                    <a:srgbClr val="000000">
                      <a:alpha val="70000"/>
                    </a:srgbClr>
                  </a:outerShdw>
                </a:effectLst>
              </a:rPr>
              <a:t>BITVA U JUTSKA </a:t>
            </a:r>
            <a:endParaRPr lang="cs-CZ" sz="4800" b="1" dirty="0">
              <a:ln w="18415" cmpd="sng">
                <a:solidFill>
                  <a:srgbClr val="002060"/>
                </a:solidFill>
                <a:prstDash val="solid"/>
              </a:ln>
              <a:solidFill>
                <a:srgbClr val="FFFFFF"/>
              </a:solidFill>
              <a:effectLst>
                <a:outerShdw blurRad="63500" dir="3600000" algn="tl" rotWithShape="0">
                  <a:srgbClr val="000000">
                    <a:alpha val="70000"/>
                  </a:srgbClr>
                </a:outerShdw>
              </a:effectLst>
            </a:endParaRPr>
          </a:p>
        </p:txBody>
      </p:sp>
      <p:sp>
        <p:nvSpPr>
          <p:cNvPr id="4" name="TextovéPole 3"/>
          <p:cNvSpPr txBox="1"/>
          <p:nvPr/>
        </p:nvSpPr>
        <p:spPr>
          <a:xfrm>
            <a:off x="755576" y="1268760"/>
            <a:ext cx="7560840" cy="6001643"/>
          </a:xfrm>
          <a:prstGeom prst="rect">
            <a:avLst/>
          </a:prstGeom>
          <a:noFill/>
        </p:spPr>
        <p:txBody>
          <a:bodyPr wrap="square" rtlCol="0">
            <a:spAutoFit/>
          </a:bodyPr>
          <a:lstStyle/>
          <a:p>
            <a:pPr>
              <a:buBlip>
                <a:blip r:embed="rId3"/>
              </a:buBlip>
            </a:pPr>
            <a:r>
              <a:rPr lang="cs-CZ" sz="3200" dirty="0" smtClean="0"/>
              <a:t> pokus Německa vyprovokovat Brity k souboji na otevřeném moři</a:t>
            </a:r>
          </a:p>
          <a:p>
            <a:pPr>
              <a:buBlip>
                <a:blip r:embed="rId3"/>
              </a:buBlip>
            </a:pPr>
            <a:r>
              <a:rPr lang="cs-CZ" sz="3200" dirty="0" smtClean="0"/>
              <a:t> snaha o uvolnění blokády pobřeží </a:t>
            </a:r>
          </a:p>
          <a:p>
            <a:pPr>
              <a:buBlip>
                <a:blip r:embed="rId3"/>
              </a:buBlip>
            </a:pPr>
            <a:r>
              <a:rPr lang="cs-CZ" sz="3200" dirty="0" smtClean="0"/>
              <a:t> největší námořní bitva první světové války a zároveň jediná bitva této války, ve které se utkaly hlavní síly britského a německého loďstva</a:t>
            </a:r>
          </a:p>
          <a:p>
            <a:pPr>
              <a:buBlip>
                <a:blip r:embed="rId3"/>
              </a:buBlip>
            </a:pPr>
            <a:r>
              <a:rPr lang="cs-CZ" sz="3200" dirty="0" smtClean="0"/>
              <a:t> Oba protivníci byli na moři (Britové vypluli dokonce o čtyři a půl hodiny dříve), ale ani jeden z nich nevěděl, že protivník vyslal na moře celé svoje loďstvo.</a:t>
            </a:r>
          </a:p>
          <a:p>
            <a:pPr>
              <a:buBlip>
                <a:blip r:embed="rId3"/>
              </a:buBlip>
            </a:pPr>
            <a:endParaRPr lang="cs-CZ" sz="3200" dirty="0"/>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6000"/>
            <a:lum/>
          </a:blip>
          <a:srcRect/>
          <a:stretch>
            <a:fillRect t="-30000" b="-30000"/>
          </a:stretch>
        </a:blipFill>
        <a:effectLst/>
      </p:bgPr>
    </p:bg>
    <p:spTree>
      <p:nvGrpSpPr>
        <p:cNvPr id="1" name=""/>
        <p:cNvGrpSpPr/>
        <p:nvPr/>
      </p:nvGrpSpPr>
      <p:grpSpPr>
        <a:xfrm>
          <a:off x="0" y="0"/>
          <a:ext cx="0" cy="0"/>
          <a:chOff x="0" y="0"/>
          <a:chExt cx="0" cy="0"/>
        </a:xfrm>
      </p:grpSpPr>
      <p:sp>
        <p:nvSpPr>
          <p:cNvPr id="4" name="Popisek se šipkou doprava 3"/>
          <p:cNvSpPr/>
          <p:nvPr/>
        </p:nvSpPr>
        <p:spPr>
          <a:xfrm rot="13920893" flipV="1">
            <a:off x="4592111" y="4438282"/>
            <a:ext cx="2194820" cy="1121870"/>
          </a:xfrm>
          <a:prstGeom prst="rightArrowCallout">
            <a:avLst>
              <a:gd name="adj1" fmla="val 25000"/>
              <a:gd name="adj2" fmla="val 25000"/>
              <a:gd name="adj3" fmla="val 29893"/>
              <a:gd name="adj4" fmla="val 64977"/>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Popisek se šipkou doprava 5"/>
          <p:cNvSpPr/>
          <p:nvPr/>
        </p:nvSpPr>
        <p:spPr>
          <a:xfrm rot="3112297">
            <a:off x="2012792" y="1399800"/>
            <a:ext cx="2777894" cy="885884"/>
          </a:xfrm>
          <a:prstGeom prst="rightArrowCallou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Popisek se šipkou doprava 6"/>
          <p:cNvSpPr/>
          <p:nvPr/>
        </p:nvSpPr>
        <p:spPr>
          <a:xfrm rot="284219">
            <a:off x="1186207" y="2878486"/>
            <a:ext cx="2777894" cy="885884"/>
          </a:xfrm>
          <a:prstGeom prst="rightArrowCallou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6660232" y="620688"/>
            <a:ext cx="1728192" cy="523220"/>
          </a:xfrm>
          <a:prstGeom prst="rect">
            <a:avLst/>
          </a:prstGeom>
          <a:noFill/>
        </p:spPr>
        <p:txBody>
          <a:bodyPr wrap="square" rtlCol="0">
            <a:spAutoFit/>
          </a:bodyPr>
          <a:lstStyle/>
          <a:p>
            <a:pPr algn="ctr"/>
            <a:r>
              <a:rPr lang="cs-CZ"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NORSKO</a:t>
            </a:r>
            <a:endParaRPr lang="cs-CZ"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9" name="TextovéPole 8"/>
          <p:cNvSpPr txBox="1"/>
          <p:nvPr/>
        </p:nvSpPr>
        <p:spPr>
          <a:xfrm>
            <a:off x="6876256" y="4437112"/>
            <a:ext cx="1728192" cy="523220"/>
          </a:xfrm>
          <a:prstGeom prst="rect">
            <a:avLst/>
          </a:prstGeom>
          <a:noFill/>
        </p:spPr>
        <p:txBody>
          <a:bodyPr wrap="square" rtlCol="0">
            <a:spAutoFit/>
          </a:bodyPr>
          <a:lstStyle/>
          <a:p>
            <a:pPr algn="ctr"/>
            <a:r>
              <a:rPr lang="cs-CZ"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DÁNSKO</a:t>
            </a:r>
            <a:endParaRPr lang="cs-CZ"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0" name="TextovéPole 9"/>
          <p:cNvSpPr txBox="1"/>
          <p:nvPr/>
        </p:nvSpPr>
        <p:spPr>
          <a:xfrm>
            <a:off x="0" y="1556792"/>
            <a:ext cx="1728192" cy="523220"/>
          </a:xfrm>
          <a:prstGeom prst="rect">
            <a:avLst/>
          </a:prstGeom>
          <a:noFill/>
        </p:spPr>
        <p:txBody>
          <a:bodyPr wrap="square" rtlCol="0">
            <a:spAutoFit/>
          </a:bodyPr>
          <a:lstStyle/>
          <a:p>
            <a:pPr algn="ctr"/>
            <a:r>
              <a:rPr lang="cs-CZ"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SKOTSKO</a:t>
            </a:r>
            <a:endParaRPr lang="cs-CZ"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1" name="TextovéPole 10"/>
          <p:cNvSpPr txBox="1"/>
          <p:nvPr/>
        </p:nvSpPr>
        <p:spPr>
          <a:xfrm>
            <a:off x="-180528" y="5733256"/>
            <a:ext cx="1728192" cy="523220"/>
          </a:xfrm>
          <a:prstGeom prst="rect">
            <a:avLst/>
          </a:prstGeom>
          <a:noFill/>
        </p:spPr>
        <p:txBody>
          <a:bodyPr wrap="square" rtlCol="0">
            <a:spAutoFit/>
          </a:bodyPr>
          <a:lstStyle/>
          <a:p>
            <a:pPr algn="ctr"/>
            <a:r>
              <a:rPr lang="cs-CZ"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ANGLIE</a:t>
            </a:r>
            <a:endParaRPr lang="cs-CZ"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2" name="TextovéPole 11"/>
          <p:cNvSpPr txBox="1"/>
          <p:nvPr/>
        </p:nvSpPr>
        <p:spPr>
          <a:xfrm rot="3162153">
            <a:off x="4666440" y="5757414"/>
            <a:ext cx="1728192" cy="369332"/>
          </a:xfrm>
          <a:prstGeom prst="rect">
            <a:avLst/>
          </a:prstGeom>
          <a:noFill/>
        </p:spPr>
        <p:txBody>
          <a:bodyPr wrap="square" rtlCol="0">
            <a:spAutoFit/>
          </a:bodyPr>
          <a:lstStyle/>
          <a:p>
            <a:r>
              <a:rPr lang="cs-CZ" b="1" dirty="0" err="1" smtClean="0"/>
              <a:t>Von</a:t>
            </a:r>
            <a:r>
              <a:rPr lang="cs-CZ" b="1" dirty="0" smtClean="0"/>
              <a:t> </a:t>
            </a:r>
            <a:r>
              <a:rPr lang="cs-CZ" b="1" dirty="0" err="1" smtClean="0"/>
              <a:t>Scheer</a:t>
            </a:r>
            <a:endParaRPr lang="cs-CZ" b="1" dirty="0"/>
          </a:p>
        </p:txBody>
      </p:sp>
      <p:sp>
        <p:nvSpPr>
          <p:cNvPr id="13" name="TextovéPole 12"/>
          <p:cNvSpPr txBox="1"/>
          <p:nvPr/>
        </p:nvSpPr>
        <p:spPr>
          <a:xfrm>
            <a:off x="3779912" y="764704"/>
            <a:ext cx="1080120" cy="923330"/>
          </a:xfrm>
          <a:prstGeom prst="rect">
            <a:avLst/>
          </a:prstGeom>
          <a:noFill/>
        </p:spPr>
        <p:txBody>
          <a:bodyPr wrap="square" rtlCol="0">
            <a:spAutoFit/>
          </a:bodyPr>
          <a:lstStyle/>
          <a:p>
            <a:r>
              <a:rPr lang="cs-CZ" b="1" dirty="0" smtClean="0">
                <a:solidFill>
                  <a:schemeClr val="bg1"/>
                </a:solidFill>
                <a:effectLst>
                  <a:outerShdw blurRad="38100" dist="38100" dir="2700000" algn="tl">
                    <a:srgbClr val="000000">
                      <a:alpha val="43137"/>
                    </a:srgbClr>
                  </a:outerShdw>
                </a:effectLst>
              </a:rPr>
              <a:t>VELKÁ FLOTILA</a:t>
            </a:r>
          </a:p>
          <a:p>
            <a:r>
              <a:rPr lang="cs-CZ" b="1" dirty="0" smtClean="0">
                <a:solidFill>
                  <a:schemeClr val="bg1"/>
                </a:solidFill>
                <a:effectLst>
                  <a:outerShdw blurRad="38100" dist="38100" dir="2700000" algn="tl">
                    <a:srgbClr val="000000">
                      <a:alpha val="43137"/>
                    </a:srgbClr>
                  </a:outerShdw>
                </a:effectLst>
              </a:rPr>
              <a:t>(</a:t>
            </a:r>
            <a:r>
              <a:rPr lang="cs-CZ" b="1" dirty="0" err="1" smtClean="0">
                <a:solidFill>
                  <a:schemeClr val="bg1"/>
                </a:solidFill>
                <a:effectLst>
                  <a:outerShdw blurRad="38100" dist="38100" dir="2700000" algn="tl">
                    <a:srgbClr val="000000">
                      <a:alpha val="43137"/>
                    </a:srgbClr>
                  </a:outerShdw>
                </a:effectLst>
              </a:rPr>
              <a:t>Jellicoe</a:t>
            </a:r>
            <a:r>
              <a:rPr lang="cs-CZ" b="1" dirty="0" smtClean="0">
                <a:solidFill>
                  <a:schemeClr val="bg1"/>
                </a:solidFill>
                <a:effectLst>
                  <a:outerShdw blurRad="38100" dist="38100" dir="2700000" algn="tl">
                    <a:srgbClr val="000000">
                      <a:alpha val="43137"/>
                    </a:srgbClr>
                  </a:outerShdw>
                </a:effectLst>
              </a:rPr>
              <a:t>)</a:t>
            </a:r>
            <a:endParaRPr lang="cs-CZ" b="1" dirty="0">
              <a:solidFill>
                <a:schemeClr val="bg1"/>
              </a:solidFill>
              <a:effectLst>
                <a:outerShdw blurRad="38100" dist="38100" dir="2700000" algn="tl">
                  <a:srgbClr val="000000">
                    <a:alpha val="43137"/>
                  </a:srgbClr>
                </a:outerShdw>
              </a:effectLst>
            </a:endParaRPr>
          </a:p>
        </p:txBody>
      </p:sp>
      <p:sp>
        <p:nvSpPr>
          <p:cNvPr id="14" name="TextovéPole 13"/>
          <p:cNvSpPr txBox="1"/>
          <p:nvPr/>
        </p:nvSpPr>
        <p:spPr>
          <a:xfrm rot="250785">
            <a:off x="1723893" y="3755167"/>
            <a:ext cx="1080120" cy="923330"/>
          </a:xfrm>
          <a:prstGeom prst="rect">
            <a:avLst/>
          </a:prstGeom>
          <a:noFill/>
        </p:spPr>
        <p:txBody>
          <a:bodyPr wrap="square" rtlCol="0">
            <a:spAutoFit/>
          </a:bodyPr>
          <a:lstStyle/>
          <a:p>
            <a:r>
              <a:rPr lang="cs-CZ" b="1" dirty="0" smtClean="0">
                <a:solidFill>
                  <a:schemeClr val="bg1"/>
                </a:solidFill>
                <a:effectLst>
                  <a:outerShdw blurRad="38100" dist="38100" dir="2700000" algn="tl">
                    <a:srgbClr val="000000">
                      <a:alpha val="43137"/>
                    </a:srgbClr>
                  </a:outerShdw>
                </a:effectLst>
              </a:rPr>
              <a:t>BITEVNÍ KŘIŽNÍKY</a:t>
            </a:r>
          </a:p>
          <a:p>
            <a:r>
              <a:rPr lang="cs-CZ" b="1" dirty="0" smtClean="0">
                <a:solidFill>
                  <a:schemeClr val="bg1"/>
                </a:solidFill>
                <a:effectLst>
                  <a:outerShdw blurRad="38100" dist="38100" dir="2700000" algn="tl">
                    <a:srgbClr val="000000">
                      <a:alpha val="43137"/>
                    </a:srgbClr>
                  </a:outerShdw>
                </a:effectLst>
              </a:rPr>
              <a:t>(</a:t>
            </a:r>
            <a:r>
              <a:rPr lang="cs-CZ" b="1" dirty="0" err="1" smtClean="0">
                <a:solidFill>
                  <a:schemeClr val="bg1"/>
                </a:solidFill>
                <a:effectLst>
                  <a:outerShdw blurRad="38100" dist="38100" dir="2700000" algn="tl">
                    <a:srgbClr val="000000">
                      <a:alpha val="43137"/>
                    </a:srgbClr>
                  </a:outerShdw>
                </a:effectLst>
              </a:rPr>
              <a:t>Beatty</a:t>
            </a:r>
            <a:r>
              <a:rPr lang="cs-CZ" b="1" dirty="0" smtClean="0">
                <a:solidFill>
                  <a:schemeClr val="bg1"/>
                </a:solidFill>
                <a:effectLst>
                  <a:outerShdw blurRad="38100" dist="38100" dir="2700000" algn="tl">
                    <a:srgbClr val="000000">
                      <a:alpha val="43137"/>
                    </a:srgbClr>
                  </a:outerShdw>
                </a:effectLst>
              </a:rPr>
              <a:t>)</a:t>
            </a:r>
            <a:endParaRPr lang="cs-CZ" b="1" dirty="0">
              <a:solidFill>
                <a:schemeClr val="bg1"/>
              </a:solidFill>
              <a:effectLst>
                <a:outerShdw blurRad="38100" dist="38100" dir="2700000" algn="tl">
                  <a:srgbClr val="000000">
                    <a:alpha val="43137"/>
                  </a:srgbClr>
                </a:outerShdw>
              </a:effectLst>
            </a:endParaRPr>
          </a:p>
        </p:txBody>
      </p:sp>
      <p:sp>
        <p:nvSpPr>
          <p:cNvPr id="15" name="TextovéPole 14"/>
          <p:cNvSpPr txBox="1"/>
          <p:nvPr/>
        </p:nvSpPr>
        <p:spPr>
          <a:xfrm>
            <a:off x="5652120" y="3789040"/>
            <a:ext cx="1440160" cy="646331"/>
          </a:xfrm>
          <a:prstGeom prst="rect">
            <a:avLst/>
          </a:prstGeom>
          <a:noFill/>
        </p:spPr>
        <p:txBody>
          <a:bodyPr wrap="square" rtlCol="0">
            <a:spAutoFit/>
          </a:bodyPr>
          <a:lstStyle/>
          <a:p>
            <a:pPr algn="ctr"/>
            <a:r>
              <a:rPr lang="cs-CZ" b="1" dirty="0" smtClean="0">
                <a:effectLst>
                  <a:outerShdw blurRad="38100" dist="38100" dir="2700000" algn="tl">
                    <a:srgbClr val="000000">
                      <a:alpha val="43137"/>
                    </a:srgbClr>
                  </a:outerShdw>
                </a:effectLst>
              </a:rPr>
              <a:t>NĚMECKÁ FLOTILA</a:t>
            </a:r>
            <a:endParaRPr lang="cs-CZ" b="1" dirty="0">
              <a:effectLst>
                <a:outerShdw blurRad="38100" dist="38100" dir="2700000" algn="tl">
                  <a:srgbClr val="000000">
                    <a:alpha val="43137"/>
                  </a:srgbClr>
                </a:outerShdw>
              </a:effectLst>
            </a:endParaRPr>
          </a:p>
        </p:txBody>
      </p:sp>
      <p:sp>
        <p:nvSpPr>
          <p:cNvPr id="16" name="Výbuch 2 15"/>
          <p:cNvSpPr/>
          <p:nvPr/>
        </p:nvSpPr>
        <p:spPr>
          <a:xfrm>
            <a:off x="3923928" y="2708920"/>
            <a:ext cx="1944216" cy="1512168"/>
          </a:xfrm>
          <a:prstGeom prst="irregularSeal2">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path path="circle">
              <a:fillToRect l="50000" t="50000" r="50000" b="50000"/>
            </a:path>
            <a:tileRect/>
          </a:gra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31.5. </a:t>
            </a:r>
          </a:p>
          <a:p>
            <a:pPr algn="ctr"/>
            <a:r>
              <a:rPr lang="cs-CZ" dirty="0" smtClean="0"/>
              <a:t>1916</a:t>
            </a:r>
            <a:endParaRPr lang="cs-CZ"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20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2000"/>
                                        <p:tgtEl>
                                          <p:spTgt spid="4"/>
                                        </p:tgtEl>
                                      </p:cBhvr>
                                    </p:animEffect>
                                  </p:childTnLst>
                                </p:cTn>
                              </p:par>
                            </p:childTnLst>
                          </p:cTn>
                        </p:par>
                        <p:par>
                          <p:cTn id="21" fill="hold">
                            <p:stCondLst>
                              <p:cond delay="4000"/>
                            </p:stCondLst>
                            <p:childTnLst>
                              <p:par>
                                <p:cTn id="22" presetID="22" presetClass="entr" presetSubtype="4"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2000"/>
                                        <p:tgtEl>
                                          <p:spTgt spid="12"/>
                                        </p:tgtEl>
                                      </p:cBhvr>
                                    </p:animEffect>
                                  </p:childTnLst>
                                </p:cTn>
                              </p:par>
                            </p:childTnLst>
                          </p:cTn>
                        </p:par>
                        <p:par>
                          <p:cTn id="25" fill="hold">
                            <p:stCondLst>
                              <p:cond delay="60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2000"/>
                                        <p:tgtEl>
                                          <p:spTgt spid="15"/>
                                        </p:tgtEl>
                                      </p:cBhvr>
                                    </p:animEffect>
                                  </p:childTnLst>
                                </p:cTn>
                              </p:par>
                            </p:childTnLst>
                          </p:cTn>
                        </p:par>
                        <p:par>
                          <p:cTn id="29" fill="hold">
                            <p:stCondLst>
                              <p:cond delay="8000"/>
                            </p:stCondLst>
                            <p:childTnLst>
                              <p:par>
                                <p:cTn id="30" presetID="9" presetClass="entr" presetSubtype="0" fill="hold" grpId="0" nodeType="afterEffect">
                                  <p:stCondLst>
                                    <p:cond delay="0"/>
                                  </p:stCondLst>
                                  <p:childTnLst>
                                    <p:set>
                                      <p:cBhvr>
                                        <p:cTn id="31" dur="1" fill="hold">
                                          <p:stCondLst>
                                            <p:cond delay="0"/>
                                          </p:stCondLst>
                                        </p:cTn>
                                        <p:tgtEl>
                                          <p:spTgt spid="16">
                                            <p:bg/>
                                          </p:spTgt>
                                        </p:tgtEl>
                                        <p:attrNameLst>
                                          <p:attrName>style.visibility</p:attrName>
                                        </p:attrNameLst>
                                      </p:cBhvr>
                                      <p:to>
                                        <p:strVal val="visible"/>
                                      </p:to>
                                    </p:set>
                                    <p:animEffect transition="in" filter="dissolve">
                                      <p:cBhvr>
                                        <p:cTn id="32" dur="500"/>
                                        <p:tgtEl>
                                          <p:spTgt spid="16">
                                            <p:bg/>
                                          </p:spTgt>
                                        </p:tgtEl>
                                      </p:cBhvr>
                                    </p:animEffect>
                                  </p:childTnLst>
                                </p:cTn>
                              </p:par>
                            </p:childTnLst>
                          </p:cTn>
                        </p:par>
                        <p:par>
                          <p:cTn id="33" fill="hold">
                            <p:stCondLst>
                              <p:cond delay="8500"/>
                            </p:stCondLst>
                            <p:childTnLst>
                              <p:par>
                                <p:cTn id="34" presetID="9" presetClass="entr" presetSubtype="0" fill="hold" grpId="0" nodeType="after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dissolve">
                                      <p:cBhvr>
                                        <p:cTn id="36" dur="500"/>
                                        <p:tgtEl>
                                          <p:spTgt spid="16">
                                            <p:txEl>
                                              <p:pRg st="0" end="0"/>
                                            </p:txEl>
                                          </p:spTgt>
                                        </p:tgtEl>
                                      </p:cBhvr>
                                    </p:animEffect>
                                  </p:childTnLst>
                                </p:cTn>
                              </p:par>
                            </p:childTnLst>
                          </p:cTn>
                        </p:par>
                        <p:par>
                          <p:cTn id="37" fill="hold">
                            <p:stCondLst>
                              <p:cond delay="9000"/>
                            </p:stCondLst>
                            <p:childTnLst>
                              <p:par>
                                <p:cTn id="38" presetID="9" presetClass="entr" presetSubtype="0" fill="hold" grpId="0" nodeType="afterEffect">
                                  <p:stCondLst>
                                    <p:cond delay="0"/>
                                  </p:stCondLst>
                                  <p:childTnLst>
                                    <p:set>
                                      <p:cBhvr>
                                        <p:cTn id="39" dur="1" fill="hold">
                                          <p:stCondLst>
                                            <p:cond delay="0"/>
                                          </p:stCondLst>
                                        </p:cTn>
                                        <p:tgtEl>
                                          <p:spTgt spid="16">
                                            <p:txEl>
                                              <p:pRg st="1" end="1"/>
                                            </p:txEl>
                                          </p:spTgt>
                                        </p:tgtEl>
                                        <p:attrNameLst>
                                          <p:attrName>style.visibility</p:attrName>
                                        </p:attrNameLst>
                                      </p:cBhvr>
                                      <p:to>
                                        <p:strVal val="visible"/>
                                      </p:to>
                                    </p:set>
                                    <p:animEffect transition="in" filter="dissolve">
                                      <p:cBhvr>
                                        <p:cTn id="40"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2" grpId="0"/>
      <p:bldP spid="13" grpId="0"/>
      <p:bldP spid="14" grpId="0"/>
      <p:bldP spid="15" grpId="0"/>
      <p:bldP spid="16"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t="-6000" b="-6000"/>
          </a:stretch>
        </a:blipFill>
        <a:effectLst/>
      </p:bgPr>
    </p:bg>
    <p:spTree>
      <p:nvGrpSpPr>
        <p:cNvPr id="1" name=""/>
        <p:cNvGrpSpPr/>
        <p:nvPr/>
      </p:nvGrpSpPr>
      <p:grpSpPr>
        <a:xfrm>
          <a:off x="0" y="0"/>
          <a:ext cx="0" cy="0"/>
          <a:chOff x="0" y="0"/>
          <a:chExt cx="0" cy="0"/>
        </a:xfrm>
      </p:grpSpPr>
      <p:sp>
        <p:nvSpPr>
          <p:cNvPr id="2" name="TextovéPole 1"/>
          <p:cNvSpPr txBox="1"/>
          <p:nvPr/>
        </p:nvSpPr>
        <p:spPr>
          <a:xfrm>
            <a:off x="971600" y="188640"/>
            <a:ext cx="7560840" cy="923330"/>
          </a:xfrm>
          <a:prstGeom prst="rect">
            <a:avLst/>
          </a:prstGeom>
          <a:noFill/>
        </p:spPr>
        <p:txBody>
          <a:bodyPr wrap="square" rtlCol="0">
            <a:spAutoFit/>
          </a:bodyPr>
          <a:lstStyle/>
          <a:p>
            <a:pPr algn="ctr"/>
            <a:r>
              <a:rPr lang="cs-CZ"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VÝSLEDKY BITVY</a:t>
            </a:r>
            <a:endParaRPr lang="cs-CZ"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extovéPole 2"/>
          <p:cNvSpPr txBox="1"/>
          <p:nvPr/>
        </p:nvSpPr>
        <p:spPr>
          <a:xfrm>
            <a:off x="395536" y="1340768"/>
            <a:ext cx="8496944" cy="4832092"/>
          </a:xfrm>
          <a:prstGeom prst="rect">
            <a:avLst/>
          </a:prstGeom>
          <a:noFill/>
        </p:spPr>
        <p:txBody>
          <a:bodyPr wrap="square" rtlCol="0">
            <a:spAutoFit/>
          </a:bodyPr>
          <a:lstStyle/>
          <a:p>
            <a:pPr>
              <a:buFont typeface="Wingdings" pitchFamily="2" charset="2"/>
              <a:buChar char="Ø"/>
            </a:pPr>
            <a:r>
              <a:rPr lang="cs-CZ" sz="2800" b="1" dirty="0" smtClean="0"/>
              <a:t>Ani jedna strana nevyužila chyb protivníka </a:t>
            </a:r>
          </a:p>
          <a:p>
            <a:r>
              <a:rPr lang="cs-CZ" sz="2800" b="1" dirty="0" smtClean="0"/>
              <a:t>    v průběhu bitvy k rozhodujícímu úderu. </a:t>
            </a:r>
          </a:p>
          <a:p>
            <a:endParaRPr lang="cs-CZ" sz="2800" b="1" dirty="0" smtClean="0"/>
          </a:p>
          <a:p>
            <a:pPr>
              <a:buFont typeface="Wingdings" pitchFamily="2" charset="2"/>
              <a:buChar char="Ø"/>
            </a:pPr>
            <a:r>
              <a:rPr lang="cs-CZ" sz="2800" b="1" dirty="0" smtClean="0"/>
              <a:t> Na britské straně více chyb, zejména v </a:t>
            </a:r>
          </a:p>
          <a:p>
            <a:r>
              <a:rPr lang="cs-CZ" sz="2800" b="1" dirty="0" smtClean="0"/>
              <a:t>     komunikaci mezi velením a jednotlivými loděmi.</a:t>
            </a:r>
          </a:p>
          <a:p>
            <a:endParaRPr lang="cs-CZ" sz="2800" b="1" dirty="0" smtClean="0"/>
          </a:p>
          <a:p>
            <a:pPr>
              <a:buFont typeface="Wingdings" pitchFamily="2" charset="2"/>
              <a:buChar char="Ø"/>
            </a:pPr>
            <a:r>
              <a:rPr lang="cs-CZ" sz="2800" b="1" dirty="0" smtClean="0"/>
              <a:t> Británie utrpěla velké škody, německá střelba = </a:t>
            </a:r>
          </a:p>
          <a:p>
            <a:r>
              <a:rPr lang="cs-CZ" sz="2800" b="1" dirty="0" smtClean="0"/>
              <a:t>    přesnější a účinnější – konstrukční vada britských lodí</a:t>
            </a:r>
          </a:p>
          <a:p>
            <a:endParaRPr lang="cs-CZ" sz="2800" b="1" dirty="0" smtClean="0"/>
          </a:p>
          <a:p>
            <a:pPr>
              <a:buFont typeface="Wingdings" pitchFamily="2" charset="2"/>
              <a:buChar char="Ø"/>
            </a:pPr>
            <a:r>
              <a:rPr lang="cs-CZ" sz="2800" b="1" dirty="0" smtClean="0"/>
              <a:t> Němci s mnohem menšími silami sice ustoupili, ale </a:t>
            </a:r>
          </a:p>
          <a:p>
            <a:r>
              <a:rPr lang="cs-CZ" sz="2800" b="1" dirty="0" smtClean="0"/>
              <a:t>    mohli považovat bitvu za vítěznou</a:t>
            </a:r>
            <a:endParaRPr lang="cs-CZ" sz="2800" b="1" dirty="0"/>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nvGraphicFramePr>
        <p:xfrm>
          <a:off x="1403648" y="764704"/>
          <a:ext cx="6720408" cy="4840311"/>
        </p:xfrm>
        <a:graphic>
          <a:graphicData uri="http://schemas.openxmlformats.org/drawingml/2006/table">
            <a:tbl>
              <a:tblPr firstRow="1" bandRow="1">
                <a:tableStyleId>{5C22544A-7EE6-4342-B048-85BDC9FD1C3A}</a:tableStyleId>
              </a:tblPr>
              <a:tblGrid>
                <a:gridCol w="2240136"/>
                <a:gridCol w="2240136"/>
                <a:gridCol w="2240136"/>
              </a:tblGrid>
              <a:tr h="1613437">
                <a:tc>
                  <a:txBody>
                    <a:bodyPr/>
                    <a:lstStyle/>
                    <a:p>
                      <a:endParaRPr lang="cs-CZ" dirty="0" smtClean="0"/>
                    </a:p>
                    <a:p>
                      <a:endParaRPr lang="cs-CZ" dirty="0" smtClean="0"/>
                    </a:p>
                    <a:p>
                      <a:pPr algn="ctr"/>
                      <a:r>
                        <a:rPr lang="cs-CZ" sz="2000" dirty="0" smtClean="0">
                          <a:effectLst/>
                        </a:rPr>
                        <a:t>31.5. – 1.6.</a:t>
                      </a:r>
                      <a:r>
                        <a:rPr lang="cs-CZ" sz="2000" baseline="0" dirty="0" smtClean="0">
                          <a:effectLst/>
                        </a:rPr>
                        <a:t> 1916</a:t>
                      </a:r>
                    </a:p>
                    <a:p>
                      <a:pPr algn="ctr"/>
                      <a:r>
                        <a:rPr lang="cs-CZ" sz="2000" baseline="0" dirty="0" smtClean="0">
                          <a:effectLst/>
                        </a:rPr>
                        <a:t>ztráty</a:t>
                      </a:r>
                      <a:endParaRPr lang="cs-CZ" sz="2000" dirty="0">
                        <a:effectLst/>
                      </a:endParaRPr>
                    </a:p>
                  </a:txBody>
                  <a:tcPr/>
                </a:tc>
                <a:tc>
                  <a:txBody>
                    <a:bodyPr/>
                    <a:lstStyle/>
                    <a:p>
                      <a:endParaRPr lang="cs-CZ" dirty="0"/>
                    </a:p>
                  </a:txBody>
                  <a:tcPr>
                    <a:blipFill>
                      <a:blip r:embed="rId2"/>
                      <a:stretch>
                        <a:fillRect/>
                      </a:stretch>
                    </a:blipFill>
                  </a:tcPr>
                </a:tc>
                <a:tc>
                  <a:txBody>
                    <a:bodyPr/>
                    <a:lstStyle/>
                    <a:p>
                      <a:endParaRPr lang="cs-CZ" dirty="0"/>
                    </a:p>
                  </a:txBody>
                  <a:tcPr>
                    <a:blipFill>
                      <a:blip r:embed="rId3"/>
                      <a:stretch>
                        <a:fillRect/>
                      </a:stretch>
                    </a:blipFill>
                  </a:tcPr>
                </a:tc>
              </a:tr>
              <a:tr h="1613437">
                <a:tc>
                  <a:txBody>
                    <a:bodyPr/>
                    <a:lstStyle/>
                    <a:p>
                      <a:pPr algn="ctr"/>
                      <a:endParaRPr lang="cs-CZ" b="1" dirty="0" smtClean="0">
                        <a:effectLst>
                          <a:outerShdw blurRad="38100" dist="38100" dir="2700000" algn="tl">
                            <a:srgbClr val="000000">
                              <a:alpha val="43137"/>
                            </a:srgbClr>
                          </a:outerShdw>
                        </a:effectLst>
                      </a:endParaRPr>
                    </a:p>
                    <a:p>
                      <a:pPr algn="ctr"/>
                      <a:endParaRPr lang="cs-CZ" b="1" dirty="0" smtClean="0">
                        <a:effectLst>
                          <a:outerShdw blurRad="38100" dist="38100" dir="2700000" algn="tl">
                            <a:srgbClr val="000000">
                              <a:alpha val="43137"/>
                            </a:srgbClr>
                          </a:outerShdw>
                        </a:effectLst>
                      </a:endParaRPr>
                    </a:p>
                    <a:p>
                      <a:pPr algn="ctr"/>
                      <a:r>
                        <a:rPr lang="cs-CZ" sz="3600" b="1" dirty="0" smtClean="0">
                          <a:effectLst>
                            <a:outerShdw blurRad="38100" dist="38100" dir="2700000" algn="tl">
                              <a:srgbClr val="000000">
                                <a:alpha val="43137"/>
                              </a:srgbClr>
                            </a:outerShdw>
                          </a:effectLst>
                        </a:rPr>
                        <a:t> lodě</a:t>
                      </a:r>
                      <a:endParaRPr lang="cs-CZ" sz="3600" b="1" dirty="0">
                        <a:effectLst>
                          <a:outerShdw blurRad="38100" dist="38100" dir="2700000" algn="tl">
                            <a:srgbClr val="000000">
                              <a:alpha val="43137"/>
                            </a:srgbClr>
                          </a:outerShdw>
                        </a:effectLst>
                      </a:endParaRPr>
                    </a:p>
                  </a:txBody>
                  <a:tcPr/>
                </a:tc>
                <a:tc>
                  <a:txBody>
                    <a:bodyPr/>
                    <a:lstStyle/>
                    <a:p>
                      <a:pPr algn="ctr"/>
                      <a:endParaRPr lang="cs-CZ" b="1" dirty="0" smtClean="0">
                        <a:effectLst>
                          <a:outerShdw blurRad="38100" dist="38100" dir="2700000" algn="tl">
                            <a:srgbClr val="000000">
                              <a:alpha val="43137"/>
                            </a:srgbClr>
                          </a:outerShdw>
                        </a:effectLst>
                      </a:endParaRPr>
                    </a:p>
                    <a:p>
                      <a:pPr algn="ctr"/>
                      <a:endParaRPr lang="cs-CZ" b="1" dirty="0" smtClean="0">
                        <a:effectLst>
                          <a:outerShdw blurRad="38100" dist="38100" dir="2700000" algn="tl">
                            <a:srgbClr val="000000">
                              <a:alpha val="43137"/>
                            </a:srgbClr>
                          </a:outerShdw>
                        </a:effectLst>
                      </a:endParaRPr>
                    </a:p>
                    <a:p>
                      <a:pPr algn="ctr"/>
                      <a:r>
                        <a:rPr lang="cs-CZ" sz="3600" b="1" dirty="0" smtClean="0">
                          <a:effectLst>
                            <a:outerShdw blurRad="38100" dist="38100" dir="2700000" algn="tl">
                              <a:srgbClr val="000000">
                                <a:alpha val="43137"/>
                              </a:srgbClr>
                            </a:outerShdw>
                          </a:effectLst>
                        </a:rPr>
                        <a:t>14</a:t>
                      </a:r>
                      <a:endParaRPr lang="cs-CZ" sz="3600" b="1" dirty="0">
                        <a:effectLst>
                          <a:outerShdw blurRad="38100" dist="38100" dir="2700000" algn="tl">
                            <a:srgbClr val="000000">
                              <a:alpha val="43137"/>
                            </a:srgbClr>
                          </a:outerShdw>
                        </a:effectLst>
                      </a:endParaRPr>
                    </a:p>
                  </a:txBody>
                  <a:tcPr/>
                </a:tc>
                <a:tc>
                  <a:txBody>
                    <a:bodyPr/>
                    <a:lstStyle/>
                    <a:p>
                      <a:pPr algn="ctr"/>
                      <a:endParaRPr lang="cs-CZ" b="1" dirty="0" smtClean="0">
                        <a:effectLst>
                          <a:outerShdw blurRad="38100" dist="38100" dir="2700000" algn="tl">
                            <a:srgbClr val="000000">
                              <a:alpha val="43137"/>
                            </a:srgbClr>
                          </a:outerShdw>
                        </a:effectLst>
                      </a:endParaRPr>
                    </a:p>
                    <a:p>
                      <a:pPr algn="ctr"/>
                      <a:endParaRPr lang="cs-CZ" b="1" dirty="0" smtClean="0">
                        <a:effectLst>
                          <a:outerShdw blurRad="38100" dist="38100" dir="2700000" algn="tl">
                            <a:srgbClr val="000000">
                              <a:alpha val="43137"/>
                            </a:srgbClr>
                          </a:outerShdw>
                        </a:effectLst>
                      </a:endParaRPr>
                    </a:p>
                    <a:p>
                      <a:pPr algn="ctr"/>
                      <a:r>
                        <a:rPr lang="cs-CZ" sz="3600" b="1" dirty="0" smtClean="0">
                          <a:effectLst>
                            <a:outerShdw blurRad="38100" dist="38100" dir="2700000" algn="tl">
                              <a:srgbClr val="000000">
                                <a:alpha val="43137"/>
                              </a:srgbClr>
                            </a:outerShdw>
                          </a:effectLst>
                        </a:rPr>
                        <a:t>11</a:t>
                      </a:r>
                      <a:endParaRPr lang="cs-CZ" sz="3600" b="1" dirty="0">
                        <a:effectLst>
                          <a:outerShdw blurRad="38100" dist="38100" dir="2700000" algn="tl">
                            <a:srgbClr val="000000">
                              <a:alpha val="43137"/>
                            </a:srgbClr>
                          </a:outerShdw>
                        </a:effectLst>
                      </a:endParaRPr>
                    </a:p>
                  </a:txBody>
                  <a:tcPr/>
                </a:tc>
              </a:tr>
              <a:tr h="1613437">
                <a:tc>
                  <a:txBody>
                    <a:bodyPr/>
                    <a:lstStyle/>
                    <a:p>
                      <a:pPr algn="ctr"/>
                      <a:endParaRPr lang="cs-CZ" b="1" dirty="0" smtClean="0">
                        <a:effectLst>
                          <a:outerShdw blurRad="38100" dist="38100" dir="2700000" algn="tl">
                            <a:srgbClr val="000000">
                              <a:alpha val="43137"/>
                            </a:srgbClr>
                          </a:outerShdw>
                        </a:effectLst>
                      </a:endParaRPr>
                    </a:p>
                    <a:p>
                      <a:pPr algn="ctr"/>
                      <a:endParaRPr lang="cs-CZ" b="1" dirty="0" smtClean="0">
                        <a:effectLst>
                          <a:outerShdw blurRad="38100" dist="38100" dir="2700000" algn="tl">
                            <a:srgbClr val="000000">
                              <a:alpha val="43137"/>
                            </a:srgbClr>
                          </a:outerShdw>
                        </a:effectLst>
                      </a:endParaRPr>
                    </a:p>
                    <a:p>
                      <a:pPr algn="ctr"/>
                      <a:r>
                        <a:rPr lang="cs-CZ" sz="3600" b="1" dirty="0" smtClean="0">
                          <a:effectLst>
                            <a:outerShdw blurRad="38100" dist="38100" dir="2700000" algn="tl">
                              <a:srgbClr val="000000">
                                <a:alpha val="43137"/>
                              </a:srgbClr>
                            </a:outerShdw>
                          </a:effectLst>
                        </a:rPr>
                        <a:t>námořníci</a:t>
                      </a:r>
                      <a:endParaRPr lang="cs-CZ" sz="3600" b="1" dirty="0">
                        <a:effectLst>
                          <a:outerShdw blurRad="38100" dist="38100" dir="2700000" algn="tl">
                            <a:srgbClr val="000000">
                              <a:alpha val="43137"/>
                            </a:srgbClr>
                          </a:outerShdw>
                        </a:effectLst>
                      </a:endParaRPr>
                    </a:p>
                  </a:txBody>
                  <a:tcPr/>
                </a:tc>
                <a:tc>
                  <a:txBody>
                    <a:bodyPr/>
                    <a:lstStyle/>
                    <a:p>
                      <a:pPr algn="ctr"/>
                      <a:endParaRPr lang="cs-CZ" b="1" dirty="0" smtClean="0">
                        <a:effectLst>
                          <a:outerShdw blurRad="38100" dist="38100" dir="2700000" algn="tl">
                            <a:srgbClr val="000000">
                              <a:alpha val="43137"/>
                            </a:srgbClr>
                          </a:outerShdw>
                        </a:effectLst>
                      </a:endParaRPr>
                    </a:p>
                    <a:p>
                      <a:pPr algn="ctr"/>
                      <a:endParaRPr lang="cs-CZ" b="1" dirty="0" smtClean="0">
                        <a:effectLst>
                          <a:outerShdw blurRad="38100" dist="38100" dir="2700000" algn="tl">
                            <a:srgbClr val="000000">
                              <a:alpha val="43137"/>
                            </a:srgbClr>
                          </a:outerShdw>
                        </a:effectLst>
                      </a:endParaRPr>
                    </a:p>
                    <a:p>
                      <a:pPr algn="ctr"/>
                      <a:r>
                        <a:rPr lang="cs-CZ" sz="3600" b="1" dirty="0" smtClean="0">
                          <a:effectLst>
                            <a:outerShdw blurRad="38100" dist="38100" dir="2700000" algn="tl">
                              <a:srgbClr val="000000">
                                <a:alpha val="43137"/>
                              </a:srgbClr>
                            </a:outerShdw>
                          </a:effectLst>
                        </a:rPr>
                        <a:t>6000</a:t>
                      </a:r>
                      <a:endParaRPr lang="cs-CZ" sz="3600" b="1" dirty="0">
                        <a:effectLst>
                          <a:outerShdw blurRad="38100" dist="38100" dir="2700000" algn="tl">
                            <a:srgbClr val="000000">
                              <a:alpha val="43137"/>
                            </a:srgbClr>
                          </a:outerShdw>
                        </a:effectLst>
                      </a:endParaRPr>
                    </a:p>
                  </a:txBody>
                  <a:tcPr/>
                </a:tc>
                <a:tc>
                  <a:txBody>
                    <a:bodyPr/>
                    <a:lstStyle/>
                    <a:p>
                      <a:pPr algn="ctr"/>
                      <a:endParaRPr lang="cs-CZ" b="1" dirty="0" smtClean="0">
                        <a:effectLst>
                          <a:outerShdw blurRad="38100" dist="38100" dir="2700000" algn="tl">
                            <a:srgbClr val="000000">
                              <a:alpha val="43137"/>
                            </a:srgbClr>
                          </a:outerShdw>
                        </a:effectLst>
                      </a:endParaRPr>
                    </a:p>
                    <a:p>
                      <a:pPr algn="ctr"/>
                      <a:endParaRPr lang="cs-CZ" b="1" dirty="0" smtClean="0">
                        <a:effectLst>
                          <a:outerShdw blurRad="38100" dist="38100" dir="2700000" algn="tl">
                            <a:srgbClr val="000000">
                              <a:alpha val="43137"/>
                            </a:srgbClr>
                          </a:outerShdw>
                        </a:effectLst>
                      </a:endParaRPr>
                    </a:p>
                    <a:p>
                      <a:pPr algn="ctr"/>
                      <a:r>
                        <a:rPr lang="cs-CZ" sz="3600" b="1" dirty="0" smtClean="0">
                          <a:effectLst>
                            <a:outerShdw blurRad="38100" dist="38100" dir="2700000" algn="tl">
                              <a:srgbClr val="000000">
                                <a:alpha val="43137"/>
                              </a:srgbClr>
                            </a:outerShdw>
                          </a:effectLst>
                        </a:rPr>
                        <a:t>2500</a:t>
                      </a:r>
                      <a:endParaRPr lang="cs-CZ" sz="3600" b="1" dirty="0">
                        <a:effectLst>
                          <a:outerShdw blurRad="38100" dist="38100" dir="2700000" algn="tl">
                            <a:srgbClr val="000000">
                              <a:alpha val="43137"/>
                            </a:srgbClr>
                          </a:outerShdw>
                        </a:effectLst>
                      </a:endParaRPr>
                    </a:p>
                  </a:txBody>
                  <a:tcPr/>
                </a:tc>
              </a:tr>
            </a:tbl>
          </a:graphicData>
        </a:graphic>
      </p:graphicFrame>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83568" y="1434256"/>
            <a:ext cx="7776864" cy="4154984"/>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cs-CZ"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Válka na moři byla ve znamení zejména dvou základních událostí</a:t>
            </a:r>
          </a:p>
          <a:p>
            <a:endParaRPr lang="cs-CZ"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Wingdings" pitchFamily="2" charset="2"/>
              <a:buChar char="Ø"/>
            </a:pPr>
            <a:r>
              <a:rPr lang="cs-CZ"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Dopad útoků německých ponorek na  </a:t>
            </a:r>
          </a:p>
          <a:p>
            <a:r>
              <a:rPr lang="cs-CZ"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cs-CZ"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britské obchodní a válečné loďstvo</a:t>
            </a:r>
          </a:p>
          <a:p>
            <a:pPr>
              <a:buFont typeface="Wingdings" pitchFamily="2" charset="2"/>
              <a:buChar char="Ø"/>
            </a:pPr>
            <a:endParaRPr lang="cs-CZ"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Wingdings" pitchFamily="2" charset="2"/>
              <a:buChar char="Ø"/>
            </a:pPr>
            <a:r>
              <a:rPr lang="cs-CZ"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Bitva u Jutského poloostrova                                     </a:t>
            </a:r>
          </a:p>
          <a:p>
            <a:r>
              <a:rPr lang="cs-CZ" sz="32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cs-CZ"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(bitva  u Skagerraku)</a:t>
            </a:r>
            <a:endParaRPr lang="cs-CZ"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stretch>
            <a:fillRect t="-6000" b="-6000"/>
          </a:stretch>
        </a:blipFill>
        <a:effectLst/>
      </p:bgPr>
    </p:bg>
    <p:spTree>
      <p:nvGrpSpPr>
        <p:cNvPr id="1" name=""/>
        <p:cNvGrpSpPr/>
        <p:nvPr/>
      </p:nvGrpSpPr>
      <p:grpSpPr>
        <a:xfrm>
          <a:off x="0" y="0"/>
          <a:ext cx="0" cy="0"/>
          <a:chOff x="0" y="0"/>
          <a:chExt cx="0" cy="0"/>
        </a:xfrm>
      </p:grpSpPr>
      <p:sp>
        <p:nvSpPr>
          <p:cNvPr id="2" name="TextovéPole 1"/>
          <p:cNvSpPr txBox="1"/>
          <p:nvPr/>
        </p:nvSpPr>
        <p:spPr>
          <a:xfrm>
            <a:off x="971600" y="1659285"/>
            <a:ext cx="7632848" cy="3539430"/>
          </a:xfrm>
          <a:prstGeom prst="rect">
            <a:avLst/>
          </a:prstGeom>
          <a:noFill/>
        </p:spPr>
        <p:txBody>
          <a:bodyPr wrap="square" rtlCol="0">
            <a:spAutoFit/>
          </a:bodyPr>
          <a:lstStyle/>
          <a:p>
            <a:r>
              <a:rPr lang="cs-CZ" sz="2800" b="1" dirty="0" smtClean="0"/>
              <a:t>Ponorky byly vybaveny elektromotorem a naftovým motorem, později dieselovým, a na svou dobu novými orientačními zařízeními jako byl periskop. Zároveň však jejich rozmach znamenal vytvoření lodí, které je měly dokázat zničit, třeba torpédoborců. Ve válce se německé ponorky soustředily především do oblasti vod poblíž britského pobřeží, kde prováděly blokádu. </a:t>
            </a:r>
            <a:endParaRPr lang="cs-CZ" sz="2800" b="1" dirty="0"/>
          </a:p>
        </p:txBody>
      </p:sp>
      <p:pic>
        <p:nvPicPr>
          <p:cNvPr id="17412" name="Picture 4"/>
          <p:cNvPicPr>
            <a:picLocks noChangeAspect="1" noChangeArrowheads="1"/>
          </p:cNvPicPr>
          <p:nvPr/>
        </p:nvPicPr>
        <p:blipFill>
          <a:blip r:embed="rId3" cstate="print">
            <a:clrChange>
              <a:clrFrom>
                <a:srgbClr val="506E74"/>
              </a:clrFrom>
              <a:clrTo>
                <a:srgbClr val="506E74">
                  <a:alpha val="0"/>
                </a:srgbClr>
              </a:clrTo>
            </a:clrChange>
          </a:blip>
          <a:srcRect/>
          <a:stretch>
            <a:fillRect/>
          </a:stretch>
        </p:blipFill>
        <p:spPr bwMode="auto">
          <a:xfrm>
            <a:off x="3967374" y="5373216"/>
            <a:ext cx="1209253" cy="1209253"/>
          </a:xfrm>
          <a:prstGeom prst="rect">
            <a:avLst/>
          </a:prstGeom>
          <a:noFill/>
          <a:ln w="9525">
            <a:noFill/>
            <a:miter lim="800000"/>
            <a:headEnd/>
            <a:tailEnd/>
          </a:ln>
          <a:effectLst/>
        </p:spPr>
      </p:pic>
      <p:pic>
        <p:nvPicPr>
          <p:cNvPr id="8" name="Picture 4"/>
          <p:cNvPicPr>
            <a:picLocks noChangeAspect="1" noChangeArrowheads="1"/>
          </p:cNvPicPr>
          <p:nvPr/>
        </p:nvPicPr>
        <p:blipFill>
          <a:blip r:embed="rId3" cstate="print">
            <a:clrChange>
              <a:clrFrom>
                <a:srgbClr val="506E74"/>
              </a:clrFrom>
              <a:clrTo>
                <a:srgbClr val="506E74">
                  <a:alpha val="0"/>
                </a:srgbClr>
              </a:clrTo>
            </a:clrChange>
          </a:blip>
          <a:srcRect/>
          <a:stretch>
            <a:fillRect/>
          </a:stretch>
        </p:blipFill>
        <p:spPr bwMode="auto">
          <a:xfrm>
            <a:off x="3967374" y="332656"/>
            <a:ext cx="1209253" cy="1209253"/>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88536" y="1340768"/>
            <a:ext cx="9055464" cy="3243568"/>
          </a:xfrm>
          <a:prstGeom prst="rect">
            <a:avLst/>
          </a:prstGeom>
          <a:noFill/>
          <a:ln w="9525">
            <a:noFill/>
            <a:miter lim="800000"/>
            <a:headEnd/>
            <a:tailEnd/>
          </a:ln>
          <a:effectLst/>
        </p:spPr>
      </p:pic>
      <p:sp>
        <p:nvSpPr>
          <p:cNvPr id="4" name="TextovéPole 3"/>
          <p:cNvSpPr txBox="1"/>
          <p:nvPr/>
        </p:nvSpPr>
        <p:spPr>
          <a:xfrm>
            <a:off x="1547664" y="1412776"/>
            <a:ext cx="1656184" cy="369332"/>
          </a:xfrm>
          <a:prstGeom prst="rect">
            <a:avLst/>
          </a:prstGeom>
          <a:noFill/>
        </p:spPr>
        <p:txBody>
          <a:bodyPr wrap="square" rtlCol="0">
            <a:spAutoFit/>
          </a:bodyPr>
          <a:lstStyle/>
          <a:p>
            <a:r>
              <a:rPr lang="cs-CZ" dirty="0" smtClean="0"/>
              <a:t>elektromotor</a:t>
            </a:r>
            <a:endParaRPr lang="cs-CZ" dirty="0"/>
          </a:p>
        </p:txBody>
      </p:sp>
      <p:sp>
        <p:nvSpPr>
          <p:cNvPr id="5" name="TextovéPole 4"/>
          <p:cNvSpPr txBox="1"/>
          <p:nvPr/>
        </p:nvSpPr>
        <p:spPr>
          <a:xfrm>
            <a:off x="683568" y="4149080"/>
            <a:ext cx="1512168" cy="646331"/>
          </a:xfrm>
          <a:prstGeom prst="rect">
            <a:avLst/>
          </a:prstGeom>
          <a:noFill/>
        </p:spPr>
        <p:txBody>
          <a:bodyPr wrap="square" rtlCol="0">
            <a:spAutoFit/>
          </a:bodyPr>
          <a:lstStyle/>
          <a:p>
            <a:pPr algn="ctr"/>
            <a:r>
              <a:rPr lang="cs-CZ" dirty="0"/>
              <a:t>u</a:t>
            </a:r>
            <a:r>
              <a:rPr lang="cs-CZ" dirty="0" smtClean="0"/>
              <a:t>bikace</a:t>
            </a:r>
          </a:p>
          <a:p>
            <a:pPr algn="ctr"/>
            <a:r>
              <a:rPr lang="cs-CZ" dirty="0" smtClean="0"/>
              <a:t>mužstva</a:t>
            </a:r>
            <a:endParaRPr lang="cs-CZ" dirty="0"/>
          </a:p>
        </p:txBody>
      </p:sp>
      <p:sp>
        <p:nvSpPr>
          <p:cNvPr id="6" name="TextovéPole 5"/>
          <p:cNvSpPr txBox="1"/>
          <p:nvPr/>
        </p:nvSpPr>
        <p:spPr>
          <a:xfrm>
            <a:off x="2483768" y="980728"/>
            <a:ext cx="1224136" cy="646331"/>
          </a:xfrm>
          <a:prstGeom prst="rect">
            <a:avLst/>
          </a:prstGeom>
          <a:noFill/>
        </p:spPr>
        <p:txBody>
          <a:bodyPr wrap="square" rtlCol="0">
            <a:spAutoFit/>
          </a:bodyPr>
          <a:lstStyle/>
          <a:p>
            <a:pPr algn="ctr"/>
            <a:r>
              <a:rPr lang="cs-CZ" dirty="0" smtClean="0"/>
              <a:t> dieselový</a:t>
            </a:r>
          </a:p>
          <a:p>
            <a:pPr algn="ctr"/>
            <a:r>
              <a:rPr lang="cs-CZ" dirty="0" smtClean="0"/>
              <a:t>motor</a:t>
            </a:r>
            <a:endParaRPr lang="cs-CZ" dirty="0"/>
          </a:p>
        </p:txBody>
      </p:sp>
      <p:sp>
        <p:nvSpPr>
          <p:cNvPr id="7" name="TextovéPole 6"/>
          <p:cNvSpPr txBox="1"/>
          <p:nvPr/>
        </p:nvSpPr>
        <p:spPr>
          <a:xfrm>
            <a:off x="3923928" y="1340768"/>
            <a:ext cx="1080120" cy="369332"/>
          </a:xfrm>
          <a:prstGeom prst="rect">
            <a:avLst/>
          </a:prstGeom>
          <a:noFill/>
        </p:spPr>
        <p:txBody>
          <a:bodyPr wrap="square" rtlCol="0">
            <a:spAutoFit/>
          </a:bodyPr>
          <a:lstStyle/>
          <a:p>
            <a:r>
              <a:rPr lang="cs-CZ" dirty="0" smtClean="0"/>
              <a:t>můstek</a:t>
            </a:r>
            <a:endParaRPr lang="cs-CZ" dirty="0"/>
          </a:p>
        </p:txBody>
      </p:sp>
      <p:sp>
        <p:nvSpPr>
          <p:cNvPr id="8" name="TextovéPole 7"/>
          <p:cNvSpPr txBox="1"/>
          <p:nvPr/>
        </p:nvSpPr>
        <p:spPr>
          <a:xfrm>
            <a:off x="5004048" y="1340768"/>
            <a:ext cx="1944216" cy="369332"/>
          </a:xfrm>
          <a:prstGeom prst="rect">
            <a:avLst/>
          </a:prstGeom>
          <a:noFill/>
        </p:spPr>
        <p:txBody>
          <a:bodyPr wrap="square" rtlCol="0">
            <a:spAutoFit/>
          </a:bodyPr>
          <a:lstStyle/>
          <a:p>
            <a:r>
              <a:rPr lang="cs-CZ" dirty="0"/>
              <a:t>m</a:t>
            </a:r>
            <a:r>
              <a:rPr lang="cs-CZ" dirty="0" smtClean="0"/>
              <a:t>inové komory</a:t>
            </a:r>
            <a:endParaRPr lang="cs-CZ" dirty="0"/>
          </a:p>
        </p:txBody>
      </p:sp>
      <p:sp>
        <p:nvSpPr>
          <p:cNvPr id="9" name="TextovéPole 8"/>
          <p:cNvSpPr txBox="1"/>
          <p:nvPr/>
        </p:nvSpPr>
        <p:spPr>
          <a:xfrm>
            <a:off x="6732240" y="1412776"/>
            <a:ext cx="1728192" cy="369332"/>
          </a:xfrm>
          <a:prstGeom prst="rect">
            <a:avLst/>
          </a:prstGeom>
          <a:noFill/>
        </p:spPr>
        <p:txBody>
          <a:bodyPr wrap="square" rtlCol="0">
            <a:spAutoFit/>
          </a:bodyPr>
          <a:lstStyle/>
          <a:p>
            <a:r>
              <a:rPr lang="cs-CZ" dirty="0" smtClean="0"/>
              <a:t>torpédomet</a:t>
            </a:r>
            <a:endParaRPr lang="cs-CZ" dirty="0"/>
          </a:p>
        </p:txBody>
      </p:sp>
      <p:sp>
        <p:nvSpPr>
          <p:cNvPr id="11" name="TextovéPole 10"/>
          <p:cNvSpPr txBox="1"/>
          <p:nvPr/>
        </p:nvSpPr>
        <p:spPr>
          <a:xfrm>
            <a:off x="107504" y="1412776"/>
            <a:ext cx="1728192" cy="369332"/>
          </a:xfrm>
          <a:prstGeom prst="rect">
            <a:avLst/>
          </a:prstGeom>
          <a:noFill/>
        </p:spPr>
        <p:txBody>
          <a:bodyPr wrap="square" rtlCol="0">
            <a:spAutoFit/>
          </a:bodyPr>
          <a:lstStyle/>
          <a:p>
            <a:r>
              <a:rPr lang="cs-CZ" dirty="0" smtClean="0"/>
              <a:t>torpédomet</a:t>
            </a:r>
            <a:endParaRPr lang="cs-CZ" dirty="0"/>
          </a:p>
        </p:txBody>
      </p:sp>
      <p:cxnSp>
        <p:nvCxnSpPr>
          <p:cNvPr id="13" name="Přímá spojovací čára 12"/>
          <p:cNvCxnSpPr/>
          <p:nvPr/>
        </p:nvCxnSpPr>
        <p:spPr>
          <a:xfrm rot="16200000" flipH="1">
            <a:off x="4644008" y="3501008"/>
            <a:ext cx="2376264" cy="64807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5580112" y="4941168"/>
            <a:ext cx="1944216" cy="369332"/>
          </a:xfrm>
          <a:prstGeom prst="rect">
            <a:avLst/>
          </a:prstGeom>
          <a:noFill/>
        </p:spPr>
        <p:txBody>
          <a:bodyPr wrap="square" rtlCol="0">
            <a:spAutoFit/>
          </a:bodyPr>
          <a:lstStyle/>
          <a:p>
            <a:r>
              <a:rPr lang="cs-CZ" dirty="0"/>
              <a:t>h</a:t>
            </a:r>
            <a:r>
              <a:rPr lang="cs-CZ" dirty="0" smtClean="0"/>
              <a:t>ladinový kanón</a:t>
            </a:r>
            <a:endParaRPr lang="cs-CZ" dirty="0"/>
          </a:p>
        </p:txBody>
      </p:sp>
      <p:sp>
        <p:nvSpPr>
          <p:cNvPr id="16" name="TextovéPole 15"/>
          <p:cNvSpPr txBox="1"/>
          <p:nvPr/>
        </p:nvSpPr>
        <p:spPr>
          <a:xfrm>
            <a:off x="2663788" y="5445224"/>
            <a:ext cx="3816424" cy="923330"/>
          </a:xfrm>
          <a:prstGeom prst="rect">
            <a:avLst/>
          </a:prstGeom>
          <a:noFill/>
        </p:spPr>
        <p:txBody>
          <a:bodyPr wrap="square" rtlCol="0">
            <a:spAutoFit/>
          </a:bodyPr>
          <a:lstStyle/>
          <a:p>
            <a:pPr algn="ctr"/>
            <a:r>
              <a:rPr lang="cs-CZ" sz="5400" b="1" dirty="0" smtClean="0">
                <a:ln w="38100">
                  <a:solidFill>
                    <a:schemeClr val="bg1">
                      <a:lumMod val="95000"/>
                    </a:schemeClr>
                  </a:solidFill>
                </a:ln>
                <a:effectLst>
                  <a:outerShdw blurRad="38100" dist="38100" dir="2700000" algn="tl">
                    <a:srgbClr val="000000">
                      <a:alpha val="43137"/>
                    </a:srgbClr>
                  </a:outerShdw>
                </a:effectLst>
              </a:rPr>
              <a:t>U-BOOT</a:t>
            </a:r>
            <a:endParaRPr lang="cs-CZ" sz="5400" b="1" dirty="0">
              <a:ln w="38100">
                <a:solidFill>
                  <a:schemeClr val="bg1">
                    <a:lumMod val="95000"/>
                  </a:schemeClr>
                </a:solidFill>
              </a:ln>
              <a:effectLst>
                <a:outerShdw blurRad="38100" dist="38100" dir="2700000" algn="tl">
                  <a:srgbClr val="000000">
                    <a:alpha val="43137"/>
                  </a:srgbClr>
                </a:outerShdw>
              </a:effectLst>
            </a:endParaRPr>
          </a:p>
        </p:txBody>
      </p:sp>
      <p:pic>
        <p:nvPicPr>
          <p:cNvPr id="14" name="Obrázek 13" descr="800px-War_Ensign_of_Germany_1903-1918_svg.png"/>
          <p:cNvPicPr>
            <a:picLocks noChangeAspect="1"/>
          </p:cNvPicPr>
          <p:nvPr/>
        </p:nvPicPr>
        <p:blipFill>
          <a:blip r:embed="rId4" cstate="print"/>
          <a:stretch>
            <a:fillRect/>
          </a:stretch>
        </p:blipFill>
        <p:spPr>
          <a:xfrm>
            <a:off x="1259632" y="5301208"/>
            <a:ext cx="1872208" cy="1123325"/>
          </a:xfrm>
          <a:prstGeom prst="rect">
            <a:avLst/>
          </a:prstGeom>
        </p:spPr>
      </p:pic>
      <p:pic>
        <p:nvPicPr>
          <p:cNvPr id="17" name="Picture 4"/>
          <p:cNvPicPr>
            <a:picLocks noChangeAspect="1" noChangeArrowheads="1"/>
          </p:cNvPicPr>
          <p:nvPr/>
        </p:nvPicPr>
        <p:blipFill>
          <a:blip r:embed="rId5" cstate="print">
            <a:clrChange>
              <a:clrFrom>
                <a:srgbClr val="506E74"/>
              </a:clrFrom>
              <a:clrTo>
                <a:srgbClr val="506E74">
                  <a:alpha val="0"/>
                </a:srgbClr>
              </a:clrTo>
            </a:clrChange>
          </a:blip>
          <a:srcRect/>
          <a:stretch>
            <a:fillRect/>
          </a:stretch>
        </p:blipFill>
        <p:spPr bwMode="auto">
          <a:xfrm>
            <a:off x="7812360" y="3068960"/>
            <a:ext cx="504056" cy="504056"/>
          </a:xfrm>
          <a:prstGeom prst="rect">
            <a:avLst/>
          </a:prstGeom>
          <a:noFill/>
          <a:ln w="9525">
            <a:noFill/>
            <a:miter lim="800000"/>
            <a:headEnd/>
            <a:tailEnd/>
          </a:ln>
          <a:effectLst/>
        </p:spPr>
      </p:pic>
    </p:spTree>
  </p:cSld>
  <p:clrMapOvr>
    <a:masterClrMapping/>
  </p:clrMapOvr>
  <p:transition>
    <p:dissolve/>
    <p:sndAc>
      <p:stSnd>
        <p:snd r:embed="rId2" name="SONAR.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79512" y="1268174"/>
            <a:ext cx="8964488" cy="3600986"/>
          </a:xfrm>
          <a:prstGeom prst="rect">
            <a:avLst/>
          </a:prstGeom>
          <a:noFill/>
        </p:spPr>
        <p:txBody>
          <a:bodyPr wrap="square" rtlCol="0">
            <a:spAutoFit/>
          </a:bodyPr>
          <a:lstStyle/>
          <a:p>
            <a:r>
              <a:rPr lang="cs-CZ" sz="3200" b="1" dirty="0" smtClean="0"/>
              <a:t>Na začátku války mělo Německo flotilu 25 ponorek</a:t>
            </a:r>
          </a:p>
          <a:p>
            <a:r>
              <a:rPr lang="cs-CZ" sz="3200" b="1" dirty="0" smtClean="0"/>
              <a:t>Během války jich použilo 111 (zničeno 65)</a:t>
            </a:r>
          </a:p>
          <a:p>
            <a:r>
              <a:rPr lang="cs-CZ" sz="3200" b="1" dirty="0" smtClean="0"/>
              <a:t>V  r. 1914  se Němci soustředili pouze na britské lodě = jen 10 potopení</a:t>
            </a:r>
            <a:endParaRPr lang="cs-CZ" sz="3200" b="1" dirty="0"/>
          </a:p>
          <a:p>
            <a:r>
              <a:rPr lang="cs-CZ" sz="3200" b="1" dirty="0" smtClean="0"/>
              <a:t>V  dalších letech změna taktiky = Dohoda přišla jen během r. 1917 o </a:t>
            </a:r>
            <a:r>
              <a:rPr lang="cs-CZ" sz="3200" b="1" dirty="0" smtClean="0">
                <a:solidFill>
                  <a:srgbClr val="FF0000"/>
                </a:solidFill>
              </a:rPr>
              <a:t>3150</a:t>
            </a:r>
            <a:r>
              <a:rPr lang="cs-CZ" sz="3200" b="1" dirty="0" smtClean="0"/>
              <a:t> lodí</a:t>
            </a:r>
          </a:p>
          <a:p>
            <a:pPr algn="ctr"/>
            <a:endParaRPr lang="cs-CZ" dirty="0"/>
          </a:p>
          <a:p>
            <a:pPr algn="ctr"/>
            <a:endParaRPr lang="cs-CZ" dirty="0"/>
          </a:p>
        </p:txBody>
      </p:sp>
      <p:pic>
        <p:nvPicPr>
          <p:cNvPr id="16386" name="Picture 2" descr="http://www.unionfreeamerica.com/sinkin3.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40560" y="4289268"/>
            <a:ext cx="5103440" cy="2568732"/>
          </a:xfrm>
          <a:prstGeom prst="rect">
            <a:avLst/>
          </a:prstGeom>
          <a:noFill/>
        </p:spPr>
      </p:pic>
      <p:sp>
        <p:nvSpPr>
          <p:cNvPr id="5" name="Obdélník 4"/>
          <p:cNvSpPr/>
          <p:nvPr/>
        </p:nvSpPr>
        <p:spPr>
          <a:xfrm>
            <a:off x="0" y="6093296"/>
            <a:ext cx="9144000" cy="764704"/>
          </a:xfrm>
          <a:prstGeom prst="rect">
            <a:avLst/>
          </a:prstGeom>
          <a:gradFill flip="none" rotWithShape="1">
            <a:gsLst>
              <a:gs pos="0">
                <a:srgbClr val="89CFDF">
                  <a:shade val="30000"/>
                  <a:satMod val="115000"/>
                </a:srgbClr>
              </a:gs>
              <a:gs pos="50000">
                <a:srgbClr val="89CFDF">
                  <a:shade val="67500"/>
                  <a:satMod val="115000"/>
                </a:srgbClr>
              </a:gs>
              <a:gs pos="100000">
                <a:srgbClr val="89CFDF">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6387" name="Picture 3"/>
          <p:cNvPicPr>
            <a:picLocks noChangeAspect="1" noChangeArrowheads="1"/>
          </p:cNvPicPr>
          <p:nvPr/>
        </p:nvPicPr>
        <p:blipFill>
          <a:blip r:embed="rId4" cstate="print"/>
          <a:srcRect/>
          <a:stretch>
            <a:fillRect/>
          </a:stretch>
        </p:blipFill>
        <p:spPr bwMode="auto">
          <a:xfrm>
            <a:off x="683568" y="5805264"/>
            <a:ext cx="2232248" cy="929558"/>
          </a:xfrm>
          <a:prstGeom prst="rect">
            <a:avLst/>
          </a:prstGeom>
          <a:noFill/>
          <a:ln w="9525">
            <a:noFill/>
            <a:miter lim="800000"/>
            <a:headEnd/>
            <a:tailEnd/>
          </a:ln>
          <a:effectLst/>
        </p:spPr>
      </p:pic>
      <p:sp>
        <p:nvSpPr>
          <p:cNvPr id="7" name="TextovéPole 6"/>
          <p:cNvSpPr txBox="1"/>
          <p:nvPr/>
        </p:nvSpPr>
        <p:spPr>
          <a:xfrm>
            <a:off x="1439652" y="44624"/>
            <a:ext cx="6264696" cy="1323439"/>
          </a:xfrm>
          <a:prstGeom prst="rect">
            <a:avLst/>
          </a:prstGeom>
          <a:noFill/>
        </p:spPr>
        <p:txBody>
          <a:bodyPr wrap="square" rtlCol="0">
            <a:spAutoFit/>
          </a:bodyPr>
          <a:lstStyle/>
          <a:p>
            <a:pPr algn="ctr"/>
            <a:r>
              <a:rPr lang="cs-CZ"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Omezená ponorková válka 1914 – leden 1915</a:t>
            </a:r>
            <a:endParaRPr lang="cs-CZ"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5" descr="File:War Ensign of Germany 1903-1918.svg">
            <a:hlinkClick r:id="rId5"/>
          </p:cNvPr>
          <p:cNvPicPr>
            <a:picLocks noChangeAspect="1" noChangeArrowheads="1"/>
          </p:cNvPicPr>
          <p:nvPr/>
        </p:nvPicPr>
        <p:blipFill>
          <a:blip r:embed="rId6" cstate="print"/>
          <a:srcRect/>
          <a:stretch>
            <a:fillRect/>
          </a:stretch>
        </p:blipFill>
        <p:spPr bwMode="auto">
          <a:xfrm>
            <a:off x="611560" y="4365104"/>
            <a:ext cx="2016224" cy="1209734"/>
          </a:xfrm>
          <a:prstGeom prst="rect">
            <a:avLst/>
          </a:prstGeom>
          <a:noFill/>
        </p:spPr>
      </p:pic>
    </p:spTree>
  </p:cSld>
  <p:clrMapOvr>
    <a:masterClrMapping/>
  </p:clrMapOvr>
  <p:transition spd="med">
    <p:dissolve/>
    <p:sndAc>
      <p:stSnd>
        <p:snd r:embed="rId2" name="explod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stretch>
            <a:fillRect t="-6000" b="-6000"/>
          </a:stretch>
        </a:blipFill>
        <a:effectLst/>
      </p:bgPr>
    </p:bg>
    <p:spTree>
      <p:nvGrpSpPr>
        <p:cNvPr id="1" name=""/>
        <p:cNvGrpSpPr/>
        <p:nvPr/>
      </p:nvGrpSpPr>
      <p:grpSpPr>
        <a:xfrm>
          <a:off x="0" y="0"/>
          <a:ext cx="0" cy="0"/>
          <a:chOff x="0" y="0"/>
          <a:chExt cx="0" cy="0"/>
        </a:xfrm>
      </p:grpSpPr>
      <p:sp>
        <p:nvSpPr>
          <p:cNvPr id="2" name="TextovéPole 1"/>
          <p:cNvSpPr txBox="1"/>
          <p:nvPr/>
        </p:nvSpPr>
        <p:spPr>
          <a:xfrm>
            <a:off x="539552" y="116632"/>
            <a:ext cx="8064896" cy="1815882"/>
          </a:xfrm>
          <a:prstGeom prst="rect">
            <a:avLst/>
          </a:prstGeom>
          <a:noFill/>
        </p:spPr>
        <p:txBody>
          <a:bodyPr wrap="square" rtlCol="0">
            <a:spAutoFit/>
          </a:bodyPr>
          <a:lstStyle/>
          <a:p>
            <a:pPr algn="ctr"/>
            <a:r>
              <a:rPr lang="cs-CZ" sz="2800" b="1" dirty="0" smtClean="0"/>
              <a:t>Od února 1915 Německo potopilo každou loď,</a:t>
            </a:r>
          </a:p>
          <a:p>
            <a:pPr algn="ctr"/>
            <a:r>
              <a:rPr lang="cs-CZ" sz="2800" b="1" dirty="0" smtClean="0"/>
              <a:t> která vplula do britských výsostných vod</a:t>
            </a:r>
            <a:endParaRPr lang="cs-CZ" sz="2800" b="1" dirty="0"/>
          </a:p>
          <a:p>
            <a:pPr algn="ctr"/>
            <a:r>
              <a:rPr lang="cs-CZ" sz="2800" b="1" dirty="0" smtClean="0"/>
              <a:t>V květnu 1915 se obětí německé ponorky stala loď </a:t>
            </a:r>
            <a:r>
              <a:rPr lang="cs-CZ" sz="2800" b="1" dirty="0" smtClean="0">
                <a:solidFill>
                  <a:srgbClr val="C00000"/>
                </a:solidFill>
                <a:effectLst>
                  <a:outerShdw blurRad="38100" dist="38100" dir="2700000" algn="tl">
                    <a:srgbClr val="000000">
                      <a:alpha val="43137"/>
                    </a:srgbClr>
                  </a:outerShdw>
                </a:effectLst>
              </a:rPr>
              <a:t>LUSITANIA</a:t>
            </a:r>
            <a:endParaRPr lang="cs-CZ" sz="2800" b="1" dirty="0">
              <a:solidFill>
                <a:srgbClr val="C00000"/>
              </a:solidFill>
              <a:effectLst>
                <a:outerShdw blurRad="38100" dist="38100" dir="2700000" algn="tl">
                  <a:srgbClr val="000000">
                    <a:alpha val="43137"/>
                  </a:srgbClr>
                </a:outerShdw>
              </a:effectLst>
            </a:endParaRPr>
          </a:p>
        </p:txBody>
      </p:sp>
      <p:pic>
        <p:nvPicPr>
          <p:cNvPr id="18436" name="Picture 4" descr="http://priestnovykh.files.wordpress.com/2010/07/lusitania_7_may_1915.jpg"/>
          <p:cNvPicPr>
            <a:picLocks noChangeAspect="1" noChangeArrowheads="1"/>
          </p:cNvPicPr>
          <p:nvPr/>
        </p:nvPicPr>
        <p:blipFill>
          <a:blip r:embed="rId3" cstate="print"/>
          <a:srcRect/>
          <a:stretch>
            <a:fillRect/>
          </a:stretch>
        </p:blipFill>
        <p:spPr bwMode="auto">
          <a:xfrm>
            <a:off x="1411067" y="2060848"/>
            <a:ext cx="6329285" cy="46085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5000" b="-15000"/>
          </a:stretch>
        </a:blipFill>
        <a:effectLst/>
      </p:bgPr>
    </p:bg>
    <p:spTree>
      <p:nvGrpSpPr>
        <p:cNvPr id="1" name=""/>
        <p:cNvGrpSpPr/>
        <p:nvPr/>
      </p:nvGrpSpPr>
      <p:grpSpPr>
        <a:xfrm>
          <a:off x="0" y="0"/>
          <a:ext cx="0" cy="0"/>
          <a:chOff x="0" y="0"/>
          <a:chExt cx="0" cy="0"/>
        </a:xfrm>
      </p:grpSpPr>
      <p:sp>
        <p:nvSpPr>
          <p:cNvPr id="2" name="TextovéPole 1"/>
          <p:cNvSpPr txBox="1"/>
          <p:nvPr/>
        </p:nvSpPr>
        <p:spPr>
          <a:xfrm>
            <a:off x="1835696" y="1484784"/>
            <a:ext cx="2016224" cy="646331"/>
          </a:xfrm>
          <a:prstGeom prst="rect">
            <a:avLst/>
          </a:prstGeom>
          <a:noFill/>
        </p:spPr>
        <p:txBody>
          <a:bodyPr wrap="square" rtlCol="0">
            <a:spAutoFit/>
          </a:bodyPr>
          <a:lstStyle/>
          <a:p>
            <a:r>
              <a:rPr lang="cs-CZ"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IRSKO</a:t>
            </a:r>
            <a:endParaRPr lang="cs-CZ"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TextovéPole 2"/>
          <p:cNvSpPr txBox="1"/>
          <p:nvPr/>
        </p:nvSpPr>
        <p:spPr>
          <a:xfrm>
            <a:off x="5580112" y="5805264"/>
            <a:ext cx="2016224" cy="646331"/>
          </a:xfrm>
          <a:prstGeom prst="rect">
            <a:avLst/>
          </a:prstGeom>
          <a:noFill/>
        </p:spPr>
        <p:txBody>
          <a:bodyPr wrap="square" rtlCol="0">
            <a:spAutoFit/>
          </a:bodyPr>
          <a:lstStyle/>
          <a:p>
            <a:r>
              <a:rPr lang="cs-CZ"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ANGLIE</a:t>
            </a:r>
            <a:endParaRPr lang="cs-CZ" sz="3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Elipsa 4"/>
          <p:cNvSpPr>
            <a:spLocks noChangeAspect="1"/>
          </p:cNvSpPr>
          <p:nvPr/>
        </p:nvSpPr>
        <p:spPr>
          <a:xfrm>
            <a:off x="7416316" y="1052736"/>
            <a:ext cx="180020" cy="180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6" name="Elipsa 5"/>
          <p:cNvSpPr>
            <a:spLocks noChangeAspect="1"/>
          </p:cNvSpPr>
          <p:nvPr/>
        </p:nvSpPr>
        <p:spPr>
          <a:xfrm>
            <a:off x="2267744" y="3429000"/>
            <a:ext cx="180020" cy="180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cs-CZ"/>
          </a:p>
        </p:txBody>
      </p:sp>
      <p:sp>
        <p:nvSpPr>
          <p:cNvPr id="7" name="TextovéPole 6"/>
          <p:cNvSpPr txBox="1"/>
          <p:nvPr/>
        </p:nvSpPr>
        <p:spPr>
          <a:xfrm>
            <a:off x="7560840" y="908720"/>
            <a:ext cx="1331640" cy="369332"/>
          </a:xfrm>
          <a:prstGeom prst="rect">
            <a:avLst/>
          </a:prstGeom>
          <a:noFill/>
        </p:spPr>
        <p:txBody>
          <a:bodyPr wrap="square" rtlCol="0">
            <a:spAutoFit/>
          </a:bodyPr>
          <a:lstStyle/>
          <a:p>
            <a:r>
              <a:rPr lang="cs-CZ" dirty="0" smtClean="0">
                <a:solidFill>
                  <a:schemeClr val="bg1"/>
                </a:solidFill>
              </a:rPr>
              <a:t>LIVERPOOL</a:t>
            </a:r>
            <a:endParaRPr lang="cs-CZ" dirty="0">
              <a:solidFill>
                <a:schemeClr val="bg1"/>
              </a:solidFill>
            </a:endParaRPr>
          </a:p>
        </p:txBody>
      </p:sp>
      <p:sp>
        <p:nvSpPr>
          <p:cNvPr id="8" name="TextovéPole 7"/>
          <p:cNvSpPr txBox="1"/>
          <p:nvPr/>
        </p:nvSpPr>
        <p:spPr>
          <a:xfrm>
            <a:off x="1835696" y="3140968"/>
            <a:ext cx="1800200" cy="369332"/>
          </a:xfrm>
          <a:prstGeom prst="rect">
            <a:avLst/>
          </a:prstGeom>
          <a:noFill/>
        </p:spPr>
        <p:txBody>
          <a:bodyPr wrap="square" rtlCol="0">
            <a:spAutoFit/>
          </a:bodyPr>
          <a:lstStyle/>
          <a:p>
            <a:r>
              <a:rPr lang="cs-CZ" dirty="0" smtClean="0">
                <a:solidFill>
                  <a:schemeClr val="bg1"/>
                </a:solidFill>
              </a:rPr>
              <a:t>QUEENSTOWN</a:t>
            </a:r>
            <a:endParaRPr lang="cs-CZ" dirty="0">
              <a:solidFill>
                <a:schemeClr val="bg1"/>
              </a:solidFill>
            </a:endParaRPr>
          </a:p>
        </p:txBody>
      </p:sp>
      <p:sp>
        <p:nvSpPr>
          <p:cNvPr id="9" name="TextovéPole 8"/>
          <p:cNvSpPr txBox="1"/>
          <p:nvPr/>
        </p:nvSpPr>
        <p:spPr>
          <a:xfrm>
            <a:off x="2915816" y="5426060"/>
            <a:ext cx="2088232" cy="523220"/>
          </a:xfrm>
          <a:prstGeom prst="rect">
            <a:avLst/>
          </a:prstGeom>
          <a:noFill/>
        </p:spPr>
        <p:txBody>
          <a:bodyPr wrap="square" rtlCol="0">
            <a:spAutoFit/>
          </a:bodyPr>
          <a:lstStyle/>
          <a:p>
            <a:r>
              <a:rPr lang="cs-CZ" sz="2800" b="1" dirty="0" smtClean="0">
                <a:solidFill>
                  <a:srgbClr val="002060"/>
                </a:solidFill>
              </a:rPr>
              <a:t>IRSKÉ MOŘE</a:t>
            </a:r>
            <a:endParaRPr lang="cs-CZ" sz="2800" b="1" dirty="0">
              <a:solidFill>
                <a:srgbClr val="002060"/>
              </a:solidFill>
            </a:endParaRPr>
          </a:p>
        </p:txBody>
      </p:sp>
      <p:sp>
        <p:nvSpPr>
          <p:cNvPr id="10" name="Volný tvar 9"/>
          <p:cNvSpPr/>
          <p:nvPr/>
        </p:nvSpPr>
        <p:spPr>
          <a:xfrm flipV="1">
            <a:off x="395536" y="4509120"/>
            <a:ext cx="808536" cy="72008"/>
          </a:xfrm>
          <a:custGeom>
            <a:avLst/>
            <a:gdLst>
              <a:gd name="connsiteX0" fmla="*/ 0 w 520504"/>
              <a:gd name="connsiteY0" fmla="*/ 0 h 0"/>
              <a:gd name="connsiteX1" fmla="*/ 520504 w 520504"/>
              <a:gd name="connsiteY1" fmla="*/ 0 h 0"/>
              <a:gd name="connsiteX2" fmla="*/ 520504 w 520504"/>
              <a:gd name="connsiteY2" fmla="*/ 0 h 0"/>
            </a:gdLst>
            <a:ahLst/>
            <a:cxnLst>
              <a:cxn ang="0">
                <a:pos x="connsiteX0" y="connsiteY0"/>
              </a:cxn>
              <a:cxn ang="0">
                <a:pos x="connsiteX1" y="connsiteY1"/>
              </a:cxn>
              <a:cxn ang="0">
                <a:pos x="connsiteX2" y="connsiteY2"/>
              </a:cxn>
            </a:cxnLst>
            <a:rect l="l" t="t" r="r" b="b"/>
            <a:pathLst>
              <a:path w="520504">
                <a:moveTo>
                  <a:pt x="0" y="0"/>
                </a:moveTo>
                <a:lnTo>
                  <a:pt x="520504" y="0"/>
                </a:lnTo>
                <a:lnTo>
                  <a:pt x="520504" y="0"/>
                </a:lnTo>
              </a:path>
            </a:pathLst>
          </a:custGeom>
          <a:ln w="139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2" name="Volný tvar 11"/>
          <p:cNvSpPr/>
          <p:nvPr/>
        </p:nvSpPr>
        <p:spPr>
          <a:xfrm>
            <a:off x="1139483" y="4149080"/>
            <a:ext cx="2912012" cy="393896"/>
          </a:xfrm>
          <a:custGeom>
            <a:avLst/>
            <a:gdLst>
              <a:gd name="connsiteX0" fmla="*/ 0 w 2912012"/>
              <a:gd name="connsiteY0" fmla="*/ 393896 h 393896"/>
              <a:gd name="connsiteX1" fmla="*/ 773723 w 2912012"/>
              <a:gd name="connsiteY1" fmla="*/ 98474 h 393896"/>
              <a:gd name="connsiteX2" fmla="*/ 1237957 w 2912012"/>
              <a:gd name="connsiteY2" fmla="*/ 0 h 393896"/>
              <a:gd name="connsiteX3" fmla="*/ 2166425 w 2912012"/>
              <a:gd name="connsiteY3" fmla="*/ 0 h 393896"/>
              <a:gd name="connsiteX4" fmla="*/ 2546252 w 2912012"/>
              <a:gd name="connsiteY4" fmla="*/ 0 h 393896"/>
              <a:gd name="connsiteX5" fmla="*/ 2912012 w 2912012"/>
              <a:gd name="connsiteY5" fmla="*/ 98474 h 39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2012" h="393896">
                <a:moveTo>
                  <a:pt x="0" y="393896"/>
                </a:moveTo>
                <a:lnTo>
                  <a:pt x="773723" y="98474"/>
                </a:lnTo>
                <a:lnTo>
                  <a:pt x="1237957" y="0"/>
                </a:lnTo>
                <a:lnTo>
                  <a:pt x="2166425" y="0"/>
                </a:lnTo>
                <a:lnTo>
                  <a:pt x="2546252" y="0"/>
                </a:lnTo>
                <a:lnTo>
                  <a:pt x="2912012" y="98474"/>
                </a:lnTo>
              </a:path>
            </a:pathLst>
          </a:custGeom>
          <a:ln w="139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3" name="Volný tvar 12"/>
          <p:cNvSpPr/>
          <p:nvPr/>
        </p:nvSpPr>
        <p:spPr>
          <a:xfrm rot="815155">
            <a:off x="3745141" y="4220084"/>
            <a:ext cx="445477" cy="669645"/>
          </a:xfrm>
          <a:custGeom>
            <a:avLst/>
            <a:gdLst>
              <a:gd name="connsiteX0" fmla="*/ 211015 w 445477"/>
              <a:gd name="connsiteY0" fmla="*/ 0 h 717452"/>
              <a:gd name="connsiteX1" fmla="*/ 393895 w 445477"/>
              <a:gd name="connsiteY1" fmla="*/ 126609 h 717452"/>
              <a:gd name="connsiteX2" fmla="*/ 379828 w 445477"/>
              <a:gd name="connsiteY2" fmla="*/ 576775 h 717452"/>
              <a:gd name="connsiteX3" fmla="*/ 0 w 445477"/>
              <a:gd name="connsiteY3" fmla="*/ 717452 h 717452"/>
              <a:gd name="connsiteX4" fmla="*/ 0 w 445477"/>
              <a:gd name="connsiteY4" fmla="*/ 717452 h 71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477" h="717452">
                <a:moveTo>
                  <a:pt x="211015" y="0"/>
                </a:moveTo>
                <a:cubicBezTo>
                  <a:pt x="288387" y="15240"/>
                  <a:pt x="365759" y="30480"/>
                  <a:pt x="393895" y="126609"/>
                </a:cubicBezTo>
                <a:cubicBezTo>
                  <a:pt x="422031" y="222738"/>
                  <a:pt x="445477" y="478301"/>
                  <a:pt x="379828" y="576775"/>
                </a:cubicBezTo>
                <a:cubicBezTo>
                  <a:pt x="314179" y="675249"/>
                  <a:pt x="0" y="717452"/>
                  <a:pt x="0" y="717452"/>
                </a:cubicBezTo>
                <a:lnTo>
                  <a:pt x="0" y="717452"/>
                </a:lnTo>
              </a:path>
            </a:pathLst>
          </a:custGeom>
          <a:ln w="139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4" name="Volný tvar 13"/>
          <p:cNvSpPr/>
          <p:nvPr/>
        </p:nvSpPr>
        <p:spPr>
          <a:xfrm rot="378368">
            <a:off x="2769727" y="4790730"/>
            <a:ext cx="1195754" cy="28135"/>
          </a:xfrm>
          <a:custGeom>
            <a:avLst/>
            <a:gdLst>
              <a:gd name="connsiteX0" fmla="*/ 1195754 w 1195754"/>
              <a:gd name="connsiteY0" fmla="*/ 0 h 28135"/>
              <a:gd name="connsiteX1" fmla="*/ 0 w 1195754"/>
              <a:gd name="connsiteY1" fmla="*/ 28135 h 28135"/>
            </a:gdLst>
            <a:ahLst/>
            <a:cxnLst>
              <a:cxn ang="0">
                <a:pos x="connsiteX0" y="connsiteY0"/>
              </a:cxn>
              <a:cxn ang="0">
                <a:pos x="connsiteX1" y="connsiteY1"/>
              </a:cxn>
            </a:cxnLst>
            <a:rect l="l" t="t" r="r" b="b"/>
            <a:pathLst>
              <a:path w="1195754" h="28135">
                <a:moveTo>
                  <a:pt x="1195754" y="0"/>
                </a:moveTo>
                <a:lnTo>
                  <a:pt x="0" y="28135"/>
                </a:lnTo>
              </a:path>
            </a:pathLst>
          </a:custGeom>
          <a:ln w="1397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 name="Pěticípá hvězda 16"/>
          <p:cNvSpPr>
            <a:spLocks noChangeAspect="1"/>
          </p:cNvSpPr>
          <p:nvPr/>
        </p:nvSpPr>
        <p:spPr>
          <a:xfrm>
            <a:off x="2339752" y="4509120"/>
            <a:ext cx="468000" cy="468000"/>
          </a:xfrm>
          <a:prstGeom prst="star5">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Pěticípá hvězda 17"/>
          <p:cNvSpPr>
            <a:spLocks noChangeAspect="1"/>
          </p:cNvSpPr>
          <p:nvPr/>
        </p:nvSpPr>
        <p:spPr>
          <a:xfrm>
            <a:off x="1547664" y="4149080"/>
            <a:ext cx="288032" cy="288032"/>
          </a:xfrm>
          <a:prstGeom prst="star5">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Pěticípá hvězda 18"/>
          <p:cNvSpPr>
            <a:spLocks noChangeAspect="1"/>
          </p:cNvSpPr>
          <p:nvPr/>
        </p:nvSpPr>
        <p:spPr>
          <a:xfrm>
            <a:off x="3563888" y="3933056"/>
            <a:ext cx="288032" cy="288032"/>
          </a:xfrm>
          <a:prstGeom prst="star5">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Pěticípá hvězda 19"/>
          <p:cNvSpPr>
            <a:spLocks noChangeAspect="1"/>
          </p:cNvSpPr>
          <p:nvPr/>
        </p:nvSpPr>
        <p:spPr>
          <a:xfrm>
            <a:off x="3851920" y="4725144"/>
            <a:ext cx="288032" cy="288032"/>
          </a:xfrm>
          <a:prstGeom prst="star5">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Volný tvar 20"/>
          <p:cNvSpPr/>
          <p:nvPr/>
        </p:nvSpPr>
        <p:spPr>
          <a:xfrm>
            <a:off x="467544" y="4797152"/>
            <a:ext cx="1885546" cy="583590"/>
          </a:xfrm>
          <a:custGeom>
            <a:avLst/>
            <a:gdLst>
              <a:gd name="connsiteX0" fmla="*/ 0 w 1842868"/>
              <a:gd name="connsiteY0" fmla="*/ 351692 h 365760"/>
              <a:gd name="connsiteX1" fmla="*/ 576776 w 1842868"/>
              <a:gd name="connsiteY1" fmla="*/ 365760 h 365760"/>
              <a:gd name="connsiteX2" fmla="*/ 576776 w 1842868"/>
              <a:gd name="connsiteY2" fmla="*/ 365760 h 365760"/>
              <a:gd name="connsiteX3" fmla="*/ 1842868 w 1842868"/>
              <a:gd name="connsiteY3" fmla="*/ 0 h 365760"/>
            </a:gdLst>
            <a:ahLst/>
            <a:cxnLst>
              <a:cxn ang="0">
                <a:pos x="connsiteX0" y="connsiteY0"/>
              </a:cxn>
              <a:cxn ang="0">
                <a:pos x="connsiteX1" y="connsiteY1"/>
              </a:cxn>
              <a:cxn ang="0">
                <a:pos x="connsiteX2" y="connsiteY2"/>
              </a:cxn>
              <a:cxn ang="0">
                <a:pos x="connsiteX3" y="connsiteY3"/>
              </a:cxn>
            </a:cxnLst>
            <a:rect l="l" t="t" r="r" b="b"/>
            <a:pathLst>
              <a:path w="1842868" h="365760">
                <a:moveTo>
                  <a:pt x="0" y="351692"/>
                </a:moveTo>
                <a:lnTo>
                  <a:pt x="576776" y="365760"/>
                </a:lnTo>
                <a:lnTo>
                  <a:pt x="576776" y="365760"/>
                </a:lnTo>
                <a:lnTo>
                  <a:pt x="1842868" y="0"/>
                </a:lnTo>
              </a:path>
            </a:pathLst>
          </a:custGeom>
          <a:ln w="1397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2" name="TextovéPole 21"/>
          <p:cNvSpPr txBox="1"/>
          <p:nvPr/>
        </p:nvSpPr>
        <p:spPr>
          <a:xfrm rot="20045381">
            <a:off x="835893" y="5237255"/>
            <a:ext cx="1440160" cy="369332"/>
          </a:xfrm>
          <a:prstGeom prst="rect">
            <a:avLst/>
          </a:prstGeom>
          <a:noFill/>
        </p:spPr>
        <p:txBody>
          <a:bodyPr wrap="square" rtlCol="0">
            <a:spAutoFit/>
          </a:bodyPr>
          <a:lstStyle/>
          <a:p>
            <a:r>
              <a:rPr lang="cs-CZ" b="1" dirty="0" smtClean="0">
                <a:solidFill>
                  <a:srgbClr val="FFFF00"/>
                </a:solidFill>
              </a:rPr>
              <a:t>LUSITANIA</a:t>
            </a:r>
            <a:endParaRPr lang="cs-CZ" b="1" dirty="0">
              <a:solidFill>
                <a:srgbClr val="FFFF00"/>
              </a:solidFill>
            </a:endParaRPr>
          </a:p>
        </p:txBody>
      </p:sp>
      <p:sp>
        <p:nvSpPr>
          <p:cNvPr id="23" name="TextovéPole 22"/>
          <p:cNvSpPr txBox="1"/>
          <p:nvPr/>
        </p:nvSpPr>
        <p:spPr>
          <a:xfrm rot="366592">
            <a:off x="3275856" y="4941168"/>
            <a:ext cx="792088" cy="369332"/>
          </a:xfrm>
          <a:prstGeom prst="rect">
            <a:avLst/>
          </a:prstGeom>
          <a:noFill/>
        </p:spPr>
        <p:txBody>
          <a:bodyPr wrap="square" rtlCol="0">
            <a:spAutoFit/>
          </a:bodyPr>
          <a:lstStyle/>
          <a:p>
            <a:r>
              <a:rPr lang="cs-CZ" b="1" dirty="0" smtClean="0">
                <a:solidFill>
                  <a:schemeClr val="bg1"/>
                </a:solidFill>
              </a:rPr>
              <a:t>U -20</a:t>
            </a:r>
            <a:endParaRPr lang="cs-CZ"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2000"/>
                                        <p:tgtEl>
                                          <p:spTgt spid="10"/>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2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ssolve">
                                      <p:cBhvr>
                                        <p:cTn id="20" dur="500"/>
                                        <p:tgtEl>
                                          <p:spTgt spid="19"/>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2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dissolve">
                                      <p:cBhvr>
                                        <p:cTn id="29" dur="500"/>
                                        <p:tgtEl>
                                          <p:spTgt spid="20"/>
                                        </p:tgtEl>
                                      </p:cBhvr>
                                    </p:animEffec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right)">
                                      <p:cBhvr>
                                        <p:cTn id="33" dur="5000"/>
                                        <p:tgtEl>
                                          <p:spTgt spid="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0"/>
                                        <p:tgtEl>
                                          <p:spTgt spid="2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par>
                          <p:cTn id="43" fill="hold">
                            <p:stCondLst>
                              <p:cond delay="5500"/>
                            </p:stCondLst>
                            <p:childTnLst>
                              <p:par>
                                <p:cTn id="44" presetID="9"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7" grpId="0" animBg="1"/>
      <p:bldP spid="18" grpId="0" animBg="1"/>
      <p:bldP spid="19" grpId="0" animBg="1"/>
      <p:bldP spid="20" grpId="0" animBg="1"/>
      <p:bldP spid="21" grpId="0" animBg="1"/>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9000"/>
            <a:lum/>
          </a:blip>
          <a:srcRect/>
          <a:stretch>
            <a:fillRect t="-6000" b="-6000"/>
          </a:stretch>
        </a:blipFill>
        <a:effectLst/>
      </p:bgPr>
    </p:bg>
    <p:spTree>
      <p:nvGrpSpPr>
        <p:cNvPr id="1" name=""/>
        <p:cNvGrpSpPr/>
        <p:nvPr/>
      </p:nvGrpSpPr>
      <p:grpSpPr>
        <a:xfrm>
          <a:off x="0" y="0"/>
          <a:ext cx="0" cy="0"/>
          <a:chOff x="0" y="0"/>
          <a:chExt cx="0" cy="0"/>
        </a:xfrm>
      </p:grpSpPr>
      <p:sp>
        <p:nvSpPr>
          <p:cNvPr id="2" name="TextovéPole 1"/>
          <p:cNvSpPr txBox="1"/>
          <p:nvPr/>
        </p:nvSpPr>
        <p:spPr>
          <a:xfrm>
            <a:off x="539552" y="332656"/>
            <a:ext cx="8136904" cy="4801314"/>
          </a:xfrm>
          <a:prstGeom prst="rect">
            <a:avLst/>
          </a:prstGeom>
          <a:noFill/>
        </p:spPr>
        <p:txBody>
          <a:bodyPr wrap="square" rtlCol="0">
            <a:spAutoFit/>
          </a:bodyPr>
          <a:lstStyle/>
          <a:p>
            <a:r>
              <a:rPr lang="cs-CZ" sz="3200" b="1" dirty="0" smtClean="0"/>
              <a:t>Dne 7. května 1915 ve 13:30, týden po opuštění New Yorku, byla </a:t>
            </a:r>
            <a:r>
              <a:rPr lang="cs-CZ" sz="3200" b="1" i="1" dirty="0" err="1" smtClean="0"/>
              <a:t>Lusitania</a:t>
            </a:r>
            <a:r>
              <a:rPr lang="cs-CZ" sz="3200" b="1" dirty="0" smtClean="0"/>
              <a:t> na své cestě do Liverpoolu torpédována německou ponorkou </a:t>
            </a:r>
            <a:r>
              <a:rPr lang="cs-CZ" sz="3200" b="1" dirty="0"/>
              <a:t>U-20</a:t>
            </a:r>
            <a:r>
              <a:rPr lang="cs-CZ" sz="3200" b="1" dirty="0" smtClean="0"/>
              <a:t>. </a:t>
            </a:r>
          </a:p>
          <a:p>
            <a:r>
              <a:rPr lang="cs-CZ" sz="3200" b="1" dirty="0" smtClean="0"/>
              <a:t>Po zásahu jedním torpédem (někde uváděno dvěma) se převrátila a s velkými ztrátami na životech potopila. </a:t>
            </a:r>
            <a:r>
              <a:rPr lang="cs-CZ" sz="3200" b="1" i="1" dirty="0" err="1" smtClean="0"/>
              <a:t>Lusitania</a:t>
            </a:r>
            <a:r>
              <a:rPr lang="cs-CZ" sz="3200" b="1" i="1" dirty="0" smtClean="0"/>
              <a:t> s</a:t>
            </a:r>
            <a:r>
              <a:rPr lang="cs-CZ" sz="3200" b="1" dirty="0" smtClean="0"/>
              <a:t>e potápěla 18 minut, čili velmi rychle, a celkem při potopení lodi zahynulo 1198 osob. (128 z USA)</a:t>
            </a:r>
          </a:p>
          <a:p>
            <a:endParaRPr lang="cs-CZ" b="1"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9000"/>
            <a:lum/>
          </a:blip>
          <a:srcRect/>
          <a:stretch>
            <a:fillRect t="-6000" b="-6000"/>
          </a:stretch>
        </a:blipFill>
        <a:effectLst/>
      </p:bgPr>
    </p:bg>
    <p:spTree>
      <p:nvGrpSpPr>
        <p:cNvPr id="1" name=""/>
        <p:cNvGrpSpPr/>
        <p:nvPr/>
      </p:nvGrpSpPr>
      <p:grpSpPr>
        <a:xfrm>
          <a:off x="0" y="0"/>
          <a:ext cx="0" cy="0"/>
          <a:chOff x="0" y="0"/>
          <a:chExt cx="0" cy="0"/>
        </a:xfrm>
      </p:grpSpPr>
      <p:sp>
        <p:nvSpPr>
          <p:cNvPr id="2" name="TextovéPole 1"/>
          <p:cNvSpPr txBox="1"/>
          <p:nvPr/>
        </p:nvSpPr>
        <p:spPr>
          <a:xfrm>
            <a:off x="197768" y="692696"/>
            <a:ext cx="8748464" cy="2708434"/>
          </a:xfrm>
          <a:prstGeom prst="rect">
            <a:avLst/>
          </a:prstGeom>
          <a:noFill/>
        </p:spPr>
        <p:txBody>
          <a:bodyPr wrap="square" rtlCol="0">
            <a:spAutoFit/>
          </a:bodyPr>
          <a:lstStyle/>
          <a:p>
            <a:pPr algn="ctr"/>
            <a:r>
              <a:rPr lang="cs-CZ" sz="2800" b="1" dirty="0" smtClean="0"/>
              <a:t>BRITÁNIE ROZPOUTALA PROTINĚMECKOU KAMPAŇ </a:t>
            </a:r>
          </a:p>
          <a:p>
            <a:pPr algn="ctr"/>
            <a:r>
              <a:rPr lang="cs-CZ" sz="2800" b="1" dirty="0" smtClean="0">
                <a:solidFill>
                  <a:schemeClr val="bg1"/>
                </a:solidFill>
                <a:effectLst>
                  <a:outerShdw blurRad="38100" dist="38100" dir="2700000" algn="tl">
                    <a:srgbClr val="000000">
                      <a:alpha val="43137"/>
                    </a:srgbClr>
                  </a:outerShdw>
                </a:effectLst>
              </a:rPr>
              <a:t>NĚMCI = BARBAŘI ZABÍJEJÍCÍ CIVILISTY</a:t>
            </a:r>
          </a:p>
          <a:p>
            <a:pPr algn="ctr"/>
            <a:r>
              <a:rPr lang="cs-CZ" i="1" dirty="0" smtClean="0">
                <a:solidFill>
                  <a:srgbClr val="002060"/>
                </a:solidFill>
                <a:effectLst>
                  <a:outerShdw blurRad="38100" dist="38100" dir="2700000" algn="tl">
                    <a:srgbClr val="000000">
                      <a:alpha val="43137"/>
                    </a:srgbClr>
                  </a:outerShdw>
                </a:effectLst>
              </a:rPr>
              <a:t>(teprve po válce se potvrdilo, že na Lusitanii byl náklad munice, který byl deklarován jako sýr)</a:t>
            </a:r>
          </a:p>
          <a:p>
            <a:pPr algn="ctr"/>
            <a:endParaRPr lang="cs-CZ" sz="2400" i="1" dirty="0">
              <a:solidFill>
                <a:srgbClr val="002060"/>
              </a:solidFill>
              <a:effectLst>
                <a:outerShdw blurRad="38100" dist="38100" dir="2700000" algn="tl">
                  <a:srgbClr val="000000">
                    <a:alpha val="43137"/>
                  </a:srgbClr>
                </a:outerShdw>
              </a:effectLst>
            </a:endParaRPr>
          </a:p>
          <a:p>
            <a:pPr algn="ctr"/>
            <a:r>
              <a:rPr lang="cs-CZ" sz="2400" b="1" dirty="0" smtClean="0">
                <a:solidFill>
                  <a:srgbClr val="002060"/>
                </a:solidFill>
                <a:effectLst>
                  <a:outerShdw blurRad="38100" dist="38100" dir="2700000" algn="tl">
                    <a:srgbClr val="000000">
                      <a:alpha val="43137"/>
                    </a:srgbClr>
                  </a:outerShdw>
                </a:effectLst>
              </a:rPr>
              <a:t>NĚMECKO OMEZILO SVÉ PONORKOVÉ ÚTOKY, ALE PROBLÉMY S BLOKÁDOU VLASTNÍCH PŘÍSTAVŮ JE DONUTILY OBNOVIT JE V PLNÉM ROZSAHU V ROCE 1917</a:t>
            </a:r>
            <a:endParaRPr lang="cs-CZ" sz="2400" b="1" dirty="0">
              <a:solidFill>
                <a:srgbClr val="002060"/>
              </a:solidFill>
              <a:effectLst>
                <a:outerShdw blurRad="38100" dist="38100" dir="2700000" algn="tl">
                  <a:srgbClr val="000000">
                    <a:alpha val="43137"/>
                  </a:srgbClr>
                </a:outerShdw>
              </a:effectLst>
            </a:endParaRPr>
          </a:p>
        </p:txBody>
      </p:sp>
      <p:pic>
        <p:nvPicPr>
          <p:cNvPr id="3" name="Obrázek 2" descr="USA.png"/>
          <p:cNvPicPr>
            <a:picLocks noChangeAspect="1"/>
          </p:cNvPicPr>
          <p:nvPr/>
        </p:nvPicPr>
        <p:blipFill>
          <a:blip r:embed="rId3" cstate="print"/>
          <a:stretch>
            <a:fillRect/>
          </a:stretch>
        </p:blipFill>
        <p:spPr>
          <a:xfrm>
            <a:off x="2771800" y="4005064"/>
            <a:ext cx="3665984" cy="1929224"/>
          </a:xfrm>
          <a:prstGeom prst="rect">
            <a:avLst/>
          </a:prstGeom>
        </p:spPr>
      </p:pic>
      <p:sp>
        <p:nvSpPr>
          <p:cNvPr id="4" name="TextovéPole 3"/>
          <p:cNvSpPr txBox="1"/>
          <p:nvPr/>
        </p:nvSpPr>
        <p:spPr>
          <a:xfrm>
            <a:off x="1259632" y="6021288"/>
            <a:ext cx="6696744"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cs-CZ"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USA VSTUPUJÍ DO VÁLKY</a:t>
            </a:r>
            <a:endPar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Šipka dolů 4"/>
          <p:cNvSpPr/>
          <p:nvPr/>
        </p:nvSpPr>
        <p:spPr>
          <a:xfrm>
            <a:off x="4499992" y="3356992"/>
            <a:ext cx="360040"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505</Words>
  <Application>Microsoft Office PowerPoint</Application>
  <PresentationFormat>Předvádění na obrazovce (4:3)</PresentationFormat>
  <Paragraphs>94</Paragraphs>
  <Slides>13</Slides>
  <Notes>0</Notes>
  <HiddenSlides>0</HiddenSlides>
  <MMClips>0</MMClips>
  <ScaleCrop>false</ScaleCrop>
  <HeadingPairs>
    <vt:vector size="4" baseType="variant">
      <vt:variant>
        <vt:lpstr>Motiv</vt:lpstr>
      </vt:variant>
      <vt:variant>
        <vt:i4>1</vt:i4>
      </vt:variant>
      <vt:variant>
        <vt:lpstr>Nadpisy snímků</vt:lpstr>
      </vt:variant>
      <vt:variant>
        <vt:i4>13</vt:i4>
      </vt:variant>
    </vt:vector>
  </HeadingPairs>
  <TitlesOfParts>
    <vt:vector size="14" baseType="lpstr">
      <vt:lpstr>Motiv sady Office</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Helmut</dc:creator>
  <cp:lastModifiedBy>harzhe</cp:lastModifiedBy>
  <cp:revision>27</cp:revision>
  <dcterms:created xsi:type="dcterms:W3CDTF">2011-04-13T16:41:12Z</dcterms:created>
  <dcterms:modified xsi:type="dcterms:W3CDTF">2011-10-12T05:39:24Z</dcterms:modified>
</cp:coreProperties>
</file>