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34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07F17-C37D-4255-A07C-925A6157F2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74EE5-B305-460D-8CD8-11C3491C97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1A34C-F6C2-44AE-B480-65C16E02D6F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14B7D-0CCB-4010-8CC3-6EABBD494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58333-6ACF-4674-BF94-AF5DAEE406D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80FCC-132A-4139-8F41-E17EA44F4DC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866B7-6781-4518-9437-5BFA40961E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BFD92-3121-4585-9762-11CF95EC247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BF13C-64E6-48A1-8A42-5B2DD6C6E8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6E83E4-10E1-4F6E-9847-07D7108CBFF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DC56F-6D9E-4F1D-8B80-670412625AE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75B900-5F7C-4DA9-88B8-655A5F40782B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3.gif"/><Relationship Id="rId4" Type="http://schemas.openxmlformats.org/officeDocument/2006/relationships/slide" Target="slide3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slide" Target="slide1.xml"/><Relationship Id="rId11" Type="http://schemas.openxmlformats.org/officeDocument/2006/relationships/image" Target="../media/image16.png"/><Relationship Id="rId5" Type="http://schemas.openxmlformats.org/officeDocument/2006/relationships/image" Target="../media/image12.jpeg"/><Relationship Id="rId10" Type="http://schemas.openxmlformats.org/officeDocument/2006/relationships/image" Target="../media/image15.gif"/><Relationship Id="rId4" Type="http://schemas.openxmlformats.org/officeDocument/2006/relationships/image" Target="../media/image11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2159732" y="1988840"/>
            <a:ext cx="4824536" cy="2520280"/>
          </a:xfrm>
          <a:prstGeom prst="ellipse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NOVÉ ZBRANĚ</a:t>
            </a:r>
          </a:p>
          <a:p>
            <a:pPr algn="ctr"/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SVĚTOVÉ VÁLKY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lipsa 3"/>
          <p:cNvSpPr/>
          <p:nvPr/>
        </p:nvSpPr>
        <p:spPr>
          <a:xfrm>
            <a:off x="107504" y="72008"/>
            <a:ext cx="2376264" cy="1844824"/>
          </a:xfrm>
          <a:prstGeom prst="ellipse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1440915" cy="145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ipsa 6"/>
          <p:cNvSpPr/>
          <p:nvPr/>
        </p:nvSpPr>
        <p:spPr>
          <a:xfrm>
            <a:off x="6660232" y="144016"/>
            <a:ext cx="2376264" cy="1844824"/>
          </a:xfrm>
          <a:prstGeom prst="ellipse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http://4.bp.blogspot.com/_pIZCBagjqg4/S9mVSEFw-kI/AAAAAAAAA00/WVqzO4zS64U/s1600/submarine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76672"/>
            <a:ext cx="2071273" cy="849661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6588224" y="4869160"/>
            <a:ext cx="2376264" cy="1844824"/>
          </a:xfrm>
          <a:prstGeom prst="ellipse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8100000" scaled="1"/>
            <a:tileRect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Elipsa 9"/>
          <p:cNvSpPr/>
          <p:nvPr/>
        </p:nvSpPr>
        <p:spPr>
          <a:xfrm>
            <a:off x="179512" y="4869160"/>
            <a:ext cx="2376264" cy="1844824"/>
          </a:xfrm>
          <a:prstGeom prst="ellipse">
            <a:avLst/>
          </a:prstGeom>
          <a:gradFill flip="none" rotWithShape="1">
            <a:gsLst>
              <a:gs pos="0">
                <a:srgbClr val="00FF00">
                  <a:shade val="30000"/>
                  <a:satMod val="115000"/>
                </a:srgbClr>
              </a:gs>
              <a:gs pos="50000">
                <a:srgbClr val="00FF00">
                  <a:shade val="67500"/>
                  <a:satMod val="115000"/>
                </a:srgbClr>
              </a:gs>
              <a:gs pos="100000">
                <a:srgbClr val="00FF00">
                  <a:shade val="100000"/>
                  <a:satMod val="115000"/>
                </a:srgbClr>
              </a:gs>
            </a:gsLst>
            <a:lin ang="2700000" scaled="1"/>
            <a:tileRect/>
          </a:gra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3" name="Picture 9" descr="http://www.fiddlersgreen.net/miscellanous/Renault-FT17/IMAGES/Renault-FT-17-WWI-Tank-title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79512" y="5085184"/>
            <a:ext cx="2162363" cy="1368152"/>
          </a:xfrm>
          <a:prstGeom prst="rect">
            <a:avLst/>
          </a:prstGeom>
          <a:noFill/>
        </p:spPr>
      </p:pic>
      <p:sp>
        <p:nvSpPr>
          <p:cNvPr id="13" name="TextovéPole 12"/>
          <p:cNvSpPr txBox="1"/>
          <p:nvPr/>
        </p:nvSpPr>
        <p:spPr>
          <a:xfrm>
            <a:off x="251520" y="193831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BOJOVÉ  PLYNY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6732240" y="206084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PONORKY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51520" y="4458598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TANKY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660232" y="443711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LETADLA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6256" y="5301208"/>
            <a:ext cx="1834852" cy="85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0" grpId="0" animBg="1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045" y="1772816"/>
            <a:ext cx="285010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ovéPole 2"/>
          <p:cNvSpPr txBox="1"/>
          <p:nvPr/>
        </p:nvSpPr>
        <p:spPr>
          <a:xfrm>
            <a:off x="2699791" y="188640"/>
            <a:ext cx="36724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BOJOVÉ  PLYNY</a:t>
            </a:r>
            <a:endParaRPr lang="cs-CZ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Přímá spojovací čára 4"/>
          <p:cNvCxnSpPr/>
          <p:nvPr/>
        </p:nvCxnSpPr>
        <p:spPr>
          <a:xfrm rot="5400000" flipH="1" flipV="1">
            <a:off x="5364088" y="2204864"/>
            <a:ext cx="1008112" cy="10081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5868144" y="184482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CHLÓR 1915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8" name="Přímá spojovací čára 7"/>
          <p:cNvCxnSpPr/>
          <p:nvPr/>
        </p:nvCxnSpPr>
        <p:spPr>
          <a:xfrm rot="16200000" flipV="1">
            <a:off x="6588224" y="2276872"/>
            <a:ext cx="576064" cy="4320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732240" y="2852936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SMRT UDUŠENÍM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13" name="Přímá spojovací čára 12"/>
          <p:cNvCxnSpPr>
            <a:stCxn id="7" idx="0"/>
          </p:cNvCxnSpPr>
          <p:nvPr/>
        </p:nvCxnSpPr>
        <p:spPr>
          <a:xfrm rot="5400000" flipH="1" flipV="1">
            <a:off x="6552220" y="1448780"/>
            <a:ext cx="504056" cy="288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5724128" y="40466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FFFF00"/>
                </a:solidFill>
              </a:rPr>
              <a:t>NEVÝHODA: </a:t>
            </a:r>
          </a:p>
          <a:p>
            <a:pPr algn="ctr"/>
            <a:r>
              <a:rPr lang="cs-CZ" b="1" dirty="0" smtClean="0">
                <a:solidFill>
                  <a:srgbClr val="FFFF00"/>
                </a:solidFill>
              </a:rPr>
              <a:t>DÍKY ŽLUTOZELENÉMU ZABARVENÍ </a:t>
            </a:r>
          </a:p>
          <a:p>
            <a:pPr algn="ctr"/>
            <a:r>
              <a:rPr lang="cs-CZ" b="1" dirty="0" smtClean="0">
                <a:solidFill>
                  <a:srgbClr val="FFFF00"/>
                </a:solidFill>
              </a:rPr>
              <a:t> VIDITELNÝ NEPŘÍTELEM</a:t>
            </a:r>
            <a:endParaRPr lang="cs-CZ" b="1" dirty="0">
              <a:solidFill>
                <a:srgbClr val="FFFF00"/>
              </a:solidFill>
            </a:endParaRPr>
          </a:p>
        </p:txBody>
      </p:sp>
      <p:cxnSp>
        <p:nvCxnSpPr>
          <p:cNvPr id="18" name="Přímá spojovací čára 17"/>
          <p:cNvCxnSpPr/>
          <p:nvPr/>
        </p:nvCxnSpPr>
        <p:spPr>
          <a:xfrm rot="16200000" flipV="1">
            <a:off x="2339752" y="1700808"/>
            <a:ext cx="720080" cy="7200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547664" y="1196752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FOSGEN  -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 KONEC 1915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691680" y="18864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18 x ÚČINNĚJŠÍ NEŽ CHLÓR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23" name="Přímá spojovací čára 22"/>
          <p:cNvCxnSpPr/>
          <p:nvPr/>
        </p:nvCxnSpPr>
        <p:spPr>
          <a:xfrm rot="5400000" flipH="1" flipV="1">
            <a:off x="2051720" y="908720"/>
            <a:ext cx="5760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ovací čára 24"/>
          <p:cNvCxnSpPr/>
          <p:nvPr/>
        </p:nvCxnSpPr>
        <p:spPr>
          <a:xfrm rot="5400000" flipH="1" flipV="1">
            <a:off x="1619672" y="1700808"/>
            <a:ext cx="576064" cy="57606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/>
          <p:cNvSpPr txBox="1"/>
          <p:nvPr/>
        </p:nvSpPr>
        <p:spPr>
          <a:xfrm>
            <a:off x="395536" y="227687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BEZBARVÝ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NEDETEKOVATELNÝ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OPOŽDĚNÝ ÚČINEK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ZVRACENÍ  A UDUŠENÍ</a:t>
            </a:r>
          </a:p>
          <a:p>
            <a:pPr algn="ctr"/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29" name="Přímá spojovací čára 28"/>
          <p:cNvCxnSpPr/>
          <p:nvPr/>
        </p:nvCxnSpPr>
        <p:spPr>
          <a:xfrm rot="5400000">
            <a:off x="2339752" y="3501008"/>
            <a:ext cx="936104" cy="7920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1619672" y="4365104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YPERIT 1917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179512" y="515719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PÁLENÍ OČÍ,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 PUCHÝŘE NA  KŮŽI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36" name="Přímá spojovací čára 35"/>
          <p:cNvCxnSpPr>
            <a:endCxn id="35" idx="0"/>
          </p:cNvCxnSpPr>
          <p:nvPr/>
        </p:nvCxnSpPr>
        <p:spPr>
          <a:xfrm rot="10800000" flipV="1">
            <a:off x="1115616" y="4725144"/>
            <a:ext cx="927720" cy="4320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délník 37"/>
          <p:cNvSpPr/>
          <p:nvPr/>
        </p:nvSpPr>
        <p:spPr>
          <a:xfrm>
            <a:off x="2627784" y="5301208"/>
            <a:ext cx="5760640" cy="1323439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C00000"/>
                </a:solidFill>
              </a:rPr>
              <a:t>Nasazeny již v úvodní fázi války, jejich obětí se stalo</a:t>
            </a:r>
          </a:p>
          <a:p>
            <a:pPr algn="ctr"/>
            <a:r>
              <a:rPr lang="cs-CZ" sz="1600" b="1" dirty="0" smtClean="0">
                <a:solidFill>
                  <a:srgbClr val="C00000"/>
                </a:solidFill>
              </a:rPr>
              <a:t> 1 297 000 lidí, z toho jen 91 200 zasažených zemřelo. Za války bylo použito Němci 68 000 tun bojových plynů. Francouzi užili 36 000 tun a Britové 25 000 tun. </a:t>
            </a:r>
          </a:p>
          <a:p>
            <a:pPr algn="ctr"/>
            <a:r>
              <a:rPr lang="cs-CZ" sz="1600" b="1" dirty="0" smtClean="0">
                <a:solidFill>
                  <a:srgbClr val="C00000"/>
                </a:solidFill>
              </a:rPr>
              <a:t>Rozhodující zbraní války se ale nestaly</a:t>
            </a:r>
            <a:endParaRPr lang="en-GB" sz="1600" b="1" dirty="0">
              <a:solidFill>
                <a:srgbClr val="C00000"/>
              </a:solidFill>
            </a:endParaRPr>
          </a:p>
        </p:txBody>
      </p:sp>
      <p:pic>
        <p:nvPicPr>
          <p:cNvPr id="24" name="Picture 3" descr="C:\Users\Helmut\AppData\Local\Microsoft\Windows\Temporary Internet Files\Content.IE5\ZJ224UXI\MC90043268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733256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7" grpId="0"/>
      <p:bldP spid="21" grpId="0"/>
      <p:bldP spid="22" grpId="0"/>
      <p:bldP spid="28" grpId="0"/>
      <p:bldP spid="33" grpId="0"/>
      <p:bldP spid="35" grpId="0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7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arandgame.files.wordpress.com/2007/08/uboatx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3524" y="2204864"/>
            <a:ext cx="5796952" cy="2304256"/>
          </a:xfrm>
          <a:prstGeom prst="rect">
            <a:avLst/>
          </a:prstGeom>
          <a:noFill/>
        </p:spPr>
      </p:pic>
      <p:cxnSp>
        <p:nvCxnSpPr>
          <p:cNvPr id="3" name="Přímá spojovací čára 2"/>
          <p:cNvCxnSpPr/>
          <p:nvPr/>
        </p:nvCxnSpPr>
        <p:spPr>
          <a:xfrm rot="16200000" flipH="1">
            <a:off x="1655676" y="2096852"/>
            <a:ext cx="1296144" cy="108012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683568" y="980728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TĚŽKO ZJISTITELNÁ Z HLADINY</a:t>
            </a:r>
          </a:p>
          <a:p>
            <a:pPr algn="ctr"/>
            <a:endParaRPr lang="cs-CZ" b="1" dirty="0" smtClean="0">
              <a:solidFill>
                <a:srgbClr val="002060"/>
              </a:solidFill>
            </a:endParaRPr>
          </a:p>
          <a:p>
            <a:pPr algn="ctr"/>
            <a:r>
              <a:rPr lang="cs-CZ" b="1" dirty="0" smtClean="0">
                <a:solidFill>
                  <a:srgbClr val="002060"/>
                </a:solidFill>
              </a:rPr>
              <a:t>TĚŽKO ZNIČITELNÁ POD VODOU</a:t>
            </a:r>
            <a:endParaRPr lang="cs-CZ" b="1" dirty="0">
              <a:solidFill>
                <a:srgbClr val="002060"/>
              </a:solidFill>
            </a:endParaRPr>
          </a:p>
        </p:txBody>
      </p:sp>
      <p:cxnSp>
        <p:nvCxnSpPr>
          <p:cNvPr id="7" name="Přímá spojovací čára 6"/>
          <p:cNvCxnSpPr>
            <a:stCxn id="10" idx="2"/>
          </p:cNvCxnSpPr>
          <p:nvPr/>
        </p:nvCxnSpPr>
        <p:spPr>
          <a:xfrm rot="5400000">
            <a:off x="6218604" y="2159279"/>
            <a:ext cx="1423317" cy="111612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444208" y="620688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DEVASTUJÍCÍ ÚČINEK NA OBCHODNÍ A ZÁSOBOVACÍ LODĚ</a:t>
            </a:r>
          </a:p>
          <a:p>
            <a:pPr algn="ctr"/>
            <a:r>
              <a:rPr lang="cs-CZ" b="1" dirty="0" smtClean="0">
                <a:solidFill>
                  <a:srgbClr val="002060"/>
                </a:solidFill>
              </a:rPr>
              <a:t>(</a:t>
            </a:r>
            <a:r>
              <a:rPr lang="cs-CZ" b="1" i="1" dirty="0" smtClean="0">
                <a:solidFill>
                  <a:srgbClr val="002060"/>
                </a:solidFill>
              </a:rPr>
              <a:t>VELKÁ BRITÁNIE MĚLA V ROCE 1917 </a:t>
            </a:r>
          </a:p>
          <a:p>
            <a:pPr algn="ctr"/>
            <a:r>
              <a:rPr lang="cs-CZ" b="1" i="1" dirty="0" smtClean="0">
                <a:solidFill>
                  <a:srgbClr val="002060"/>
                </a:solidFill>
              </a:rPr>
              <a:t>ZÁSOBY POTRAVIN  </a:t>
            </a:r>
          </a:p>
          <a:p>
            <a:pPr algn="ctr"/>
            <a:r>
              <a:rPr lang="cs-CZ" b="1" i="1" dirty="0" smtClean="0">
                <a:solidFill>
                  <a:srgbClr val="002060"/>
                </a:solidFill>
              </a:rPr>
              <a:t>JEN NA 6 TÝDNÚ</a:t>
            </a:r>
            <a:r>
              <a:rPr lang="cs-CZ" b="1" dirty="0" smtClean="0">
                <a:solidFill>
                  <a:srgbClr val="002060"/>
                </a:solidFill>
              </a:rPr>
              <a:t>)</a:t>
            </a:r>
            <a:endParaRPr lang="cs-CZ" b="1" dirty="0">
              <a:solidFill>
                <a:srgbClr val="002060"/>
              </a:solidFill>
            </a:endParaRPr>
          </a:p>
        </p:txBody>
      </p:sp>
      <p:cxnSp>
        <p:nvCxnSpPr>
          <p:cNvPr id="11" name="Přímá spojovací čára 10"/>
          <p:cNvCxnSpPr/>
          <p:nvPr/>
        </p:nvCxnSpPr>
        <p:spPr>
          <a:xfrm rot="5400000">
            <a:off x="3203848" y="4725144"/>
            <a:ext cx="720080" cy="43204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1907704" y="537321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PROTIOPATŘENÍ: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Q-LOĎ – PRITIPONORKOVÝ STÍHACÍ ČLUN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HLUBINNÉ MINY, VYHLEDÁVACÍ SONAR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275856" y="1196752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</a:rPr>
              <a:t>PONORKY</a:t>
            </a:r>
            <a:endParaRPr lang="cs-CZ" sz="3600" b="1" dirty="0">
              <a:ln>
                <a:solidFill>
                  <a:srgbClr val="00206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Picture 3" descr="C:\Users\Helmut\AppData\Local\Microsoft\Windows\Temporary Internet Files\Content.IE5\ZJ224UXI\MC90043268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921896"/>
            <a:ext cx="936104" cy="936104"/>
          </a:xfrm>
          <a:prstGeom prst="rect">
            <a:avLst/>
          </a:prstGeom>
          <a:noFill/>
        </p:spPr>
      </p:pic>
      <p:pic>
        <p:nvPicPr>
          <p:cNvPr id="13" name="Obrázek 12" descr="Lusitani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15803" y="620688"/>
            <a:ext cx="5091859" cy="5328592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5076056" y="620688"/>
            <a:ext cx="4067944" cy="5328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accent4"/>
                </a:solidFill>
              </a:rPr>
              <a:t>LUSITANIA:</a:t>
            </a:r>
          </a:p>
          <a:p>
            <a:pPr algn="ctr"/>
            <a:r>
              <a:rPr lang="cs-CZ" sz="2000" dirty="0" smtClean="0">
                <a:solidFill>
                  <a:schemeClr val="accent4"/>
                </a:solidFill>
              </a:rPr>
              <a:t>Dne 7. května 1915 byla, za velkých ztrát na životech, potopena německou ponorkou. Jelikož při potopení lodi zahynulo mnoho občanů USA, přispělo nejen ke změně veřejného mínění v neprospěch Německa, ale i k pozdějšímu vstupu USA do války.</a:t>
            </a:r>
          </a:p>
          <a:p>
            <a:pPr algn="ctr"/>
            <a:endParaRPr lang="cs-CZ" dirty="0"/>
          </a:p>
        </p:txBody>
      </p:sp>
    </p:spTree>
  </p:cSld>
  <p:clrMapOvr>
    <a:masterClrMapping/>
  </p:clrMapOvr>
  <p:transition>
    <p:dissolve/>
    <p:sndAc>
      <p:stSnd>
        <p:snd r:embed="rId2" name="SONA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5" grpId="0"/>
      <p:bldP spid="14" grpId="0" animBg="1"/>
      <p:bldP spid="1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007434"/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1520" y="980728"/>
            <a:ext cx="3168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POZOROVACÍ A VÝZVĚDNÁ ČINNOST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724128" y="47667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VZDUŠNÉ ÚTOKY NA POZEMNÍ CÍLE NEPŘÍTELE : PĚCHOTA A ZÁKOPY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355976" y="393305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BOMBARDOVÁNÍ BYLO MÁLO ÚČINNÉ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MALÁ NOSNOST A NEPŘESNOST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6" name="Přímá spojovací čára 5"/>
          <p:cNvCxnSpPr/>
          <p:nvPr/>
        </p:nvCxnSpPr>
        <p:spPr>
          <a:xfrm rot="16200000" flipH="1">
            <a:off x="1605318" y="1499137"/>
            <a:ext cx="1363869" cy="1047129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>
            <a:stCxn id="4" idx="2"/>
          </p:cNvCxnSpPr>
          <p:nvPr/>
        </p:nvCxnSpPr>
        <p:spPr>
          <a:xfrm rot="5400000">
            <a:off x="6495020" y="815517"/>
            <a:ext cx="690465" cy="93610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 rot="16200000" flipH="1">
            <a:off x="4870478" y="3007398"/>
            <a:ext cx="789892" cy="773392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339752" y="494116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LETADLA</a:t>
            </a:r>
            <a:endParaRPr lang="cs-CZ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99200">
            <a:off x="2675603" y="1360593"/>
            <a:ext cx="3706789" cy="173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Přímá spojovací čára 10"/>
          <p:cNvCxnSpPr/>
          <p:nvPr/>
        </p:nvCxnSpPr>
        <p:spPr>
          <a:xfrm rot="10800000">
            <a:off x="5580112" y="2564904"/>
            <a:ext cx="1080120" cy="17363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804248" y="2348880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STÍHACÍ LETECTVO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PRIVILEGOVANÁ SKUPINA = RYTÍŘI NEBES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16" name="Picture 3" descr="C:\Users\Helmut\AppData\Local\Microsoft\Windows\Temporary Internet Files\Content.IE5\ZJ224UXI\MC900432680[1]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733256"/>
            <a:ext cx="936104" cy="936104"/>
          </a:xfrm>
          <a:prstGeom prst="rect">
            <a:avLst/>
          </a:prstGeom>
          <a:noFill/>
        </p:spPr>
      </p:pic>
      <p:pic>
        <p:nvPicPr>
          <p:cNvPr id="2" name="Picture 2" descr="http://www.milanoxteam.cz/wp/wp-content/uploads/esa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9" y="332656"/>
            <a:ext cx="8568952" cy="5400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Letecký útok 1svv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://www.fiddlersgreen.net/miscellanous/Renault-FT17/IMAGES/Renault-FT-17-WWI-Tank-titl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267744" y="1988840"/>
            <a:ext cx="4438534" cy="2808312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663788" y="692696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TANKY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692696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ODOLNÝ PROTI STŘELBĚ Z RUČNÍCH ZBRANÍ A PROTIPĚCHOTNÍM GRANÁTŮM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403648" y="191683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PALEBNÉ KRYTÍ POSTUPUJÍCÍCH JEDNOTEK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5445224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NIČENÍ ZÁTARASŮ Z OSTNATÉHO DRÁTU (PRŮCHHOD PRO PĚCHOTU)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1619672" y="465313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PSYCHOLOGICKÝ EFEKT NA NEPŘÍTELE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(NA SOMMĚ 1916)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 rot="5400000">
            <a:off x="1544986" y="2711600"/>
            <a:ext cx="509415" cy="21602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>
            <a:stCxn id="6" idx="2"/>
            <a:endCxn id="4" idx="0"/>
          </p:cNvCxnSpPr>
          <p:nvPr/>
        </p:nvCxnSpPr>
        <p:spPr>
          <a:xfrm rot="5400000">
            <a:off x="397243" y="2170058"/>
            <a:ext cx="1401251" cy="10852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>
            <a:stCxn id="4" idx="4"/>
          </p:cNvCxnSpPr>
          <p:nvPr/>
        </p:nvCxnSpPr>
        <p:spPr>
          <a:xfrm rot="5400000">
            <a:off x="68822" y="4403788"/>
            <a:ext cx="1445519" cy="50405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>
            <a:endCxn id="4" idx="5"/>
          </p:cNvCxnSpPr>
          <p:nvPr/>
        </p:nvCxnSpPr>
        <p:spPr>
          <a:xfrm rot="10800000">
            <a:off x="1705534" y="3785422"/>
            <a:ext cx="922251" cy="86771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5652120" y="1556792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POMALÉ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 A NESPOLEHLIVÉ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7092280" y="69269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NEPOHODLNÉ 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PRO POSÁDKU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5220072" y="465313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NASAZOVÁNY JEN</a:t>
            </a:r>
          </a:p>
          <a:p>
            <a:pPr algn="ctr"/>
            <a:r>
              <a:rPr lang="cs-CZ" b="1" dirty="0" smtClean="0">
                <a:solidFill>
                  <a:schemeClr val="bg1"/>
                </a:solidFill>
              </a:rPr>
              <a:t> V MALÉM MNOŽSTVÍ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7020272" y="5733256"/>
            <a:ext cx="18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MALÁ PROSTUPNOST BLÁTIVÝM TERÉNEM A S KRÁTERY PO VÝBUŠÍCH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29" name="Přímá spojovací čára 28"/>
          <p:cNvCxnSpPr>
            <a:stCxn id="28" idx="0"/>
          </p:cNvCxnSpPr>
          <p:nvPr/>
        </p:nvCxnSpPr>
        <p:spPr>
          <a:xfrm rot="5400000" flipH="1" flipV="1">
            <a:off x="7170961" y="4682467"/>
            <a:ext cx="1800200" cy="30137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ovací čára 30"/>
          <p:cNvCxnSpPr/>
          <p:nvPr/>
        </p:nvCxnSpPr>
        <p:spPr>
          <a:xfrm flipV="1">
            <a:off x="6732240" y="3789040"/>
            <a:ext cx="936104" cy="86409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ovací čára 33"/>
          <p:cNvCxnSpPr/>
          <p:nvPr/>
        </p:nvCxnSpPr>
        <p:spPr>
          <a:xfrm rot="16200000" flipV="1">
            <a:off x="6651497" y="2213599"/>
            <a:ext cx="939722" cy="77823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ovací čára 35"/>
          <p:cNvCxnSpPr>
            <a:stCxn id="5" idx="0"/>
            <a:endCxn id="26" idx="2"/>
          </p:cNvCxnSpPr>
          <p:nvPr/>
        </p:nvCxnSpPr>
        <p:spPr>
          <a:xfrm rot="16200000" flipV="1">
            <a:off x="7161095" y="1949643"/>
            <a:ext cx="1770583" cy="18002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ipsa 4"/>
          <p:cNvSpPr/>
          <p:nvPr/>
        </p:nvSpPr>
        <p:spPr>
          <a:xfrm>
            <a:off x="7236296" y="2924944"/>
            <a:ext cx="1800200" cy="1008112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NEVÝHODY</a:t>
            </a:r>
            <a:endParaRPr lang="cs-CZ" sz="1400" b="1" dirty="0"/>
          </a:p>
        </p:txBody>
      </p:sp>
      <p:sp>
        <p:nvSpPr>
          <p:cNvPr id="4" name="Elipsa 3"/>
          <p:cNvSpPr/>
          <p:nvPr/>
        </p:nvSpPr>
        <p:spPr>
          <a:xfrm>
            <a:off x="107504" y="2924944"/>
            <a:ext cx="1872208" cy="1008112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/>
              <a:t>VÝHODY</a:t>
            </a:r>
            <a:endParaRPr lang="cs-CZ" sz="1400" b="1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2483768" y="5445224"/>
            <a:ext cx="4248472" cy="1169551"/>
          </a:xfrm>
          <a:prstGeom prst="rect">
            <a:avLst/>
          </a:prstGeom>
          <a:solidFill>
            <a:srgbClr val="00743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Byly nasazeny příliš brzo na začátku války a na její průběh měly malý vliv.</a:t>
            </a:r>
          </a:p>
          <a:p>
            <a:r>
              <a:rPr lang="cs-CZ" sz="1400" b="1" dirty="0" smtClean="0">
                <a:solidFill>
                  <a:srgbClr val="FFFF00"/>
                </a:solidFill>
              </a:rPr>
              <a:t>Teprve  v druhé polovině r. 1918  byly kvalitativně  i kvantitativně připraveny stát se rozhodující zbraní ve válce</a:t>
            </a:r>
            <a:endParaRPr lang="cs-CZ" sz="1400" b="1" dirty="0">
              <a:solidFill>
                <a:srgbClr val="FFFF00"/>
              </a:solidFill>
            </a:endParaRPr>
          </a:p>
        </p:txBody>
      </p:sp>
      <p:pic>
        <p:nvPicPr>
          <p:cNvPr id="40" name="Picture 3" descr="C:\Users\Helmut\AppData\Local\Microsoft\Windows\Temporary Internet Files\Content.IE5\ZJ224UXI\MC900432680[1]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07896" y="4725144"/>
            <a:ext cx="936104" cy="936104"/>
          </a:xfrm>
          <a:prstGeom prst="rect">
            <a:avLst/>
          </a:prstGeom>
          <a:noFill/>
        </p:spPr>
      </p:pic>
      <p:graphicFrame>
        <p:nvGraphicFramePr>
          <p:cNvPr id="24" name="Tabulka 23"/>
          <p:cNvGraphicFramePr>
            <a:graphicFrameLocks noGrp="1"/>
          </p:cNvGraphicFramePr>
          <p:nvPr/>
        </p:nvGraphicFramePr>
        <p:xfrm>
          <a:off x="0" y="188640"/>
          <a:ext cx="9144000" cy="645333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035320"/>
                <a:gridCol w="1490256"/>
                <a:gridCol w="1442513"/>
                <a:gridCol w="1334596"/>
                <a:gridCol w="1273693"/>
                <a:gridCol w="1567622"/>
              </a:tblGrid>
              <a:tr h="1945264">
                <a:tc gridSpan="6">
                  <a:txBody>
                    <a:bodyPr/>
                    <a:lstStyle/>
                    <a:p>
                      <a:pPr algn="ctr"/>
                      <a:r>
                        <a:rPr lang="cs-CZ" sz="4400" dirty="0" smtClean="0"/>
                        <a:t>Produkce tanků v jednotlivých státech a rocích</a:t>
                      </a:r>
                      <a:endParaRPr lang="cs-CZ" sz="4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/>
                </a:tc>
              </a:tr>
              <a:tr h="112701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blipFill>
                      <a:blip r:embed="rId11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blipFill>
                      <a:blip r:embed="rId1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blipFill>
                      <a:blip r:embed="rId13"/>
                      <a:stretch>
                        <a:fillRect/>
                      </a:stretch>
                    </a:blipFill>
                  </a:tcPr>
                </a:tc>
              </a:tr>
              <a:tr h="1127018"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1916</a:t>
                      </a:r>
                      <a:endParaRPr lang="cs-CZ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150</a:t>
                      </a:r>
                      <a:endParaRPr lang="cs-CZ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cs-CZ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cs-CZ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cs-CZ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cs-CZ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27018"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1917</a:t>
                      </a:r>
                      <a:endParaRPr lang="cs-CZ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1277</a:t>
                      </a:r>
                      <a:endParaRPr lang="cs-CZ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800</a:t>
                      </a:r>
                      <a:endParaRPr lang="cs-CZ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cs-CZ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cs-CZ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endParaRPr lang="cs-CZ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127018"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1918</a:t>
                      </a:r>
                      <a:endParaRPr lang="cs-CZ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1391</a:t>
                      </a:r>
                      <a:endParaRPr lang="cs-CZ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4000</a:t>
                      </a:r>
                      <a:endParaRPr lang="cs-CZ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</a:t>
                      </a:r>
                      <a:endParaRPr lang="cs-CZ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cs-CZ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4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84</a:t>
                      </a:r>
                      <a:endParaRPr lang="cs-CZ" sz="4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  <p:sndAc>
      <p:stSnd loop="1">
        <p:snd r:embed="rId2" name="Tan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25" grpId="0"/>
      <p:bldP spid="26" grpId="0"/>
      <p:bldP spid="27" grpId="0"/>
      <p:bldP spid="28" grpId="0"/>
      <p:bldP spid="5" grpId="0" animBg="1"/>
      <p:bldP spid="4" grpId="0" animBg="1"/>
      <p:bldP spid="3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338</Words>
  <Application>Microsoft Office PowerPoint</Application>
  <PresentationFormat>Předvádění na obrazovce (4:3)</PresentationFormat>
  <Paragraphs>81</Paragraphs>
  <Slides>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Default Design</vt:lpstr>
      <vt:lpstr>Snímek 1</vt:lpstr>
      <vt:lpstr>Snímek 2</vt:lpstr>
      <vt:lpstr>Snímek 3</vt:lpstr>
      <vt:lpstr>Snímek 4</vt:lpstr>
      <vt:lpstr>Snímek 5</vt:lpstr>
    </vt:vector>
  </TitlesOfParts>
  <Company>History Dept.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 DeMarco</dc:creator>
  <cp:lastModifiedBy>harzhe</cp:lastModifiedBy>
  <cp:revision>43</cp:revision>
  <dcterms:created xsi:type="dcterms:W3CDTF">2004-11-11T11:13:31Z</dcterms:created>
  <dcterms:modified xsi:type="dcterms:W3CDTF">2011-10-11T12:00:20Z</dcterms:modified>
</cp:coreProperties>
</file>