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62" r:id="rId10"/>
    <p:sldId id="268" r:id="rId11"/>
    <p:sldId id="263" r:id="rId12"/>
    <p:sldId id="264" r:id="rId13"/>
    <p:sldId id="265" r:id="rId14"/>
    <p:sldId id="266" r:id="rId15"/>
    <p:sldId id="267" r:id="rId16"/>
    <p:sldId id="270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306"/>
    <a:srgbClr val="C050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E6F-605D-4605-86BC-DE8EC73B4167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AE45-486D-4437-885F-8738E0CD8A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E6F-605D-4605-86BC-DE8EC73B4167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AE45-486D-4437-885F-8738E0CD8A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E6F-605D-4605-86BC-DE8EC73B4167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AE45-486D-4437-885F-8738E0CD8A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E6F-605D-4605-86BC-DE8EC73B4167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AE45-486D-4437-885F-8738E0CD8A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E6F-605D-4605-86BC-DE8EC73B4167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AE45-486D-4437-885F-8738E0CD8A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E6F-605D-4605-86BC-DE8EC73B4167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AE45-486D-4437-885F-8738E0CD8A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E6F-605D-4605-86BC-DE8EC73B4167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AE45-486D-4437-885F-8738E0CD8A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E6F-605D-4605-86BC-DE8EC73B4167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AE45-486D-4437-885F-8738E0CD8A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E6F-605D-4605-86BC-DE8EC73B4167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AE45-486D-4437-885F-8738E0CD8A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E6F-605D-4605-86BC-DE8EC73B4167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AE45-486D-4437-885F-8738E0CD8A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6DE6F-605D-4605-86BC-DE8EC73B4167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AE45-486D-4437-885F-8738E0CD8A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6DE6F-605D-4605-86BC-DE8EC73B4167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AE45-486D-4437-885F-8738E0CD8AE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hyperlink" Target="http://upload.wikimedia.org/wikipedia/en/3/3b/ESA_LOGO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://upload.wikimedia.org/wikipedia/commons/d/da/Roscosmos_logo_ru.svg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0.gif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4/Apollo-Soyuz_Test_Project_patch.sv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commons/3/3e/Shuttle_Patch.pn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2/Mir_insignia.sv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hyperlink" Target="http://upload.wikimedia.org/wikipedia/commons/d/d6/Coat_of_arms_of_the_Soviet_Union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upload.wikimedia.org/wikipedia/commons/b/be/US-GreatSeal-Obverse.sv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SERVER0\Presmerovane_slozky_ucitele\harzhe\Dokumenty\zvuky%20wav\dobry-den-majore-gagarine.wav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3000"/>
            <a:lum/>
          </a:blip>
          <a:srcRect/>
          <a:stretch>
            <a:fillRect t="-10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rot="20298024">
            <a:off x="892474" y="3408636"/>
            <a:ext cx="52896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Výzkum kosmu</a:t>
            </a:r>
          </a:p>
          <a:p>
            <a:pPr algn="ctr"/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1957 - současnost</a:t>
            </a:r>
            <a:endParaRPr lang="cs-CZ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utn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4306">
            <a:alpha val="8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88640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Období </a:t>
            </a:r>
          </a:p>
          <a:p>
            <a:pPr algn="ctr"/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vesmírné spolupráce</a:t>
            </a: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84784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 70. letech XX. st.  USA i SSSR z ekonomických i politických důvodů svoje programy omezily.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Oběžná dráha Země se stala otevřeným prostorem pro další státy a vzájemnou spolupráci</a:t>
            </a:r>
          </a:p>
        </p:txBody>
      </p:sp>
      <p:pic>
        <p:nvPicPr>
          <p:cNvPr id="25604" name="Picture 4" descr="File:ESA LOGO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2347658" cy="1008112"/>
          </a:xfrm>
          <a:prstGeom prst="rect">
            <a:avLst/>
          </a:prstGeom>
          <a:noFill/>
        </p:spPr>
      </p:pic>
      <p:pic>
        <p:nvPicPr>
          <p:cNvPr id="6" name="Picture 2" descr="http://www.techplanet.cz/uploads/image/nasa%20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140968"/>
            <a:ext cx="1627860" cy="1386394"/>
          </a:xfrm>
          <a:prstGeom prst="rect">
            <a:avLst/>
          </a:prstGeom>
          <a:noFill/>
        </p:spPr>
      </p:pic>
      <p:pic>
        <p:nvPicPr>
          <p:cNvPr id="25606" name="Picture 6" descr="Soubor:Roscosmos logo ru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996952"/>
            <a:ext cx="1440160" cy="1742556"/>
          </a:xfrm>
          <a:prstGeom prst="rect">
            <a:avLst/>
          </a:prstGeom>
          <a:noFill/>
        </p:spPr>
      </p:pic>
      <p:pic>
        <p:nvPicPr>
          <p:cNvPr id="6146" name="Picture 2" descr="https://www.ioag.org/_images/logos/dlr_log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869160"/>
            <a:ext cx="1716545" cy="1425749"/>
          </a:xfrm>
          <a:prstGeom prst="rect">
            <a:avLst/>
          </a:prstGeom>
          <a:noFill/>
        </p:spPr>
      </p:pic>
      <p:pic>
        <p:nvPicPr>
          <p:cNvPr id="6148" name="Picture 4" descr="http://files.dailycontributor.com/wp-content/uploads/2010/04/UK_Space_Agenc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4725144"/>
            <a:ext cx="1840223" cy="1772816"/>
          </a:xfrm>
          <a:prstGeom prst="rect">
            <a:avLst/>
          </a:prstGeom>
          <a:noFill/>
        </p:spPr>
      </p:pic>
      <p:pic>
        <p:nvPicPr>
          <p:cNvPr id="6152" name="Picture 8" descr="http://govtjobsresults.com/wp-content/uploads/2011/03/IIRS-Dehradun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5013176"/>
            <a:ext cx="1600200" cy="1285875"/>
          </a:xfrm>
          <a:prstGeom prst="rect">
            <a:avLst/>
          </a:prstGeom>
          <a:noFill/>
        </p:spPr>
      </p:pic>
      <p:pic>
        <p:nvPicPr>
          <p:cNvPr id="6154" name="Picture 10" descr="http://www.sciencebuzz.org/sites/default/files/images/CNS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4725144"/>
            <a:ext cx="1916212" cy="1505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thumb/a/a9/Portrait_of_ASTP_crews.jpg/240px-Portrait_of_ASTP_cr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4410490" cy="3528392"/>
          </a:xfrm>
          <a:prstGeom prst="rect">
            <a:avLst/>
          </a:prstGeom>
          <a:noFill/>
        </p:spPr>
      </p:pic>
      <p:pic>
        <p:nvPicPr>
          <p:cNvPr id="20484" name="Picture 4" descr="Soubor:Apollo-Soyuz Test Project patch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29000"/>
            <a:ext cx="2664296" cy="235733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520" y="548680"/>
            <a:ext cx="86409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P</a:t>
            </a:r>
            <a:r>
              <a:rPr lang="cs-CZ" sz="2000" b="1" dirty="0" smtClean="0">
                <a:solidFill>
                  <a:schemeClr val="bg1"/>
                </a:solidFill>
              </a:rPr>
              <a:t>rvní společný let Spojených států amerických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a Sovětského svazu v roce 1975.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Program, vycházející z dohody mezi prezidentem USA Richardem </a:t>
            </a:r>
            <a:r>
              <a:rPr lang="cs-CZ" sz="2000" b="1" dirty="0" err="1" smtClean="0">
                <a:solidFill>
                  <a:schemeClr val="bg1"/>
                </a:solidFill>
              </a:rPr>
              <a:t>Nixonem</a:t>
            </a:r>
            <a:r>
              <a:rPr lang="cs-CZ" sz="2000" b="1" dirty="0" smtClean="0">
                <a:solidFill>
                  <a:schemeClr val="bg1"/>
                </a:solidFill>
              </a:rPr>
              <a:t> a předsedou Rady ministrů SSSR Alexejem </a:t>
            </a:r>
            <a:r>
              <a:rPr lang="cs-CZ" sz="2000" b="1" dirty="0" err="1" smtClean="0">
                <a:solidFill>
                  <a:schemeClr val="bg1"/>
                </a:solidFill>
              </a:rPr>
              <a:t>Kosyginem</a:t>
            </a:r>
            <a:r>
              <a:rPr lang="cs-CZ" sz="2000" b="1" dirty="0" smtClean="0">
                <a:solidFill>
                  <a:schemeClr val="bg1"/>
                </a:solidFill>
              </a:rPr>
              <a:t> podepsané v Moskvě 24. května 1972, ukončil éru vesmírného závodu o dobytí Měsíce a začal slibovat mezinárodní spolupráci v kosmických programech obou kosmických velmocí.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echplanet.cz/uploads/image/nasa%20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2304256" cy="196245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364088" y="188640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12. 4. 1981 zahájena nová fáze ve výzkumu vesmíru  </a:t>
            </a:r>
          </a:p>
          <a:p>
            <a:pPr algn="ctr"/>
            <a:r>
              <a:rPr lang="cs-CZ" dirty="0" smtClean="0"/>
              <a:t> </a:t>
            </a:r>
            <a:r>
              <a:rPr lang="cs-CZ" dirty="0" smtClean="0">
                <a:solidFill>
                  <a:schemeClr val="bg1"/>
                </a:solidFill>
              </a:rPr>
              <a:t>RAKETOPLÁN COLUMBIA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PRVNÍ PROSTŘEDEK PRO  VÍCENÁSOBNÉ POUŽITÍ A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K PŘEPRAVĚ VELKÝCH NÁKLADŮ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611560" y="476672"/>
          <a:ext cx="5886654" cy="4617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  <a:gridCol w="1962218"/>
              </a:tblGrid>
              <a:tr h="652530">
                <a:tc gridSpan="3">
                  <a:txBody>
                    <a:bodyPr/>
                    <a:lstStyle/>
                    <a:p>
                      <a:pPr algn="ctr"/>
                      <a:r>
                        <a:rPr lang="cs-CZ" sz="3200" smtClean="0"/>
                        <a:t>SPACE</a:t>
                      </a:r>
                      <a:r>
                        <a:rPr lang="cs-CZ" sz="3200" baseline="0" smtClean="0"/>
                        <a:t> SHUTTLE</a:t>
                      </a:r>
                      <a:endParaRPr lang="cs-CZ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17848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NÁZEV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PRVNÍ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START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POSLEDNÍ START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2982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COLUMBIA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12. dubna 1981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Tx/>
                        <a:buNone/>
                      </a:pPr>
                      <a:r>
                        <a:rPr lang="cs-CZ" baseline="0" dirty="0" smtClean="0"/>
                        <a:t>1.února 2003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i="1" dirty="0" smtClean="0"/>
                        <a:t>Zničen při havárii, </a:t>
                      </a:r>
                      <a:r>
                        <a:rPr lang="cs-CZ" sz="1200" i="1" smtClean="0"/>
                        <a:t>7 členů</a:t>
                      </a:r>
                      <a:r>
                        <a:rPr lang="cs-CZ" sz="1200" i="1" baseline="0" smtClean="0"/>
                        <a:t> </a:t>
                      </a:r>
                      <a:r>
                        <a:rPr lang="cs-CZ" sz="1200" i="1" smtClean="0"/>
                        <a:t>posádky </a:t>
                      </a:r>
                      <a:r>
                        <a:rPr lang="cs-CZ" sz="1200" i="1" dirty="0" smtClean="0"/>
                        <a:t>zahynulo</a:t>
                      </a:r>
                      <a:endParaRPr lang="cs-CZ" sz="2000" baseline="0" dirty="0" smtClean="0"/>
                    </a:p>
                  </a:txBody>
                  <a:tcPr/>
                </a:tc>
              </a:tr>
              <a:tr h="82424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CHALLENGER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4. dubna 1983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28. ledna 1986</a:t>
                      </a:r>
                    </a:p>
                    <a:p>
                      <a:pPr algn="ctr"/>
                      <a:r>
                        <a:rPr lang="cs-CZ" sz="1200" i="1" dirty="0" smtClean="0"/>
                        <a:t>Zničen při havárii, 7 členů posádky zahynulo</a:t>
                      </a:r>
                      <a:endParaRPr lang="cs-CZ" sz="1200" i="1" dirty="0"/>
                    </a:p>
                  </a:txBody>
                  <a:tcPr/>
                </a:tc>
              </a:tr>
              <a:tr h="71733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DISCOVERY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30. srpna 1984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24. února 2011</a:t>
                      </a:r>
                      <a:endParaRPr lang="cs-CZ" dirty="0"/>
                    </a:p>
                  </a:txBody>
                  <a:tcPr/>
                </a:tc>
              </a:tr>
              <a:tr h="6338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ATLANTIS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3. října 1985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 službě</a:t>
                      </a:r>
                      <a:endParaRPr lang="cs-CZ" dirty="0"/>
                    </a:p>
                  </a:txBody>
                  <a:tcPr/>
                </a:tc>
              </a:tr>
              <a:tr h="6338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ENDEAVOUR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7. května 1992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ve službě</a:t>
                      </a:r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4" descr="Soubor:Shuttle Patch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24744"/>
            <a:ext cx="2098313" cy="223224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07504" y="566124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současné době mají na starosti zásobování  mezinárodní vesmírné stanice ISS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oubor:Mir insignia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2699792" cy="1774149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004048" y="44624"/>
            <a:ext cx="3888432" cy="2862322"/>
          </a:xfrm>
          <a:prstGeom prst="rect">
            <a:avLst/>
          </a:prstGeom>
          <a:solidFill>
            <a:srgbClr val="C0504D">
              <a:alpha val="67059"/>
            </a:srgb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Kosmická stanice MIR</a:t>
            </a:r>
          </a:p>
          <a:p>
            <a:r>
              <a:rPr lang="cs-CZ" dirty="0" smtClean="0"/>
              <a:t>sovětská(později ruská) vesmírná stanice, první dlouhodobě obydlená vědecká stanice ve vesmíru na oběžné dráze kolem Země. Byla vybudována propojením modulů </a:t>
            </a:r>
            <a:r>
              <a:rPr lang="cs-CZ" dirty="0" err="1" smtClean="0"/>
              <a:t>Mir</a:t>
            </a:r>
            <a:r>
              <a:rPr lang="cs-CZ" dirty="0" smtClean="0"/>
              <a:t>, Kvant-1 (typová řada 37), Kvant-2, </a:t>
            </a:r>
            <a:r>
              <a:rPr lang="cs-CZ" dirty="0" err="1" smtClean="0"/>
              <a:t>Kristall</a:t>
            </a:r>
            <a:r>
              <a:rPr lang="cs-CZ" dirty="0" smtClean="0"/>
              <a:t>, Spektr, </a:t>
            </a:r>
            <a:r>
              <a:rPr lang="cs-CZ" dirty="0" err="1" smtClean="0"/>
              <a:t>Priroda</a:t>
            </a:r>
            <a:r>
              <a:rPr lang="cs-CZ" dirty="0" smtClean="0"/>
              <a:t> a DM, které byly na oběžnou dráhu odděleně vypouštěny v letech 1986–1996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oubor:ISSpoststs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0107" cy="6858000"/>
          </a:xfrm>
          <a:prstGeom prst="rect">
            <a:avLst/>
          </a:prstGeom>
          <a:noFill/>
        </p:spPr>
      </p:pic>
      <p:pic>
        <p:nvPicPr>
          <p:cNvPr id="24580" name="Picture 4" descr="Soubor:ISS insigni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1584562" cy="196106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116632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ISS =Jediná trvale obydlená vesmírná stanice. První díl stanice, modul </a:t>
            </a:r>
            <a:r>
              <a:rPr lang="cs-CZ" dirty="0" err="1" smtClean="0">
                <a:solidFill>
                  <a:schemeClr val="bg1"/>
                </a:solidFill>
              </a:rPr>
              <a:t>Zarja</a:t>
            </a:r>
            <a:r>
              <a:rPr lang="cs-CZ" dirty="0" smtClean="0">
                <a:solidFill>
                  <a:schemeClr val="bg1"/>
                </a:solidFill>
              </a:rPr>
              <a:t>, byl vynesen na oběžnou dráhu 20. listopadu 1998. Od 2. listopadu 2000, kdy na stanici vstoupila první stálá posádka, je trvale obydlena alespoň dvoučlennou posádkou, která se každých 6 měsíců obměňuje. Stanice je umístěna na nízké oběžné dráze Země ve výšce kolem 350 km s periodou oběhu 92 minut a rychlostí okolo 7700 m/s (27 720 km/h).</a:t>
            </a:r>
          </a:p>
          <a:p>
            <a:endParaRPr lang="cs-CZ" dirty="0"/>
          </a:p>
        </p:txBody>
      </p:sp>
      <p:pic>
        <p:nvPicPr>
          <p:cNvPr id="5" name="Picture 2" descr="Soubor:ISS Logo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93296"/>
            <a:ext cx="8728215" cy="3600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63688" y="116632"/>
            <a:ext cx="56166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Úspěchy české kosmonautiky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27684" y="836712"/>
            <a:ext cx="5688632" cy="2677656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Důležitou událostí v rozvoji národních kosmických aktivit - byť především politickou - byl také let prvního Čecha do vesmíru, kterým se náš stát stal třetí zemí na světě, jehož občan byl v kosmu. </a:t>
            </a:r>
          </a:p>
          <a:p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roce 1978 strávil Vladimír </a:t>
            </a: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Remek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palubě orbitální stanice </a:t>
            </a: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Saljut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sedm dní.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73016"/>
            <a:ext cx="5616624" cy="309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http://breznev.wbs.cz/04-soj28-interkosmo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196752"/>
            <a:ext cx="1512168" cy="1951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39652" y="260648"/>
            <a:ext cx="62646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Úspěchy české kosmonautiky</a:t>
            </a:r>
            <a:endParaRPr lang="cs-CZ" sz="3600" dirty="0"/>
          </a:p>
        </p:txBody>
      </p:sp>
      <p:sp>
        <p:nvSpPr>
          <p:cNvPr id="10" name="Obdélník 9"/>
          <p:cNvSpPr/>
          <p:nvPr/>
        </p:nvSpPr>
        <p:spPr>
          <a:xfrm>
            <a:off x="179512" y="3284984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Vedle desítek přístrojů jsou hlavními úspěchy s dosahem i do současnosti:</a:t>
            </a:r>
          </a:p>
          <a:p>
            <a:pPr>
              <a:buBlip>
                <a:blip r:embed="rId3"/>
              </a:buBlip>
            </a:pPr>
            <a:r>
              <a:rPr lang="cs-CZ" sz="2400" b="1" dirty="0" smtClean="0"/>
              <a:t> řada vlastních umělých družic </a:t>
            </a:r>
            <a:r>
              <a:rPr lang="cs-CZ" sz="2400" b="1" dirty="0" err="1" smtClean="0"/>
              <a:t>Magion</a:t>
            </a:r>
            <a:r>
              <a:rPr lang="cs-CZ" sz="2400" b="1" dirty="0" smtClean="0"/>
              <a:t> (1978-1996)</a:t>
            </a:r>
          </a:p>
          <a:p>
            <a:pPr>
              <a:buBlip>
                <a:blip r:embed="rId3"/>
              </a:buBlip>
            </a:pPr>
            <a:r>
              <a:rPr lang="cs-CZ" sz="2400" b="1" dirty="0" smtClean="0"/>
              <a:t> tavicí pece pro materiálový výzkum pro stanice </a:t>
            </a:r>
            <a:r>
              <a:rPr lang="cs-CZ" sz="2400" b="1" dirty="0" err="1" smtClean="0"/>
              <a:t>Saljut</a:t>
            </a:r>
            <a:r>
              <a:rPr lang="cs-CZ" sz="2400" b="1" dirty="0" smtClean="0"/>
              <a:t> a MIR (1978-1995)</a:t>
            </a:r>
          </a:p>
          <a:p>
            <a:pPr>
              <a:buBlip>
                <a:blip r:embed="rId3"/>
              </a:buBlip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orientovatelná</a:t>
            </a:r>
            <a:r>
              <a:rPr lang="cs-CZ" sz="2400" b="1" dirty="0" smtClean="0"/>
              <a:t> plošina pro sondy </a:t>
            </a:r>
            <a:r>
              <a:rPr lang="cs-CZ" sz="2400" b="1" dirty="0" err="1" smtClean="0"/>
              <a:t>Vega</a:t>
            </a:r>
            <a:r>
              <a:rPr lang="cs-CZ" sz="2400" b="1" dirty="0" smtClean="0"/>
              <a:t> a stanici MIR (1984, 1989)</a:t>
            </a:r>
          </a:p>
          <a:p>
            <a:pPr>
              <a:buBlip>
                <a:blip r:embed="rId3"/>
              </a:buBlip>
            </a:pPr>
            <a:r>
              <a:rPr lang="cs-CZ" sz="2400" b="1" dirty="0" smtClean="0"/>
              <a:t> laserový spektrometr určený k výzkumu </a:t>
            </a:r>
            <a:r>
              <a:rPr lang="cs-CZ" sz="2400" b="1" dirty="0" err="1" smtClean="0"/>
              <a:t>Marsova</a:t>
            </a:r>
            <a:r>
              <a:rPr lang="cs-CZ" sz="2400" b="1" dirty="0" smtClean="0"/>
              <a:t> měsíce </a:t>
            </a:r>
            <a:r>
              <a:rPr lang="cs-CZ" sz="2400" b="1" dirty="0" err="1" smtClean="0"/>
              <a:t>Fobos</a:t>
            </a:r>
            <a:r>
              <a:rPr lang="cs-CZ" sz="2400" b="1" dirty="0" smtClean="0"/>
              <a:t> (1988)</a:t>
            </a:r>
          </a:p>
          <a:p>
            <a:pPr>
              <a:buBlip>
                <a:blip r:embed="rId3"/>
              </a:buBlip>
            </a:pPr>
            <a:r>
              <a:rPr lang="cs-CZ" sz="2400" b="1" dirty="0" smtClean="0"/>
              <a:t> mikroakcelerometr na měření negravitačních sil (1992, 1996)</a:t>
            </a:r>
            <a:endParaRPr lang="cs-CZ" sz="2400" b="1" dirty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24744"/>
            <a:ext cx="2091308" cy="20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r="-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Výzkum vesmíru byl zahájen v roce 1957, kdy SSSR vypustil SPUTNIK  1 , první umělou družici, která obletěla Zemi. </a:t>
            </a:r>
          </a:p>
          <a:p>
            <a:r>
              <a:rPr lang="cs-CZ" sz="2800" b="1" dirty="0" smtClean="0">
                <a:solidFill>
                  <a:schemeClr val="bg1"/>
                </a:solidFill>
              </a:rPr>
              <a:t>V roce 1969 kráčel první člověk po Měsíci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ovietUnionFl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447800" cy="981075"/>
          </a:xfrm>
          <a:prstGeom prst="rect">
            <a:avLst/>
          </a:prstGeom>
        </p:spPr>
      </p:pic>
      <p:pic>
        <p:nvPicPr>
          <p:cNvPr id="1026" name="Picture 2" descr="http://thenepalusa.com/images/USA%20FLA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4664"/>
            <a:ext cx="1584175" cy="108012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771800" y="260648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Rivalita mezi 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a SSSR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době studené války rozpoutala 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kosmické závody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ovietUnionFla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447800" cy="981075"/>
          </a:xfrm>
          <a:prstGeom prst="rect">
            <a:avLst/>
          </a:prstGeom>
        </p:spPr>
      </p:pic>
      <p:pic>
        <p:nvPicPr>
          <p:cNvPr id="1026" name="Picture 2" descr="http://thenepalusa.com/images/USA%20FLA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4664"/>
            <a:ext cx="1584175" cy="108012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55776" y="476672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obě velmoci využily teoretické znalosti a praktické zkušenosti zajatých německých raketových vědců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oat of arms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088232" cy="2088232"/>
          </a:xfrm>
          <a:prstGeom prst="rect">
            <a:avLst/>
          </a:prstGeom>
          <a:noFill/>
        </p:spPr>
      </p:pic>
      <p:pic>
        <p:nvPicPr>
          <p:cNvPr id="1028" name="Picture 4" descr="Soubor:US-GreatSeal-Obvers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32656"/>
            <a:ext cx="2088232" cy="208823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084168" y="3212976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Spolu s ním byl transportován i jeho raketový tým z území poraženého Německa na americkou základnu </a:t>
            </a:r>
            <a:r>
              <a:rPr lang="cs-CZ" dirty="0" err="1" smtClean="0"/>
              <a:t>Fort</a:t>
            </a:r>
            <a:r>
              <a:rPr lang="cs-CZ" dirty="0" smtClean="0"/>
              <a:t> </a:t>
            </a:r>
            <a:r>
              <a:rPr lang="cs-CZ" dirty="0" err="1" smtClean="0"/>
              <a:t>Bliss</a:t>
            </a:r>
            <a:r>
              <a:rPr lang="cs-CZ" dirty="0" smtClean="0"/>
              <a:t> v Texasu. 14 let po Druhé světové válce pracoval pro Armádu Spojených států na výrobě balistických raket, které byly zpočátku testovány v Novém Mexiku.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83968" y="23395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Wernher</a:t>
            </a:r>
            <a:r>
              <a:rPr lang="cs-CZ" b="1" dirty="0" smtClean="0"/>
              <a:t> </a:t>
            </a:r>
            <a:r>
              <a:rPr lang="cs-CZ" b="1" dirty="0" err="1" smtClean="0"/>
              <a:t>von</a:t>
            </a:r>
            <a:r>
              <a:rPr lang="cs-CZ" b="1" dirty="0" smtClean="0"/>
              <a:t> Braun</a:t>
            </a:r>
            <a:endParaRPr lang="cs-CZ" b="1" dirty="0"/>
          </a:p>
        </p:txBody>
      </p:sp>
      <p:pic>
        <p:nvPicPr>
          <p:cNvPr id="13314" name="Picture 2" descr="http://www.4thdayalliance.com/articles/creation_astronomy/real_astronomers/files/von_brau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9527" y="332656"/>
            <a:ext cx="1622673" cy="2038079"/>
          </a:xfrm>
          <a:prstGeom prst="rect">
            <a:avLst/>
          </a:prstGeom>
          <a:noFill/>
        </p:spPr>
      </p:pic>
      <p:pic>
        <p:nvPicPr>
          <p:cNvPr id="13316" name="Picture 4" descr="http://www.matrix-2001.cz/files/image/konspiracni-teorie/Sergej%20Koroljo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62178"/>
            <a:ext cx="1584176" cy="192909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195736" y="23395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Sergej </a:t>
            </a:r>
            <a:r>
              <a:rPr lang="cs-CZ" b="1" dirty="0" err="1" smtClean="0"/>
              <a:t>Koroljov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3212976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Byl tvůrcem sovětského raketového programu v civilní i vojenské oblasti. Zasloužil se jak o vybudování arzenálu strategických raket, tak o první výrazné úspěchy při dobývání kosmu.</a:t>
            </a:r>
          </a:p>
          <a:p>
            <a:r>
              <a:rPr lang="cs-CZ" dirty="0" smtClean="0"/>
              <a:t>Pod jeho dohledem se uskutečnily rané úspěchy vesmírných programů Sputnik, </a:t>
            </a:r>
            <a:r>
              <a:rPr lang="cs-CZ" dirty="0" err="1" smtClean="0"/>
              <a:t>Vostok</a:t>
            </a:r>
            <a:r>
              <a:rPr lang="cs-CZ" dirty="0" smtClean="0"/>
              <a:t>, </a:t>
            </a:r>
            <a:r>
              <a:rPr lang="cs-CZ" dirty="0" err="1" smtClean="0"/>
              <a:t>Voschod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491880" y="2780928"/>
            <a:ext cx="2160241" cy="379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87824" y="-27384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Obě země měly pocit, že prvenství ve vesmíru zvýší  mezinárodní prestiž státu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5292080" y="1412776"/>
            <a:ext cx="360040" cy="100811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ovnoramenný trojúhelník 5"/>
          <p:cNvSpPr/>
          <p:nvPr/>
        </p:nvSpPr>
        <p:spPr>
          <a:xfrm rot="10800000">
            <a:off x="5868144" y="1412776"/>
            <a:ext cx="288032" cy="936104"/>
          </a:xfrm>
          <a:prstGeom prst="triangl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904148" y="2348880"/>
            <a:ext cx="216024" cy="288032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ovnoramenný trojúhelník 7"/>
          <p:cNvSpPr/>
          <p:nvPr/>
        </p:nvSpPr>
        <p:spPr>
          <a:xfrm rot="10800000">
            <a:off x="4716016" y="1412776"/>
            <a:ext cx="288032" cy="936104"/>
          </a:xfrm>
          <a:prstGeom prst="triangl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752019" y="2348880"/>
            <a:ext cx="216024" cy="288032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059832" y="2708920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Kosmická věda měla oběma stranám přinést nové, silnější a účinnější zbraně a systémy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llright.net.ru/projects/ussr/ussr_flag_1600_1200.jpg"/>
          <p:cNvPicPr>
            <a:picLocks noChangeAspect="1" noChangeArrowheads="1"/>
          </p:cNvPicPr>
          <p:nvPr/>
        </p:nvPicPr>
        <p:blipFill>
          <a:blip r:embed="rId4" cstate="print"/>
          <a:srcRect b="6454"/>
          <a:stretch>
            <a:fillRect/>
          </a:stretch>
        </p:blipFill>
        <p:spPr bwMode="auto">
          <a:xfrm rot="20492445">
            <a:off x="461315" y="758163"/>
            <a:ext cx="5405168" cy="3792222"/>
          </a:xfrm>
          <a:prstGeom prst="rect">
            <a:avLst/>
          </a:prstGeom>
          <a:noFill/>
        </p:spPr>
      </p:pic>
      <p:pic>
        <p:nvPicPr>
          <p:cNvPr id="16388" name="Picture 4" descr="http://coat.ncf.ca/ARMX/cansec/USA-fla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38189">
            <a:off x="3659381" y="2490298"/>
            <a:ext cx="5042899" cy="3782175"/>
          </a:xfrm>
          <a:prstGeom prst="rect">
            <a:avLst/>
          </a:prstGeom>
          <a:noFill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663">
            <a:off x="1889167" y="1052154"/>
            <a:ext cx="3042244" cy="593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keta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t="10000" r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44008" y="5229200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 svému kosmickému letu odstartoval 12. dubna 1961 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lodi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Vostok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z kosmodromu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Bajkonur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Obletěl Zemi a po 108 minutách přistál.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932040" y="4437112"/>
            <a:ext cx="377731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Jurij</a:t>
            </a:r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Alexejevič</a:t>
            </a:r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Gagarin</a:t>
            </a:r>
            <a:endParaRPr lang="cs-CZ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dobry-den-majore-gagarin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732240" y="908720"/>
            <a:ext cx="432048" cy="43204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228184" y="1412776"/>
            <a:ext cx="25202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dirty="0" smtClean="0"/>
              <a:t>Gustav Brom, Jaromír Hnilička, Pavel </a:t>
            </a:r>
            <a:r>
              <a:rPr lang="cs-CZ" sz="1050" i="1" dirty="0" err="1" smtClean="0"/>
              <a:t>Pácl</a:t>
            </a:r>
            <a:r>
              <a:rPr lang="cs-CZ" sz="1050" i="1" dirty="0" smtClean="0"/>
              <a:t>: Dobrý den majore </a:t>
            </a:r>
            <a:r>
              <a:rPr lang="cs-CZ" sz="1050" i="1" dirty="0" err="1" smtClean="0"/>
              <a:t>Gagarine</a:t>
            </a:r>
            <a:endParaRPr lang="cs-CZ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86000"/>
            <a:lum/>
          </a:blip>
          <a:srcRect/>
          <a:stretch>
            <a:fillRect r="-10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mbhax.com/stuff/_apollo_ins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1721964" cy="172819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223628" y="18864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Apollo 11 - 20. 7. 1969 přistál  1. člověk na měsíci</a:t>
            </a:r>
          </a:p>
          <a:p>
            <a:pPr algn="ctr"/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Neil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Armstrong :                                        </a:t>
            </a:r>
          </a:p>
          <a:p>
            <a:pPr algn="ctr"/>
            <a:r>
              <a:rPr lang="cs-C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en-US" i="1" dirty="0" smtClean="0">
                <a:solidFill>
                  <a:schemeClr val="bg1"/>
                </a:solidFill>
              </a:rPr>
              <a:t>"That's one small step for a man,</a:t>
            </a:r>
            <a:endParaRPr lang="cs-CZ" i="1" dirty="0" smtClean="0">
              <a:solidFill>
                <a:schemeClr val="bg1"/>
              </a:solidFill>
            </a:endParaRPr>
          </a:p>
          <a:p>
            <a:pPr algn="ctr"/>
            <a:r>
              <a:rPr lang="cs-CZ" i="1" dirty="0" smtClean="0">
                <a:solidFill>
                  <a:schemeClr val="bg1"/>
                </a:solidFill>
              </a:rPr>
              <a:t>                      </a:t>
            </a:r>
            <a:r>
              <a:rPr lang="en-US" i="1" dirty="0" smtClean="0">
                <a:solidFill>
                  <a:schemeClr val="bg1"/>
                </a:solidFill>
              </a:rPr>
              <a:t> one giant leap for mankind"</a:t>
            </a:r>
            <a:endParaRPr lang="cs-CZ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 descr="http://www.trekkies.cz/storage/obrazky/2009/200907201206_apollo_11_insign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4365" y="188640"/>
            <a:ext cx="1780123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rel přistá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rok pro lidstv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693</Words>
  <Application>Microsoft Office PowerPoint</Application>
  <PresentationFormat>Předvádění na obrazovce (4:3)</PresentationFormat>
  <Paragraphs>70</Paragraphs>
  <Slides>17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Company>1ZSOSTROV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harzhe</dc:creator>
  <cp:lastModifiedBy>harzhe</cp:lastModifiedBy>
  <cp:revision>39</cp:revision>
  <dcterms:created xsi:type="dcterms:W3CDTF">2011-04-06T07:32:09Z</dcterms:created>
  <dcterms:modified xsi:type="dcterms:W3CDTF">2011-04-12T05:54:58Z</dcterms:modified>
</cp:coreProperties>
</file>