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92" r:id="rId2"/>
    <p:sldId id="256" r:id="rId3"/>
    <p:sldId id="257" r:id="rId4"/>
    <p:sldId id="262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316" r:id="rId35"/>
    <p:sldId id="295" r:id="rId36"/>
    <p:sldId id="317" r:id="rId37"/>
    <p:sldId id="302" r:id="rId38"/>
    <p:sldId id="318" r:id="rId39"/>
    <p:sldId id="303" r:id="rId40"/>
    <p:sldId id="319" r:id="rId41"/>
    <p:sldId id="304" r:id="rId42"/>
    <p:sldId id="301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20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6666FF"/>
    <a:srgbClr val="FF3300"/>
    <a:srgbClr val="F9DC07"/>
    <a:srgbClr val="6600FF"/>
    <a:srgbClr val="6600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 snapToObjects="1">
      <p:cViewPr>
        <p:scale>
          <a:sx n="100" d="100"/>
          <a:sy n="100" d="100"/>
        </p:scale>
        <p:origin x="-72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-123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95B4AE0-363E-40FF-846A-B29EC189C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436D933-EBDB-412F-A6EB-DBEE36673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C5492-5BE3-49EF-95AD-0031D12D23DB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4A5D4-2F21-44A8-8E61-36DA7CD3849C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67C5E-1E26-46AD-92D5-A3D5EA0ADF2B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37FCC-9AC6-428F-ACB0-1CDD044EF7B6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F6159-68C5-463B-A62E-FFC087E9B808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D69E5-01B7-4169-B835-64B673485B6B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5FDEB-B9FD-4BB8-8A0B-F59E620ED71D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92021-5F35-4418-9328-0B723AC7C777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3D91C-F0EA-4A5C-89D2-8A763087E578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472CB-4A29-4D0A-803D-0CA445F0063D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F909D-D630-481C-B4FE-457EFACADD90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F7B2C-4543-4E5F-9DBE-DB6E5649AE36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8158F-39D3-4AC7-B33B-98284F3F8C83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0F948-2600-471C-A44B-64EF62AD46C0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A69E5-EE14-46E7-8BF0-AB05E9B168F0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09D88-71F1-4576-9A9D-281F5B08BE9F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0991C-1C60-44EF-8A37-58B19464677D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D87FF-CB7D-4D9A-9767-EA82B4DA1E5D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A90F9-827E-4285-B724-1FF712EC1324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FE110-41BD-4221-8B30-64931C47BA7D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CE718-74F8-4D97-9BDC-B7442DDBC086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D777D-DCCB-400D-A241-87EF1678DE8F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EF6B8A-D754-434F-A50C-B4E507B24E81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97ED5-8DB9-4134-9218-F5BB89851A8E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D7A2F-0E39-4336-BF8E-7A2ABC755375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777B6-F3FF-47D1-8574-4BA891E8EDD1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1E726-2AAF-4C29-99DD-319D6AF4A549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069CF-4086-43ED-917D-226D838798D4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362F6-EFB0-4F50-A693-653A1738A746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3779F-2A96-4221-A0FF-480E194BF65E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2EF9E-93C2-43C9-8616-28ACA15F9563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5FC25-692A-439D-B4AF-2A492862F99A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DAC6A-2330-4B82-8C1D-C75D924EA189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4391E-5955-4742-AB5F-A284FA4BE80B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3D207-39AB-4F7D-9092-0D93B295CAAC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50FC2-B312-4014-AA55-AD77E1FCA805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6205A-F35A-4DE0-BFD7-65BF32C6600C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91DDB-BCE8-4778-8A5B-95E5D2485A2F}" type="slidenum">
              <a:rPr lang="en-US" smtClean="0">
                <a:cs typeface="Arial" charset="0"/>
              </a:rPr>
              <a:pPr/>
              <a:t>43</a:t>
            </a:fld>
            <a:endParaRPr lang="en-US" smtClean="0">
              <a:cs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2CA06-D3C2-4D44-8D70-204CB15D235A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99E45-F5F9-4626-8406-A8DD5E8C2F8E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9CD05-BEA7-4CAE-AE1A-AF9A47A07DEE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91FA5-616C-4D47-A201-4A73916F6C31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56686-CBDC-4FA4-8FFA-7EAE72B9A69D}" type="slidenum">
              <a:rPr lang="en-US" smtClean="0">
                <a:cs typeface="Arial" charset="0"/>
              </a:rPr>
              <a:pPr/>
              <a:t>48</a:t>
            </a:fld>
            <a:endParaRPr lang="en-US" smtClean="0">
              <a:cs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9C454-83ED-4559-8BC7-BDB6B711B6AB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5701F-829A-468E-B02B-E0B5ABC21208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28BFB-22D6-4097-8945-0303E1494B63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89BF7-21A4-49F3-B368-31859ED840FC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3309E-888E-42B7-BD5C-C9A94205ABFD}" type="slidenum">
              <a:rPr lang="en-US" smtClean="0">
                <a:cs typeface="Arial" charset="0"/>
              </a:rPr>
              <a:pPr/>
              <a:t>52</a:t>
            </a:fld>
            <a:endParaRPr lang="en-US" smtClean="0"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E8A0F-19E0-4CC9-9490-39869485349B}" type="slidenum">
              <a:rPr lang="en-US" smtClean="0">
                <a:cs typeface="Arial" charset="0"/>
              </a:rPr>
              <a:pPr/>
              <a:t>53</a:t>
            </a:fld>
            <a:endParaRPr lang="en-US" smtClean="0"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6DF6D-D6CD-43A5-BA33-F52BD7C7B50F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6548C-2A1B-4161-A4C0-04E3374F9048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0D1DC-2F7A-4AF1-92CB-0931CD518118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C36EF-95C2-4658-A149-64AF04987123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upload.wikimedia.org/wikipedia/commons/2/2c/Polidoro_da_Caravaggio_-_Saturnus-thumb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5/56/Tondo_Minotaur_London_E4_MAN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3/3a/Pompejanischer_Maler_des_1._Jahrhunderts_001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8.xml"/><Relationship Id="rId18" Type="http://schemas.openxmlformats.org/officeDocument/2006/relationships/slide" Target="slide21.xml"/><Relationship Id="rId26" Type="http://schemas.openxmlformats.org/officeDocument/2006/relationships/slide" Target="slide9.xml"/><Relationship Id="rId3" Type="http://schemas.openxmlformats.org/officeDocument/2006/relationships/notesSlide" Target="../notesSlides/notesSlide2.xml"/><Relationship Id="rId21" Type="http://schemas.openxmlformats.org/officeDocument/2006/relationships/slide" Target="slide42.xml"/><Relationship Id="rId7" Type="http://schemas.openxmlformats.org/officeDocument/2006/relationships/slide" Target="slide17.xml"/><Relationship Id="rId12" Type="http://schemas.openxmlformats.org/officeDocument/2006/relationships/slide" Target="slide25.xml"/><Relationship Id="rId17" Type="http://schemas.openxmlformats.org/officeDocument/2006/relationships/slide" Target="slide15.xml"/><Relationship Id="rId25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34.xml"/><Relationship Id="rId20" Type="http://schemas.openxmlformats.org/officeDocument/2006/relationships/slide" Target="slide32.xml"/><Relationship Id="rId29" Type="http://schemas.openxmlformats.org/officeDocument/2006/relationships/slide" Target="slide50.xml"/><Relationship Id="rId1" Type="http://schemas.openxmlformats.org/officeDocument/2006/relationships/themeOverride" Target="../theme/themeOverride1.xml"/><Relationship Id="rId6" Type="http://schemas.openxmlformats.org/officeDocument/2006/relationships/slide" Target="slide5.xml"/><Relationship Id="rId11" Type="http://schemas.openxmlformats.org/officeDocument/2006/relationships/slide" Target="slide26.xml"/><Relationship Id="rId24" Type="http://schemas.openxmlformats.org/officeDocument/2006/relationships/slide" Target="slide44.xml"/><Relationship Id="rId5" Type="http://schemas.openxmlformats.org/officeDocument/2006/relationships/slide" Target="slide3.xml"/><Relationship Id="rId15" Type="http://schemas.openxmlformats.org/officeDocument/2006/relationships/slide" Target="slide36.xml"/><Relationship Id="rId23" Type="http://schemas.openxmlformats.org/officeDocument/2006/relationships/slide" Target="slide46.xml"/><Relationship Id="rId28" Type="http://schemas.openxmlformats.org/officeDocument/2006/relationships/slide" Target="slide40.xml"/><Relationship Id="rId10" Type="http://schemas.openxmlformats.org/officeDocument/2006/relationships/slide" Target="slide7.xml"/><Relationship Id="rId19" Type="http://schemas.openxmlformats.org/officeDocument/2006/relationships/slide" Target="slide11.xml"/><Relationship Id="rId4" Type="http://schemas.openxmlformats.org/officeDocument/2006/relationships/slide" Target="slide52.xml"/><Relationship Id="rId9" Type="http://schemas.openxmlformats.org/officeDocument/2006/relationships/slide" Target="slide23.xml"/><Relationship Id="rId14" Type="http://schemas.openxmlformats.org/officeDocument/2006/relationships/slide" Target="slide38.xml"/><Relationship Id="rId22" Type="http://schemas.openxmlformats.org/officeDocument/2006/relationships/slide" Target="slide48.xml"/><Relationship Id="rId27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d/d7/DSC00355_-_Orfeo_(epoca_romana)_-_Foto_G._Dall'Orto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7/79/Chimera_(PSF)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upload.wikimedia.org/wikipedia/commons/5/57/Caduceus.sv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8/87/Talaria.sv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upload.wikimedia.org/wikipedia/commons/3/3d/Trojanisches_Pferd_in_Ankershagen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upload.wikimedia.org/wikipedia/commons/8/8e/Cornucopia_(PSF).pn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commons/5/5b/Heinrich_fueger_1817_prometheus_brings_fire_to_mankind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commons/7/74/Titanen_Atlas,_Nordisk_familjebok.pn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upload.wikimedia.org/wikipedia/commons/1/17/Landon-IcarusandDaedalus.jp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9/9b/Amelie_300dpi.pn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upload.wikimedia.org/wikipedia/commons/d/d2/Parthenon.JP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upload.wikimedia.org/wikipedia/commons/3/35/Tiziano_-_S%C3%ADsifo.jpg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ompejanischer_Maler_des_1._Jahrhunderts_001.jpg" TargetMode="External"/><Relationship Id="rId13" Type="http://schemas.openxmlformats.org/officeDocument/2006/relationships/hyperlink" Target="http://commons.wikimedia.org/wiki/File:Caduceus.svg" TargetMode="External"/><Relationship Id="rId18" Type="http://schemas.openxmlformats.org/officeDocument/2006/relationships/hyperlink" Target="http://upload.wikimedia.org/wikipedia/commons/e/e1/Bertin,_Nicolas_-_Pha%C3%A9ton_on_the_Chariot_of_Apollo_-_c._1720.jpg" TargetMode="External"/><Relationship Id="rId26" Type="http://schemas.openxmlformats.org/officeDocument/2006/relationships/hyperlink" Target="http://upload.wikimedia.org/wikipedia/commons/8/84/Polyhymnia1.gif" TargetMode="External"/><Relationship Id="rId3" Type="http://schemas.openxmlformats.org/officeDocument/2006/relationships/hyperlink" Target="http://commons.wikimedia.org/wiki/File:Cornflakes_in_bowl.jpg" TargetMode="External"/><Relationship Id="rId21" Type="http://schemas.openxmlformats.org/officeDocument/2006/relationships/hyperlink" Target="http://commons.wikimedia.org/wiki/File:Amelie_300dpi.png" TargetMode="External"/><Relationship Id="rId7" Type="http://schemas.openxmlformats.org/officeDocument/2006/relationships/hyperlink" Target="http://commons.wikimedia.org/wiki/File:Tondo_Minotaur_London_E4_MAN.jpg" TargetMode="External"/><Relationship Id="rId12" Type="http://schemas.openxmlformats.org/officeDocument/2006/relationships/hyperlink" Target="http://upload.wikimedia.org/wikipedia/commons/d/dc/Poseidon_MKL1888.png" TargetMode="External"/><Relationship Id="rId17" Type="http://schemas.openxmlformats.org/officeDocument/2006/relationships/hyperlink" Target="http://upload.wikimedia.org/wikipedia/commons/0/0e/Polyphemus.gif" TargetMode="External"/><Relationship Id="rId25" Type="http://schemas.openxmlformats.org/officeDocument/2006/relationships/hyperlink" Target="http://commons.wikimedia.org/wiki/File:Tiziano_-_S%C3%ADsifo.jpg" TargetMode="External"/><Relationship Id="rId2" Type="http://schemas.openxmlformats.org/officeDocument/2006/relationships/hyperlink" Target="http://commons.wikimedia.org/wiki/File:Titanen_Atlas,_Nordisk_familjebok.png" TargetMode="External"/><Relationship Id="rId16" Type="http://schemas.openxmlformats.org/officeDocument/2006/relationships/hyperlink" Target="http://commons.wikimedia.org/wiki/File:Cornucopia_(PSF).png" TargetMode="External"/><Relationship Id="rId20" Type="http://schemas.openxmlformats.org/officeDocument/2006/relationships/hyperlink" Target="http://upload.wikimedia.org/wikipedia/commons/b/b4/Sfinxformig_romersk_bordsfot,_Nordisk_familjebok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1/18/Pan_(Kircher).png" TargetMode="External"/><Relationship Id="rId11" Type="http://schemas.openxmlformats.org/officeDocument/2006/relationships/hyperlink" Target="http://commons.wikimedia.org/wiki/File:Chimera_(PSF).jpg" TargetMode="External"/><Relationship Id="rId24" Type="http://schemas.openxmlformats.org/officeDocument/2006/relationships/hyperlink" Target="http://upload.wikimedia.org/wikipedia/commons/8/86/Detail_of_Achilles_thniskon.JPG" TargetMode="External"/><Relationship Id="rId5" Type="http://schemas.openxmlformats.org/officeDocument/2006/relationships/hyperlink" Target="http://commons.wikimedia.org/wiki/File:Polidoro_da_Caravaggio_-_Saturnus-thumb.jpg" TargetMode="External"/><Relationship Id="rId15" Type="http://schemas.openxmlformats.org/officeDocument/2006/relationships/hyperlink" Target="http://commons.wikimedia.org/wiki/File:Trojanisches_Pferd_in_Ankershagen.jpg" TargetMode="External"/><Relationship Id="rId23" Type="http://schemas.openxmlformats.org/officeDocument/2006/relationships/hyperlink" Target="http://upload.wikimedia.org/wikipedia/commons/3/3b/Tantalos-sisifos-ixion.gif" TargetMode="External"/><Relationship Id="rId10" Type="http://schemas.openxmlformats.org/officeDocument/2006/relationships/hyperlink" Target="http://commons.wikimedia.org/wiki/File:DSC00355_-_Orfeo_(epoca_romana)_-_Foto_G._Dall'Orto.jpg" TargetMode="External"/><Relationship Id="rId19" Type="http://schemas.openxmlformats.org/officeDocument/2006/relationships/hyperlink" Target="http://commons.wikimedia.org/wiki/File:Landon-IcarusandDaedalus.jpg" TargetMode="External"/><Relationship Id="rId4" Type="http://schemas.openxmlformats.org/officeDocument/2006/relationships/hyperlink" Target="http://upload.wikimedia.org/wikipedia/commons/6/68/Berlin_-_Brandenburger_Tor_-_Mars_cropped.jpg" TargetMode="External"/><Relationship Id="rId9" Type="http://schemas.openxmlformats.org/officeDocument/2006/relationships/hyperlink" Target="http://upload.wikimedia.org/wikipedia/commons/8/83/Canino.png" TargetMode="External"/><Relationship Id="rId14" Type="http://schemas.openxmlformats.org/officeDocument/2006/relationships/hyperlink" Target="http://commons.wikimedia.org/wiki/File:Talaria.svg" TargetMode="External"/><Relationship Id="rId22" Type="http://schemas.openxmlformats.org/officeDocument/2006/relationships/hyperlink" Target="http://commons.wikimedia.org/wiki/File:Partheno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6/6a/Cornflakes_in_bowl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7/76/Mars_Hubble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1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989138"/>
            <a:ext cx="33147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9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239963"/>
            <a:ext cx="454501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714480" y="714356"/>
            <a:ext cx="55721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ANTICKÁ MYTOLOGIE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620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600" b="1">
                <a:latin typeface="Arial" charset="0"/>
              </a:rPr>
              <a:t>Chronos</a:t>
            </a:r>
            <a:endParaRPr lang="en-US" sz="6600"/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11268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11269" name="Picture 7" descr="File:Polidoro da Caravaggio - Saturnus-thum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0504" t="4396" r="9663" b="6400"/>
          <a:stretch>
            <a:fillRect/>
          </a:stretch>
        </p:blipFill>
        <p:spPr bwMode="auto">
          <a:xfrm>
            <a:off x="3214688" y="1403350"/>
            <a:ext cx="271462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001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5400" b="1">
                <a:latin typeface="Arial" charset="0"/>
              </a:rPr>
              <a:t>Jeho jméno najdete ve výrazu nezvladatelného strachu, také bůh lesa a divoké zvěře</a:t>
            </a:r>
            <a:endParaRPr lang="en-US" sz="5400" b="1">
              <a:latin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573087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Bohové a Titáni za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882650"/>
            <a:ext cx="3962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latin typeface="Arial" charset="0"/>
              </a:rPr>
              <a:t>Pan</a:t>
            </a:r>
            <a:endParaRPr lang="en-US" sz="6600"/>
          </a:p>
        </p:txBody>
      </p:sp>
      <p:sp>
        <p:nvSpPr>
          <p:cNvPr id="13315" name="Text Box 22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Zpět</a:t>
            </a:r>
            <a:endParaRPr lang="en-US"/>
          </a:p>
        </p:txBody>
      </p:sp>
      <p:sp>
        <p:nvSpPr>
          <p:cNvPr id="13316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13317" name="Picture 7" descr="http://upload.wikimedia.org/wikipedia/commons/1/18/Pan_%28Kircher%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893763"/>
            <a:ext cx="4173538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1773238"/>
            <a:ext cx="8001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>
                <a:latin typeface="Arial" charset="0"/>
              </a:rPr>
              <a:t>Jakákoli cesta dovedla Thesea v labyrintu k této obludě</a:t>
            </a:r>
            <a:endParaRPr lang="en-US" sz="4400" b="1"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539432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u="sng">
                <a:solidFill>
                  <a:schemeClr val="accent2"/>
                </a:solidFill>
                <a:latin typeface="Arial Rounded MT Bold" pitchFamily="34" charset="0"/>
              </a:rPr>
              <a:t>Mytické bytosti a hrdinové</a:t>
            </a:r>
            <a:r>
              <a:rPr lang="en-US" sz="4000" u="sng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cs-CZ" sz="4000" u="sng">
                <a:solidFill>
                  <a:schemeClr val="accent2"/>
                </a:solidFill>
                <a:latin typeface="Arial Rounded MT Bold" pitchFamily="34" charset="0"/>
              </a:rPr>
              <a:t>za</a:t>
            </a:r>
            <a:r>
              <a:rPr lang="en-US" sz="4000" u="sng">
                <a:solidFill>
                  <a:schemeClr val="accent2"/>
                </a:solidFill>
                <a:latin typeface="Arial Rounded MT Bold" pitchFamily="34" charset="0"/>
              </a:rPr>
              <a:t> 100</a:t>
            </a:r>
            <a:endParaRPr lang="en-US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92200" y="0"/>
            <a:ext cx="54229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600" b="1">
                <a:latin typeface="Arial" charset="0"/>
              </a:rPr>
              <a:t>Minotaur</a:t>
            </a:r>
            <a:r>
              <a:rPr lang="cs-CZ" sz="6600" b="1">
                <a:latin typeface="Arial" charset="0"/>
              </a:rPr>
              <a:t>us</a:t>
            </a:r>
            <a:endParaRPr lang="en-US"/>
          </a:p>
        </p:txBody>
      </p:sp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Zpět</a:t>
            </a:r>
            <a:endParaRPr lang="en-US"/>
          </a:p>
        </p:txBody>
      </p:sp>
      <p:sp>
        <p:nvSpPr>
          <p:cNvPr id="1536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15365" name="Picture 7" descr="File:Tondo Minotaur London E4 M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1100" y="109855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001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Tento hrdina zabil Medúsu a zachránil Andromedu</a:t>
            </a:r>
            <a:endParaRPr lang="en-US" sz="6000" b="1">
              <a:latin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14400" y="539432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u="sng">
                <a:solidFill>
                  <a:schemeClr val="accent2"/>
                </a:solidFill>
                <a:latin typeface="Arial Rounded MT Bold" pitchFamily="34" charset="0"/>
              </a:rPr>
              <a:t>Mytické bytosti a hrdinové</a:t>
            </a:r>
            <a:r>
              <a:rPr lang="en-US" sz="4000" u="sng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cs-CZ" sz="4000" u="sng">
                <a:solidFill>
                  <a:schemeClr val="accent2"/>
                </a:solidFill>
                <a:latin typeface="Arial Rounded MT Bold" pitchFamily="34" charset="0"/>
              </a:rPr>
              <a:t>za</a:t>
            </a:r>
            <a:r>
              <a:rPr lang="en-US" sz="4000" u="sng">
                <a:solidFill>
                  <a:schemeClr val="accent2"/>
                </a:solidFill>
                <a:latin typeface="Arial Rounded MT Bold" pitchFamily="34" charset="0"/>
              </a:rPr>
              <a:t> 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024438" y="441325"/>
            <a:ext cx="35099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600" b="1">
                <a:latin typeface="Arial" charset="0"/>
              </a:rPr>
              <a:t>Perseus</a:t>
            </a:r>
            <a:endParaRPr lang="en-US"/>
          </a:p>
        </p:txBody>
      </p:sp>
      <p:sp>
        <p:nvSpPr>
          <p:cNvPr id="17411" name="Text Box 13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Zpět</a:t>
            </a:r>
            <a:endParaRPr lang="en-US"/>
          </a:p>
        </p:txBody>
      </p:sp>
      <p:sp>
        <p:nvSpPr>
          <p:cNvPr id="17412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17413" name="Picture 7" descr="File:Pompejanischer Maler des 1. Jahrhunderts 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330200"/>
            <a:ext cx="4381500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00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Tříhlavý pes hlídající vstup do podsvětí</a:t>
            </a:r>
            <a:endParaRPr lang="en-US" sz="6000" b="1">
              <a:latin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19200" y="5241925"/>
            <a:ext cx="6934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u="sng">
                <a:solidFill>
                  <a:schemeClr val="accent2"/>
                </a:solidFill>
                <a:latin typeface="Arial Rounded MT Bold" pitchFamily="34" charset="0"/>
              </a:rPr>
              <a:t>Mytické bytosti a hrdinové</a:t>
            </a:r>
            <a:r>
              <a:rPr lang="en-US" sz="4000" u="sng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cs-CZ" sz="4000" u="sng">
                <a:solidFill>
                  <a:schemeClr val="accent2"/>
                </a:solidFill>
                <a:latin typeface="Arial Rounded MT Bold" pitchFamily="34" charset="0"/>
              </a:rPr>
              <a:t>za </a:t>
            </a:r>
            <a:r>
              <a:rPr lang="en-US" sz="4000" u="sng">
                <a:solidFill>
                  <a:schemeClr val="accent2"/>
                </a:solidFill>
                <a:latin typeface="Arial Rounded MT Bold" pitchFamily="34" charset="0"/>
              </a:rPr>
              <a:t>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315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600" b="1">
                <a:latin typeface="Arial" charset="0"/>
              </a:rPr>
              <a:t>C</a:t>
            </a:r>
            <a:r>
              <a:rPr lang="en-US" sz="6600" b="1">
                <a:latin typeface="Arial" charset="0"/>
              </a:rPr>
              <a:t>erberus</a:t>
            </a:r>
            <a:endParaRPr lang="en-US"/>
          </a:p>
        </p:txBody>
      </p:sp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Zpět</a:t>
            </a:r>
            <a:endParaRPr lang="en-US"/>
          </a:p>
        </p:txBody>
      </p:sp>
      <p:sp>
        <p:nvSpPr>
          <p:cNvPr id="19460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3175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bedded Sound 1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9944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http://upload.wikimedia.org/wikipedia/commons/8/83/Canin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0" y="1643063"/>
            <a:ext cx="6257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79" fill="hold"/>
                                        <p:tgtEl>
                                          <p:spTgt spid="31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9"/>
                </p:tgtEl>
              </p:cMediaNode>
            </p:audio>
          </p:childTnLst>
        </p:cTn>
      </p:par>
    </p:tnLst>
    <p:bldLst>
      <p:bldP spid="3174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914400" y="547052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u="sng">
                <a:solidFill>
                  <a:schemeClr val="accent2"/>
                </a:solidFill>
                <a:latin typeface="Arial Rounded MT Bold" pitchFamily="34" charset="0"/>
              </a:rPr>
              <a:t>Mytické bytosti a hrdinové</a:t>
            </a:r>
            <a:r>
              <a:rPr lang="en-US" sz="4000" u="sng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cs-CZ" sz="4000" u="sng">
                <a:solidFill>
                  <a:schemeClr val="accent2"/>
                </a:solidFill>
                <a:latin typeface="Arial Rounded MT Bold" pitchFamily="34" charset="0"/>
              </a:rPr>
              <a:t>za</a:t>
            </a:r>
            <a:r>
              <a:rPr lang="en-US" sz="4000" u="sng">
                <a:solidFill>
                  <a:schemeClr val="accent2"/>
                </a:solidFill>
                <a:latin typeface="Arial Rounded MT Bold" pitchFamily="34" charset="0"/>
              </a:rPr>
              <a:t> 400</a:t>
            </a:r>
            <a:endParaRPr lang="en-US" sz="4000" u="sng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1219200" y="1219200"/>
            <a:ext cx="6934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Jeho hudba rozplakala kámen a přivedla mrtvé zpět k životu</a:t>
            </a:r>
            <a:endParaRPr lang="en-US" sz="6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0"/>
          <p:cNvSpPr>
            <a:spLocks noChangeArrowheads="1"/>
          </p:cNvSpPr>
          <p:nvPr/>
        </p:nvSpPr>
        <p:spPr bwMode="auto">
          <a:xfrm>
            <a:off x="2387600" y="4198938"/>
            <a:ext cx="16351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3075" name="Text Box 57"/>
          <p:cNvSpPr txBox="1">
            <a:spLocks noChangeArrowheads="1"/>
          </p:cNvSpPr>
          <p:nvPr/>
        </p:nvSpPr>
        <p:spPr bwMode="auto">
          <a:xfrm>
            <a:off x="7383463" y="5708650"/>
            <a:ext cx="1760537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4" action="ppaction://hlinksldjump"/>
              </a:rPr>
              <a:t>500</a:t>
            </a:r>
            <a:endParaRPr lang="en-US" sz="1000">
              <a:solidFill>
                <a:srgbClr val="FFFF00"/>
              </a:solidFill>
              <a:hlinkClick r:id="rId4" action="ppaction://hlinksldjump"/>
            </a:endParaRPr>
          </a:p>
        </p:txBody>
      </p:sp>
      <p:sp>
        <p:nvSpPr>
          <p:cNvPr id="3076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616075"/>
            <a:ext cx="1760538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5" action="ppaction://hlinksldjump"/>
              </a:rPr>
              <a:t>100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3077" name="Text Box 1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0" y="2641600"/>
            <a:ext cx="1760538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chemeClr val="bg1"/>
                </a:solidFill>
                <a:hlinkClick r:id="rId6" action="ppaction://hlinksldjump"/>
              </a:rPr>
              <a:t>200</a:t>
            </a:r>
            <a:endParaRPr lang="en-US" sz="1000"/>
          </a:p>
        </p:txBody>
      </p:sp>
      <p:sp>
        <p:nvSpPr>
          <p:cNvPr id="3078" name="Text Box 1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847850" y="3663950"/>
            <a:ext cx="1758950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7" action="ppaction://hlinksldjump"/>
              </a:rPr>
              <a:t>300</a:t>
            </a:r>
            <a:endParaRPr lang="en-US" sz="1000"/>
          </a:p>
          <a:p>
            <a:pPr eaLnBrk="0" hangingPunct="0"/>
            <a:endParaRPr lang="en-US" sz="1000"/>
          </a:p>
        </p:txBody>
      </p:sp>
      <p:sp>
        <p:nvSpPr>
          <p:cNvPr id="3079" name="Text Box 2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847850" y="1616075"/>
            <a:ext cx="1758950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8" action="ppaction://hlinksldjump"/>
              </a:rPr>
              <a:t>100</a:t>
            </a:r>
            <a:endParaRPr lang="en-US" sz="1000">
              <a:solidFill>
                <a:srgbClr val="FFFF00"/>
              </a:solidFill>
            </a:endParaRPr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3692525" y="1616075"/>
            <a:ext cx="1758950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9" action="ppaction://hlinksldjump"/>
              </a:rPr>
              <a:t>100</a:t>
            </a:r>
            <a:endParaRPr lang="en-US" sz="1000">
              <a:solidFill>
                <a:srgbClr val="FFFF00"/>
              </a:solidFill>
              <a:hlinkClick r:id="rId9" action="ppaction://hlinksldjump"/>
            </a:endParaRPr>
          </a:p>
        </p:txBody>
      </p:sp>
      <p:sp>
        <p:nvSpPr>
          <p:cNvPr id="3081" name="Text Box 2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663950"/>
            <a:ext cx="1760538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10" action="ppaction://hlinksldjump"/>
              </a:rPr>
              <a:t>300</a:t>
            </a:r>
            <a:endParaRPr lang="en-US" sz="1000">
              <a:solidFill>
                <a:srgbClr val="FFFF00"/>
              </a:solidFill>
            </a:endParaRPr>
          </a:p>
          <a:p>
            <a:pPr algn="ctr" eaLnBrk="0" hangingPunct="0"/>
            <a:endParaRPr lang="en-US" sz="1000"/>
          </a:p>
        </p:txBody>
      </p:sp>
      <p:sp>
        <p:nvSpPr>
          <p:cNvPr id="3082" name="Text Box 24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3695700" y="2641600"/>
            <a:ext cx="1758950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12" action="ppaction://hlinksldjump"/>
              </a:rPr>
              <a:t>200</a:t>
            </a:r>
            <a:endParaRPr lang="en-US" sz="1000"/>
          </a:p>
          <a:p>
            <a:pPr eaLnBrk="0" hangingPunct="0"/>
            <a:endParaRPr lang="en-US" sz="1000"/>
          </a:p>
        </p:txBody>
      </p:sp>
      <p:sp>
        <p:nvSpPr>
          <p:cNvPr id="3083" name="Text Box 25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3695700" y="3663950"/>
            <a:ext cx="1758950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13" action="ppaction://hlinksldjump"/>
              </a:rPr>
              <a:t>300</a:t>
            </a:r>
            <a:endParaRPr lang="en-US" sz="1000">
              <a:solidFill>
                <a:srgbClr val="FFFF00"/>
              </a:solidFill>
            </a:endParaRPr>
          </a:p>
        </p:txBody>
      </p:sp>
      <p:sp>
        <p:nvSpPr>
          <p:cNvPr id="3084" name="Text Box 28"/>
          <p:cNvSpPr txBox="1">
            <a:spLocks noChangeArrowheads="1"/>
          </p:cNvSpPr>
          <p:nvPr/>
        </p:nvSpPr>
        <p:spPr bwMode="auto">
          <a:xfrm>
            <a:off x="5540375" y="3663950"/>
            <a:ext cx="1760538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14" action="ppaction://hlinksldjump"/>
              </a:rPr>
              <a:t>300</a:t>
            </a:r>
            <a:endParaRPr lang="en-US" sz="1000"/>
          </a:p>
        </p:txBody>
      </p:sp>
      <p:sp>
        <p:nvSpPr>
          <p:cNvPr id="3085" name="Text Box 29"/>
          <p:cNvSpPr txBox="1">
            <a:spLocks noChangeArrowheads="1"/>
          </p:cNvSpPr>
          <p:nvPr/>
        </p:nvSpPr>
        <p:spPr bwMode="auto">
          <a:xfrm>
            <a:off x="5540375" y="2641600"/>
            <a:ext cx="1760538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15" action="ppaction://hlinksldjump"/>
              </a:rPr>
              <a:t>200</a:t>
            </a:r>
            <a:endParaRPr lang="en-US" sz="1000"/>
          </a:p>
          <a:p>
            <a:pPr algn="ctr" eaLnBrk="0" hangingPunct="0"/>
            <a:endParaRPr lang="en-US" sz="1000"/>
          </a:p>
        </p:txBody>
      </p:sp>
      <p:sp>
        <p:nvSpPr>
          <p:cNvPr id="3086" name="Text Box 30"/>
          <p:cNvSpPr txBox="1">
            <a:spLocks noChangeArrowheads="1"/>
          </p:cNvSpPr>
          <p:nvPr/>
        </p:nvSpPr>
        <p:spPr bwMode="auto">
          <a:xfrm>
            <a:off x="5540375" y="1616075"/>
            <a:ext cx="1760538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16" action="ppaction://hlinksldjump"/>
              </a:rPr>
              <a:t>100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3087" name="Text Box 19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1846263" y="2641600"/>
            <a:ext cx="1760537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17" action="ppaction://hlinksldjump"/>
              </a:rPr>
              <a:t>200</a:t>
            </a:r>
            <a:endParaRPr lang="en-US" sz="1000"/>
          </a:p>
          <a:p>
            <a:pPr eaLnBrk="0" hangingPunct="0"/>
            <a:endParaRPr lang="en-US" sz="1000"/>
          </a:p>
        </p:txBody>
      </p:sp>
      <p:sp>
        <p:nvSpPr>
          <p:cNvPr id="3088" name="Text Box 17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1847850" y="5708650"/>
            <a:ext cx="1758950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18" action="ppaction://hlinksldjump"/>
              </a:rPr>
              <a:t>500</a:t>
            </a:r>
            <a:endParaRPr lang="en-US" sz="1000">
              <a:solidFill>
                <a:srgbClr val="FFFF00"/>
              </a:solidFill>
              <a:hlinkClick r:id="rId18" action="ppaction://hlinksldjump"/>
            </a:endParaRPr>
          </a:p>
        </p:txBody>
      </p:sp>
      <p:sp>
        <p:nvSpPr>
          <p:cNvPr id="3089" name="Text Box 21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0" y="5708650"/>
            <a:ext cx="1760538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19" action="ppaction://hlinksldjump"/>
              </a:rPr>
              <a:t>500</a:t>
            </a:r>
            <a:endParaRPr lang="en-US" sz="1000">
              <a:solidFill>
                <a:srgbClr val="FFFF00"/>
              </a:solidFill>
            </a:endParaRPr>
          </a:p>
        </p:txBody>
      </p:sp>
      <p:sp>
        <p:nvSpPr>
          <p:cNvPr id="3090" name="Text Box 26">
            <a:hlinkClick r:id="rId20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3695700" y="5708650"/>
            <a:ext cx="1758950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20" action="ppaction://hlinksldjump"/>
              </a:rPr>
              <a:t>500</a:t>
            </a:r>
            <a:endParaRPr lang="en-US" sz="1000"/>
          </a:p>
        </p:txBody>
      </p:sp>
      <p:sp>
        <p:nvSpPr>
          <p:cNvPr id="3091" name="Text Box 27"/>
          <p:cNvSpPr txBox="1">
            <a:spLocks noChangeArrowheads="1"/>
          </p:cNvSpPr>
          <p:nvPr/>
        </p:nvSpPr>
        <p:spPr bwMode="auto">
          <a:xfrm>
            <a:off x="5540375" y="5708650"/>
            <a:ext cx="1760538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21" action="ppaction://hlinksldjump"/>
              </a:rPr>
              <a:t>500</a:t>
            </a:r>
            <a:endParaRPr lang="en-US" sz="1000">
              <a:solidFill>
                <a:srgbClr val="FFFF00"/>
              </a:solidFill>
              <a:hlinkClick r:id="rId21" action="ppaction://hlinksldjump"/>
            </a:endParaRPr>
          </a:p>
        </p:txBody>
      </p:sp>
      <p:sp>
        <p:nvSpPr>
          <p:cNvPr id="3092" name="Text Box 58"/>
          <p:cNvSpPr txBox="1">
            <a:spLocks noChangeArrowheads="1"/>
          </p:cNvSpPr>
          <p:nvPr/>
        </p:nvSpPr>
        <p:spPr bwMode="auto">
          <a:xfrm>
            <a:off x="7383463" y="3663950"/>
            <a:ext cx="1760537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22" action="ppaction://hlinksldjump"/>
              </a:rPr>
              <a:t>300</a:t>
            </a:r>
            <a:endParaRPr lang="en-US" sz="1000"/>
          </a:p>
        </p:txBody>
      </p:sp>
      <p:sp>
        <p:nvSpPr>
          <p:cNvPr id="3093" name="Text Box 59"/>
          <p:cNvSpPr txBox="1">
            <a:spLocks noChangeArrowheads="1"/>
          </p:cNvSpPr>
          <p:nvPr/>
        </p:nvSpPr>
        <p:spPr bwMode="auto">
          <a:xfrm>
            <a:off x="7383463" y="2641600"/>
            <a:ext cx="1760537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23" action="ppaction://hlinksldjump"/>
              </a:rPr>
              <a:t>200</a:t>
            </a:r>
            <a:endParaRPr lang="en-US" sz="1000">
              <a:hlinkClick r:id="rId23" action="ppaction://hlinksldjump"/>
            </a:endParaRPr>
          </a:p>
          <a:p>
            <a:pPr algn="ctr" eaLnBrk="0" hangingPunct="0"/>
            <a:endParaRPr lang="en-US" sz="1000"/>
          </a:p>
        </p:txBody>
      </p:sp>
      <p:sp>
        <p:nvSpPr>
          <p:cNvPr id="3094" name="Text Box 60"/>
          <p:cNvSpPr txBox="1">
            <a:spLocks noChangeArrowheads="1"/>
          </p:cNvSpPr>
          <p:nvPr/>
        </p:nvSpPr>
        <p:spPr bwMode="auto">
          <a:xfrm>
            <a:off x="7383463" y="1616075"/>
            <a:ext cx="1760537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24" action="ppaction://hlinksldjump"/>
              </a:rPr>
              <a:t>100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3095" name="Text Box 64">
            <a:hlinkClick r:id="rId25" action="ppaction://hlinksldjump"/>
          </p:cNvPr>
          <p:cNvSpPr txBox="1">
            <a:spLocks noChangeArrowheads="1"/>
          </p:cNvSpPr>
          <p:nvPr/>
        </p:nvSpPr>
        <p:spPr bwMode="auto">
          <a:xfrm>
            <a:off x="1847850" y="4675188"/>
            <a:ext cx="1758950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25" action="ppaction://hlinksldjump"/>
              </a:rPr>
              <a:t>400</a:t>
            </a:r>
            <a:endParaRPr lang="en-US" sz="1000">
              <a:solidFill>
                <a:srgbClr val="FFFF00"/>
              </a:solidFill>
              <a:hlinkClick r:id="rId25" action="ppaction://hlinksldjump"/>
            </a:endParaRPr>
          </a:p>
        </p:txBody>
      </p:sp>
      <p:sp>
        <p:nvSpPr>
          <p:cNvPr id="3096" name="Text Box 65">
            <a:hlinkClick r:id="rId26" action="ppaction://hlinksldjump"/>
          </p:cNvPr>
          <p:cNvSpPr txBox="1">
            <a:spLocks noChangeArrowheads="1"/>
          </p:cNvSpPr>
          <p:nvPr/>
        </p:nvSpPr>
        <p:spPr bwMode="auto">
          <a:xfrm>
            <a:off x="0" y="4675188"/>
            <a:ext cx="1760538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26" action="ppaction://hlinksldjump"/>
              </a:rPr>
              <a:t>400</a:t>
            </a:r>
            <a:endParaRPr lang="en-US" sz="1000">
              <a:solidFill>
                <a:srgbClr val="FFFF00"/>
              </a:solidFill>
            </a:endParaRPr>
          </a:p>
        </p:txBody>
      </p:sp>
      <p:sp>
        <p:nvSpPr>
          <p:cNvPr id="3097" name="Text Box 66">
            <a:hlinkClick r:id="rId27" action="ppaction://hlinksldjump"/>
          </p:cNvPr>
          <p:cNvSpPr txBox="1">
            <a:spLocks noChangeArrowheads="1"/>
          </p:cNvSpPr>
          <p:nvPr/>
        </p:nvSpPr>
        <p:spPr bwMode="auto">
          <a:xfrm>
            <a:off x="3695700" y="4675188"/>
            <a:ext cx="1758950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27" action="ppaction://hlinksldjump"/>
              </a:rPr>
              <a:t>400</a:t>
            </a:r>
            <a:endParaRPr lang="en-US" sz="1000"/>
          </a:p>
        </p:txBody>
      </p:sp>
      <p:sp>
        <p:nvSpPr>
          <p:cNvPr id="3098" name="Text Box 67"/>
          <p:cNvSpPr txBox="1">
            <a:spLocks noChangeArrowheads="1"/>
          </p:cNvSpPr>
          <p:nvPr/>
        </p:nvSpPr>
        <p:spPr bwMode="auto">
          <a:xfrm>
            <a:off x="5540375" y="4675188"/>
            <a:ext cx="1760538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28" action="ppaction://hlinksldjump"/>
              </a:rPr>
              <a:t>400</a:t>
            </a:r>
            <a:endParaRPr lang="en-US" sz="1000">
              <a:solidFill>
                <a:srgbClr val="FFFF00"/>
              </a:solidFill>
            </a:endParaRPr>
          </a:p>
        </p:txBody>
      </p:sp>
      <p:sp>
        <p:nvSpPr>
          <p:cNvPr id="3099" name="Text Box 68"/>
          <p:cNvSpPr txBox="1">
            <a:spLocks noChangeArrowheads="1"/>
          </p:cNvSpPr>
          <p:nvPr/>
        </p:nvSpPr>
        <p:spPr bwMode="auto">
          <a:xfrm>
            <a:off x="7383463" y="4675188"/>
            <a:ext cx="1760537" cy="920750"/>
          </a:xfrm>
          <a:prstGeom prst="rect">
            <a:avLst/>
          </a:prstGeom>
          <a:solidFill>
            <a:srgbClr val="6666FF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hlinkClick r:id="rId29" action="ppaction://hlinksldjump"/>
              </a:rPr>
              <a:t>400</a:t>
            </a:r>
            <a:endParaRPr lang="en-US" sz="1000">
              <a:solidFill>
                <a:srgbClr val="FFFF00"/>
              </a:solidFill>
            </a:endParaRPr>
          </a:p>
        </p:txBody>
      </p:sp>
      <p:sp>
        <p:nvSpPr>
          <p:cNvPr id="3144" name="Text Box 72"/>
          <p:cNvSpPr txBox="1">
            <a:spLocks noChangeArrowheads="1"/>
          </p:cNvSpPr>
          <p:nvPr/>
        </p:nvSpPr>
        <p:spPr bwMode="auto">
          <a:xfrm>
            <a:off x="0" y="457200"/>
            <a:ext cx="1760538" cy="8191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/>
            </a:r>
            <a:b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</a:b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Bohové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</a:b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146" name="Text Box 74"/>
          <p:cNvSpPr txBox="1">
            <a:spLocks noChangeArrowheads="1"/>
          </p:cNvSpPr>
          <p:nvPr/>
        </p:nvSpPr>
        <p:spPr bwMode="auto">
          <a:xfrm>
            <a:off x="1811338" y="457200"/>
            <a:ext cx="1760537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/>
            </a:r>
            <a:b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</a:b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Bytosti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</a:b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5500688" y="457200"/>
            <a:ext cx="1760537" cy="803275"/>
          </a:xfrm>
          <a:prstGeom prst="rect">
            <a:avLst/>
          </a:prstGeom>
          <a:solidFill>
            <a:srgbClr val="FF0000"/>
          </a:solidFill>
          <a:ln w="57150" cap="rnd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/>
            </a:r>
            <a:br>
              <a:rPr lang="en-US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</a:b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>Příběhy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</a:br>
            <a:endParaRPr lang="en-US" sz="1000" dirty="0">
              <a:latin typeface="Arial Rounded MT Bold" pitchFamily="34" charset="0"/>
              <a:cs typeface="+mn-cs"/>
            </a:endParaRPr>
          </a:p>
        </p:txBody>
      </p:sp>
      <p:sp>
        <p:nvSpPr>
          <p:cNvPr id="3149" name="Text Box 77"/>
          <p:cNvSpPr txBox="1">
            <a:spLocks noChangeArrowheads="1"/>
          </p:cNvSpPr>
          <p:nvPr/>
        </p:nvSpPr>
        <p:spPr bwMode="auto">
          <a:xfrm>
            <a:off x="7358063" y="457200"/>
            <a:ext cx="1760537" cy="819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rnd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/>
            </a:r>
            <a:b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</a:b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>Rčení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</a:b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3154" name="Text Box 82"/>
          <p:cNvSpPr txBox="1">
            <a:spLocks noChangeArrowheads="1"/>
          </p:cNvSpPr>
          <p:nvPr/>
        </p:nvSpPr>
        <p:spPr bwMode="auto">
          <a:xfrm>
            <a:off x="3643313" y="457200"/>
            <a:ext cx="1760537" cy="8191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/>
            </a:r>
            <a:b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ymboly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</a:b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4267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600" b="1">
                <a:latin typeface="Arial" charset="0"/>
              </a:rPr>
              <a:t>Or</a:t>
            </a:r>
            <a:r>
              <a:rPr lang="cs-CZ" sz="6600" b="1">
                <a:latin typeface="Arial" charset="0"/>
              </a:rPr>
              <a:t>f</a:t>
            </a:r>
            <a:r>
              <a:rPr lang="en-US" sz="6600" b="1">
                <a:latin typeface="Arial" charset="0"/>
              </a:rPr>
              <a:t>eus</a:t>
            </a:r>
            <a:endParaRPr lang="en-US">
              <a:latin typeface="Arial Rounded MT Bold" pitchFamily="34" charset="0"/>
            </a:endParaRPr>
          </a:p>
        </p:txBody>
      </p:sp>
      <p:sp>
        <p:nvSpPr>
          <p:cNvPr id="21507" name="Text Box 18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21508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21509" name="Picture 7" descr="File:DSC00355 - Orfeo (epoca romana) - Foto G. Dall'Or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88" y="1333500"/>
            <a:ext cx="485775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14400" y="547052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u="sng">
                <a:solidFill>
                  <a:schemeClr val="accent2"/>
                </a:solidFill>
                <a:latin typeface="Arial Rounded MT Bold" pitchFamily="34" charset="0"/>
              </a:rPr>
              <a:t>Mytické bytosti a hrdinové</a:t>
            </a:r>
            <a:r>
              <a:rPr lang="en-US" sz="4000" u="sng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cs-CZ" sz="4000" u="sng">
                <a:solidFill>
                  <a:schemeClr val="accent2"/>
                </a:solidFill>
                <a:latin typeface="Arial Rounded MT Bold" pitchFamily="34" charset="0"/>
              </a:rPr>
              <a:t>za </a:t>
            </a:r>
            <a:r>
              <a:rPr lang="en-US" sz="4000" u="sng">
                <a:solidFill>
                  <a:schemeClr val="accent2"/>
                </a:solidFill>
                <a:latin typeface="Arial Rounded MT Bold" pitchFamily="34" charset="0"/>
              </a:rPr>
              <a:t>500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914400" y="1447800"/>
            <a:ext cx="7239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Lví hlava, kozí tělo, hadí ocas</a:t>
            </a:r>
            <a:endParaRPr lang="en-US" sz="6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6705600" y="6035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7625" y="357188"/>
            <a:ext cx="6096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latin typeface="Arial" charset="0"/>
              </a:rPr>
              <a:t>Chim</a:t>
            </a:r>
            <a:r>
              <a:rPr lang="cs-CZ" sz="6600" b="1">
                <a:latin typeface="Arial" charset="0"/>
              </a:rPr>
              <a:t>é</a:t>
            </a:r>
            <a:r>
              <a:rPr lang="en-US" sz="6600" b="1">
                <a:latin typeface="Arial" charset="0"/>
              </a:rPr>
              <a:t>ra</a:t>
            </a:r>
            <a:endParaRPr lang="en-US"/>
          </a:p>
        </p:txBody>
      </p:sp>
      <p:sp>
        <p:nvSpPr>
          <p:cNvPr id="23556" name="Text Box 15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23557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23558" name="Picture 8" descr="File:Chimera (PSF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1643063"/>
            <a:ext cx="44005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00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 Je znakem boha oceánů a moří</a:t>
            </a:r>
            <a:endParaRPr lang="en-US" sz="6000" b="1">
              <a:latin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14400" y="5105400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Symbol</a:t>
            </a: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y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za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100</a:t>
            </a:r>
            <a:endParaRPr lang="en-US" sz="5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427538" y="2879725"/>
            <a:ext cx="43354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6600" b="1">
                <a:latin typeface="Arial" charset="0"/>
              </a:rPr>
              <a:t>Trojzubec</a:t>
            </a:r>
            <a:endParaRPr lang="en-US" sz="6600"/>
          </a:p>
        </p:txBody>
      </p:sp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Zpět</a:t>
            </a:r>
            <a:endParaRPr lang="en-US"/>
          </a:p>
        </p:txBody>
      </p:sp>
      <p:sp>
        <p:nvSpPr>
          <p:cNvPr id="25604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25605" name="Picture 7" descr="http://upload.wikimedia.org/wikipedia/commons/d/dc/Poseidon_MKL188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68263"/>
            <a:ext cx="32146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8001000" cy="533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cs-CZ" sz="3600" kern="10" spc="-360"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DENNÍ DOUBLE</a:t>
            </a:r>
          </a:p>
        </p:txBody>
      </p:sp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685800" y="260350"/>
            <a:ext cx="8001000" cy="533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cs-CZ" sz="3600" kern="10" spc="-360"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DENNÍ DOUBLE</a:t>
            </a: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685800" y="565150"/>
            <a:ext cx="8001000" cy="533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cs-CZ" sz="3600" kern="10" spc="-360"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DENNÍ DOUBLE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  <p:bldP spid="819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2393950"/>
            <a:ext cx="8001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3600" b="1">
                <a:latin typeface="Arial Black" pitchFamily="34" charset="0"/>
              </a:rPr>
              <a:t>Symbol, který tvoří dva hadi obtáčející hůl směrem vzhůru,</a:t>
            </a:r>
            <a:br>
              <a:rPr lang="cs-CZ" sz="3600" b="1">
                <a:latin typeface="Arial Black" pitchFamily="34" charset="0"/>
              </a:rPr>
            </a:br>
            <a:r>
              <a:rPr lang="cs-CZ" sz="3600" b="1">
                <a:latin typeface="Arial Black" pitchFamily="34" charset="0"/>
              </a:rPr>
              <a:t>symbol lékařské profese</a:t>
            </a:r>
            <a:endParaRPr lang="en-US" sz="3600" b="1">
              <a:latin typeface="Arial Black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Symboly za 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200</a:t>
            </a:r>
          </a:p>
        </p:txBody>
      </p:sp>
      <p:sp>
        <p:nvSpPr>
          <p:cNvPr id="27653" name="WordArt 6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467600" cy="901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cs-CZ" sz="3600" kern="10" spc="-360"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DENNÍ DOUBLE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14400" y="196850"/>
            <a:ext cx="7315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latin typeface="Arial" charset="0"/>
              </a:rPr>
              <a:t>Caduceus</a:t>
            </a:r>
            <a:r>
              <a:rPr lang="cs-CZ" sz="6600" b="1">
                <a:latin typeface="Arial" charset="0"/>
              </a:rPr>
              <a:t>, Hermova hůl</a:t>
            </a:r>
            <a:endParaRPr lang="en-US"/>
          </a:p>
        </p:txBody>
      </p:sp>
      <p:sp>
        <p:nvSpPr>
          <p:cNvPr id="28675" name="Text Box 11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28676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28677" name="Picture 7" descr="File:Caduceus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2571750"/>
            <a:ext cx="34290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755650" y="5805488"/>
            <a:ext cx="6934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S</a:t>
            </a: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ymboly za 3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00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79388" y="914400"/>
            <a:ext cx="8153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Patřily mu nohy</a:t>
            </a:r>
            <a:r>
              <a:rPr lang="en-US" sz="6000" b="1">
                <a:latin typeface="Arial" charset="0"/>
              </a:rPr>
              <a:t>, </a:t>
            </a:r>
            <a:r>
              <a:rPr lang="cs-CZ" sz="6000" b="1">
                <a:latin typeface="Arial" charset="0"/>
              </a:rPr>
              <a:t>zobrazované obvykle s plamennými křídly; symbol rychlosti</a:t>
            </a:r>
            <a:endParaRPr lang="en-US" sz="6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746125"/>
            <a:ext cx="3886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600" b="1">
                <a:latin typeface="Arial" charset="0"/>
              </a:rPr>
              <a:t>Herm</a:t>
            </a:r>
            <a:r>
              <a:rPr lang="cs-CZ" sz="6600" b="1">
                <a:latin typeface="Arial" charset="0"/>
              </a:rPr>
              <a:t>é</a:t>
            </a:r>
            <a:r>
              <a:rPr lang="en-US" sz="6600" b="1">
                <a:latin typeface="Arial" charset="0"/>
              </a:rPr>
              <a:t>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705600" y="6035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30725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30726" name="Picture 8" descr="File:Talaria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9700" y="777875"/>
            <a:ext cx="3784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001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>
                <a:latin typeface="Arial" charset="0"/>
              </a:rPr>
              <a:t>Kniha s mapami, která se jmenuje podle Titána nesoucího na svých bedrech nebe</a:t>
            </a:r>
            <a:endParaRPr lang="en-US" sz="4400" b="1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516572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Bohové a Titáni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za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100</a:t>
            </a:r>
            <a:endParaRPr lang="en-US" sz="54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914400" y="565467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Symbol</a:t>
            </a: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y za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400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8458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 Dar, který se stal symbolem lsti a zrady</a:t>
            </a:r>
            <a:r>
              <a:rPr lang="en-US" sz="6000" b="1">
                <a:latin typeface="Arial" charset="0"/>
              </a:rPr>
              <a:t> </a:t>
            </a:r>
            <a:endParaRPr lang="en-US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>
                <a:latin typeface="Arial" charset="0"/>
              </a:rPr>
              <a:t>Danajský dar, Trojský kůň</a:t>
            </a:r>
            <a:endParaRPr lang="en-US" sz="4400" b="1">
              <a:latin typeface="Arial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6705600" y="6035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32772" name="Text Box 14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3277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77832" name="Picture 8" descr="File:Trojanisches Pferd in Ankershag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14546" y="9144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14400" y="569912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Symbol</a:t>
            </a: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y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za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500</a:t>
            </a:r>
          </a:p>
        </p:txBody>
      </p:sp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8458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5400" b="1">
                <a:latin typeface="Arial" charset="0"/>
              </a:rPr>
              <a:t>Tento předmět symbolizuje nadbytek a hojnost, patřil koze, která kojila malého Dia svým mlékem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3400" y="0"/>
            <a:ext cx="7848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600" b="1">
                <a:latin typeface="Arial" charset="0"/>
              </a:rPr>
              <a:t>Roh hojnosti</a:t>
            </a:r>
            <a:endParaRPr lang="en-US" sz="6600" b="1">
              <a:latin typeface="Arial" charset="0"/>
            </a:endParaRPr>
          </a:p>
        </p:txBody>
      </p:sp>
      <p:sp>
        <p:nvSpPr>
          <p:cNvPr id="34819" name="Text Box 563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34820" name="AutoShape 56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34821" name="Picture 7" descr="File:Cornucopia (PSF)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1000125"/>
            <a:ext cx="4429125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914400" y="565467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Příběhy a báje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za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100</a:t>
            </a:r>
            <a:endParaRPr lang="en-US" sz="5400" u="sng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57200" y="928688"/>
            <a:ext cx="82296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Přinesl lidem oheň a trpěl přikován </a:t>
            </a:r>
            <a:br>
              <a:rPr lang="cs-CZ" sz="6000" b="1">
                <a:latin typeface="Arial" charset="0"/>
              </a:rPr>
            </a:br>
            <a:r>
              <a:rPr lang="cs-CZ" sz="6000" b="1">
                <a:latin typeface="Arial" charset="0"/>
              </a:rPr>
              <a:t>ke skále</a:t>
            </a:r>
            <a:endParaRPr lang="en-US" sz="6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4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3686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36868" name="Picture 8" descr="File:Heinrich fueger 1817 prometheus brings fire to mankin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85750"/>
            <a:ext cx="35480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ovéPole 7"/>
          <p:cNvSpPr txBox="1">
            <a:spLocks noChangeArrowheads="1"/>
          </p:cNvSpPr>
          <p:nvPr/>
        </p:nvSpPr>
        <p:spPr bwMode="auto">
          <a:xfrm>
            <a:off x="3833813" y="285750"/>
            <a:ext cx="5305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600" b="1">
                <a:latin typeface="Arial" charset="0"/>
              </a:rPr>
              <a:t>Prométheus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914400" y="565467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Příběhy a báje za 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200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57200" y="1203325"/>
            <a:ext cx="822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Obr, jehož oslepil Odysseus</a:t>
            </a:r>
            <a:endParaRPr lang="en-US" sz="6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810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6600" b="1">
                <a:latin typeface="Arial" charset="0"/>
              </a:rPr>
              <a:t>K</a:t>
            </a:r>
            <a:r>
              <a:rPr lang="en-US" sz="6600" b="1">
                <a:latin typeface="Arial" charset="0"/>
              </a:rPr>
              <a:t>y</a:t>
            </a:r>
            <a:r>
              <a:rPr lang="cs-CZ" sz="6600" b="1">
                <a:latin typeface="Arial" charset="0"/>
              </a:rPr>
              <a:t>k</a:t>
            </a:r>
            <a:r>
              <a:rPr lang="en-US" sz="6600" b="1">
                <a:latin typeface="Arial" charset="0"/>
              </a:rPr>
              <a:t>lop</a:t>
            </a:r>
          </a:p>
        </p:txBody>
      </p:sp>
      <p:sp>
        <p:nvSpPr>
          <p:cNvPr id="38915" name="Text Box 12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38916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90119" name="Picture 7" descr="http://upload.wikimedia.org/wikipedia/commons/0/0e/Polyphemus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3428991" y="1470025"/>
            <a:ext cx="4110919" cy="502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914400" y="547052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Příběhy a báje za 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300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229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5000" b="1">
                <a:latin typeface="Arial" charset="0"/>
              </a:rPr>
              <a:t>Řídil tak neobratně otcův vůz, až způsobil, že lidé </a:t>
            </a:r>
            <a:br>
              <a:rPr lang="cs-CZ" sz="5000" b="1">
                <a:latin typeface="Arial" charset="0"/>
              </a:rPr>
            </a:br>
            <a:r>
              <a:rPr lang="cs-CZ" sz="5000" b="1">
                <a:latin typeface="Arial" charset="0"/>
              </a:rPr>
              <a:t>na Zemi mají různou </a:t>
            </a:r>
            <a:br>
              <a:rPr lang="cs-CZ" sz="5000" b="1">
                <a:latin typeface="Arial" charset="0"/>
              </a:rPr>
            </a:br>
            <a:r>
              <a:rPr lang="cs-CZ" sz="5000" b="1">
                <a:latin typeface="Arial" charset="0"/>
              </a:rPr>
              <a:t>barvu kůže</a:t>
            </a:r>
            <a:endParaRPr lang="en-US" sz="5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620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600" b="1">
                <a:latin typeface="Arial" charset="0"/>
              </a:rPr>
              <a:t>Fae</a:t>
            </a:r>
            <a:r>
              <a:rPr lang="en-US" sz="6600" b="1">
                <a:latin typeface="Arial" charset="0"/>
              </a:rPr>
              <a:t>t</a:t>
            </a:r>
            <a:r>
              <a:rPr lang="cs-CZ" sz="6600" b="1">
                <a:latin typeface="Arial" charset="0"/>
              </a:rPr>
              <a:t>o</a:t>
            </a:r>
            <a:r>
              <a:rPr lang="en-US" sz="6600" b="1">
                <a:latin typeface="Arial" charset="0"/>
              </a:rPr>
              <a:t>n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6705600" y="6035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40964" name="Text Box 12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40965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40966" name="Picture 8" descr="http://upload.wikimedia.org/wikipedia/commons/e/e1/Bertin%2C_Nicolas_-_Pha%C3%A9ton_on_the_Chariot_of_Apollo_-_c._1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285875"/>
            <a:ext cx="7342187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348038" y="228600"/>
            <a:ext cx="25193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latin typeface="Arial" charset="0"/>
              </a:rPr>
              <a:t>Atlas</a:t>
            </a:r>
            <a:endParaRPr lang="en-US"/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Zpět</a:t>
            </a:r>
            <a:endParaRPr lang="en-US"/>
          </a:p>
        </p:txBody>
      </p:sp>
      <p:sp>
        <p:nvSpPr>
          <p:cNvPr id="512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5125" name="Picture 7" descr="File:Titanen Atlas, Nordisk familjebok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8988" y="1393825"/>
            <a:ext cx="2486025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143000" y="566102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Příběhy a báje za 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400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7467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Jeho tragický pád je důkazem, že syn má věřit svému otci</a:t>
            </a:r>
            <a:endParaRPr lang="en-US" sz="6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5257800" y="642938"/>
            <a:ext cx="3505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5400" b="1">
                <a:latin typeface="Arial" charset="0"/>
              </a:rPr>
              <a:t>Daidalos</a:t>
            </a:r>
            <a:r>
              <a:rPr lang="en-US" sz="5400" b="1">
                <a:latin typeface="Arial" charset="0"/>
              </a:rPr>
              <a:t/>
            </a:r>
            <a:br>
              <a:rPr lang="en-US" sz="5400" b="1">
                <a:latin typeface="Arial" charset="0"/>
              </a:rPr>
            </a:br>
            <a:r>
              <a:rPr lang="en-US" sz="5400" b="1">
                <a:latin typeface="Arial" charset="0"/>
              </a:rPr>
              <a:t>&amp; I</a:t>
            </a:r>
            <a:r>
              <a:rPr lang="cs-CZ" sz="5400" b="1">
                <a:latin typeface="Arial" charset="0"/>
              </a:rPr>
              <a:t>k</a:t>
            </a:r>
            <a:r>
              <a:rPr lang="en-US" sz="5400" b="1">
                <a:latin typeface="Arial" charset="0"/>
              </a:rPr>
              <a:t>ar</a:t>
            </a:r>
            <a:r>
              <a:rPr lang="cs-CZ" sz="5400" b="1">
                <a:latin typeface="Arial" charset="0"/>
              </a:rPr>
              <a:t>o</a:t>
            </a:r>
            <a:r>
              <a:rPr lang="en-US" sz="5400" b="1">
                <a:latin typeface="Arial" charset="0"/>
              </a:rPr>
              <a:t>s</a:t>
            </a:r>
            <a:endParaRPr lang="en-US" sz="6600" b="1">
              <a:latin typeface="Arial" charset="0"/>
            </a:endParaRPr>
          </a:p>
        </p:txBody>
      </p:sp>
      <p:sp>
        <p:nvSpPr>
          <p:cNvPr id="43011" name="Text Box 18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43012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43013" name="Picture 7" descr="File:Landon-IcarusandDaedal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758825"/>
            <a:ext cx="4429125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914400" y="5499100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Příběhy a báje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za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500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239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>
                <a:latin typeface="Arial" charset="0"/>
              </a:rPr>
              <a:t>Svým obětem</a:t>
            </a:r>
            <a:r>
              <a:rPr lang="en-US" sz="4400" b="1">
                <a:latin typeface="Arial" charset="0"/>
              </a:rPr>
              <a:t>,</a:t>
            </a:r>
            <a:br>
              <a:rPr lang="en-US" sz="4400" b="1">
                <a:latin typeface="Arial" charset="0"/>
              </a:rPr>
            </a:br>
            <a:r>
              <a:rPr lang="cs-CZ" sz="4400" b="1">
                <a:latin typeface="Arial" charset="0"/>
              </a:rPr>
              <a:t>dávala hádanku: „Která bytost chodí ráno </a:t>
            </a:r>
            <a:br>
              <a:rPr lang="cs-CZ" sz="4400" b="1">
                <a:latin typeface="Arial" charset="0"/>
              </a:rPr>
            </a:br>
            <a:r>
              <a:rPr lang="cs-CZ" sz="4400" b="1">
                <a:latin typeface="Arial" charset="0"/>
              </a:rPr>
              <a:t>po čtyřech, v poledne </a:t>
            </a:r>
            <a:br>
              <a:rPr lang="cs-CZ" sz="4400" b="1">
                <a:latin typeface="Arial" charset="0"/>
              </a:rPr>
            </a:br>
            <a:r>
              <a:rPr lang="cs-CZ" sz="4400" b="1">
                <a:latin typeface="Arial" charset="0"/>
              </a:rPr>
              <a:t>po dvou a večer </a:t>
            </a:r>
            <a:br>
              <a:rPr lang="cs-CZ" sz="4400" b="1">
                <a:latin typeface="Arial" charset="0"/>
              </a:rPr>
            </a:br>
            <a:r>
              <a:rPr lang="cs-CZ" sz="4400" b="1">
                <a:latin typeface="Arial" charset="0"/>
              </a:rPr>
              <a:t>po třech?“</a:t>
            </a:r>
            <a:endParaRPr lang="en-US" sz="4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5262563" y="1524000"/>
            <a:ext cx="34242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6600" b="1">
                <a:latin typeface="Arial" charset="0"/>
              </a:rPr>
              <a:t>Sfinga</a:t>
            </a:r>
            <a:endParaRPr lang="en-US" sz="6600" b="1">
              <a:latin typeface="Arial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6705600" y="6035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45060" name="Text Box 11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45061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45062" name="Picture 8" descr="http://upload.wikimedia.org/wikipedia/commons/b/b4/Sfinxformig_romersk_bordsfot%2C_Nordisk_familjeb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84888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755650" y="5257800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jako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Rčení za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100</a:t>
            </a:r>
            <a:endParaRPr lang="en-US" sz="5400" u="sng">
              <a:solidFill>
                <a:schemeClr val="accent2"/>
              </a:solidFill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382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Když někdo přijde </a:t>
            </a:r>
            <a:br>
              <a:rPr lang="cs-CZ" sz="6000" b="1">
                <a:latin typeface="Arial" charset="0"/>
              </a:rPr>
            </a:br>
            <a:r>
              <a:rPr lang="cs-CZ" sz="6000" b="1">
                <a:latin typeface="Arial" charset="0"/>
              </a:rPr>
              <a:t>s nápadem či zprávou, které jsou už dávno známy…</a:t>
            </a:r>
            <a:endParaRPr lang="en-US" sz="6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3600">
                <a:latin typeface="Arial Black" pitchFamily="34" charset="0"/>
              </a:rPr>
              <a:t>Nosit sovy do Athén</a:t>
            </a:r>
            <a:endParaRPr lang="en-US" sz="3600">
              <a:latin typeface="Arial Black" pitchFamily="34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705600" y="6035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47108" name="Text Box 12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47109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47110" name="Picture 9" descr="File:Parthen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1785938"/>
            <a:ext cx="50006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1" descr="File:Amelie 300dpi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8875" y="2000250"/>
            <a:ext cx="21431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914400" y="539432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Jsou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Rčení za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200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239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5400" b="1">
                <a:latin typeface="Arial" charset="0"/>
              </a:rPr>
              <a:t>Trápení člověka, který má na dosah svůj sen, a ten mu nakonec přece unikne</a:t>
            </a:r>
            <a:endParaRPr lang="en-US" sz="5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0" y="1052513"/>
            <a:ext cx="41957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latin typeface="Arial" charset="0"/>
              </a:rPr>
              <a:t>Tan</a:t>
            </a:r>
            <a:r>
              <a:rPr lang="cs-CZ" sz="6600" b="1">
                <a:latin typeface="Arial" charset="0"/>
              </a:rPr>
              <a:t>talova muka</a:t>
            </a:r>
            <a:endParaRPr lang="en-US" sz="6600" b="1">
              <a:latin typeface="Arial" charset="0"/>
            </a:endParaRP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705600" y="6035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49156" name="Text Box 14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4915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49158" name="Picture 8" descr="http://upload.wikimedia.org/wikipedia/commons/3/3b/Tantalos-sisifos-ixion.gif"/>
          <p:cNvPicPr>
            <a:picLocks noChangeAspect="1" noChangeArrowheads="1"/>
          </p:cNvPicPr>
          <p:nvPr/>
        </p:nvPicPr>
        <p:blipFill>
          <a:blip r:embed="rId4" cstate="print"/>
          <a:srcRect r="70505"/>
          <a:stretch>
            <a:fillRect/>
          </a:stretch>
        </p:blipFill>
        <p:spPr bwMode="auto">
          <a:xfrm>
            <a:off x="4000500" y="714375"/>
            <a:ext cx="3919538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914400" y="539432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Znát co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Rčení za 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300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914400" y="1311275"/>
            <a:ext cx="731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5400" b="1">
                <a:latin typeface="Arial" charset="0"/>
              </a:rPr>
              <a:t>Znát zranitelné místo svého soka</a:t>
            </a:r>
            <a:endParaRPr lang="en-US" sz="5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539750" y="609600"/>
            <a:ext cx="84248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600" b="1">
                <a:latin typeface="Arial" charset="0"/>
              </a:rPr>
              <a:t>Achillovu patu</a:t>
            </a:r>
            <a:endParaRPr lang="en-US" sz="6600" b="1">
              <a:latin typeface="Arial" charset="0"/>
            </a:endParaRP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6705600" y="6035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51204" name="Text Box 11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51205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51208" name="Picture 8" descr="http://upload.wikimedia.org/wikipedia/commons/8/86/Detail_of_Achilles_thniskon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33588" y="1857364"/>
            <a:ext cx="5567370" cy="417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>
                <a:latin typeface="Arial" charset="0"/>
              </a:rPr>
              <a:t>Oblíbená snídaně, která nese jméno antické bohyně úrody</a:t>
            </a:r>
            <a:endParaRPr lang="en-US" sz="4400" b="1"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5197475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Jsou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Bohové a Titáni za 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914400" y="5410200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Rčení za 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400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7239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Práce, která přes veškeré úsilí, nevede k cíli</a:t>
            </a:r>
            <a:endParaRPr lang="en-US" sz="6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5186363" y="655638"/>
            <a:ext cx="44577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>
                <a:latin typeface="Arial Black" pitchFamily="34" charset="0"/>
              </a:rPr>
              <a:t>Sisyfovská práce</a:t>
            </a:r>
            <a:endParaRPr lang="en-US" sz="4400">
              <a:latin typeface="Arial Black" pitchFamily="34" charset="0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6705600" y="6035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53252" name="Text Box 20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53253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53254" name="Picture 8" descr="File:Tiziano - Sísif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25" y="214313"/>
            <a:ext cx="5540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Rčení za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500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7239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5400" b="1">
                <a:latin typeface="Arial" charset="0"/>
              </a:rPr>
              <a:t>Náhlý záchvěv inspirace a tvůrčího myšlení, zejména </a:t>
            </a:r>
            <a:br>
              <a:rPr lang="cs-CZ" sz="5400" b="1">
                <a:latin typeface="Arial" charset="0"/>
              </a:rPr>
            </a:br>
            <a:r>
              <a:rPr lang="cs-CZ" sz="5400" b="1">
                <a:latin typeface="Arial" charset="0"/>
              </a:rPr>
              <a:t>na poli umění</a:t>
            </a:r>
            <a:endParaRPr lang="en-US" sz="5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6705600" y="6035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762000" y="457200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800">
                <a:latin typeface="Arial Black" pitchFamily="34" charset="0"/>
              </a:rPr>
              <a:t>Polibek Múzy</a:t>
            </a:r>
            <a:endParaRPr lang="en-US" sz="4800">
              <a:latin typeface="Arial Black" pitchFamily="34" charset="0"/>
            </a:endParaRPr>
          </a:p>
        </p:txBody>
      </p:sp>
      <p:sp>
        <p:nvSpPr>
          <p:cNvPr id="55300" name="Text Box 13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latin typeface="Arial Rounded MT Bold" pitchFamily="34" charset="0"/>
              </a:rPr>
              <a:t>Zpět</a:t>
            </a:r>
            <a:endParaRPr lang="en-US"/>
          </a:p>
        </p:txBody>
      </p:sp>
      <p:sp>
        <p:nvSpPr>
          <p:cNvPr id="55301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55302" name="Picture 8" descr="http://upload.wikimedia.org/wikipedia/commons/8/84/Polyhymni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281113"/>
            <a:ext cx="2643188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ovéPole 1"/>
          <p:cNvSpPr txBox="1">
            <a:spLocks noChangeArrowheads="1"/>
          </p:cNvSpPr>
          <p:nvPr/>
        </p:nvSpPr>
        <p:spPr bwMode="auto">
          <a:xfrm>
            <a:off x="214313" y="962025"/>
            <a:ext cx="8715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2"/>
              </a:rPr>
              <a:t>http://commons.wikimedia.org/wiki/File:Titanen_Atlas,_Nordisk_familjebok.png</a:t>
            </a:r>
            <a:endParaRPr lang="en-US" sz="1200"/>
          </a:p>
          <a:p>
            <a:r>
              <a:rPr lang="en-US" sz="1200">
                <a:hlinkClick r:id="rId3"/>
              </a:rPr>
              <a:t>http://commons.wikimedia.org/wiki/File:Cornflakes_in_bowl.jpg</a:t>
            </a:r>
            <a:endParaRPr lang="en-US" sz="1200"/>
          </a:p>
          <a:p>
            <a:r>
              <a:rPr lang="en-US" sz="1200">
                <a:hlinkClick r:id="rId4"/>
              </a:rPr>
              <a:t>http://upload.wikimedia.org/wikipedia/commons/6/68/Berlin_-_Brandenburger_Tor_-_Mars_cropped.jpg</a:t>
            </a:r>
            <a:endParaRPr lang="en-US" sz="1200"/>
          </a:p>
          <a:p>
            <a:r>
              <a:rPr lang="en-US" sz="1200">
                <a:hlinkClick r:id="rId5"/>
              </a:rPr>
              <a:t>http://commons.wikimedia.org/wiki/File:Polidoro_da_Caravaggio_-_Saturnus-thumb.jpg</a:t>
            </a:r>
            <a:endParaRPr lang="en-US" sz="1200"/>
          </a:p>
          <a:p>
            <a:r>
              <a:rPr lang="en-US" sz="1200">
                <a:hlinkClick r:id="rId6"/>
              </a:rPr>
              <a:t>http://upload.wikimedia.org/wikipedia/commons/1/18/Pan_%28Kircher%29.png</a:t>
            </a:r>
            <a:endParaRPr lang="en-US" sz="1200"/>
          </a:p>
          <a:p>
            <a:r>
              <a:rPr lang="en-US" sz="1200">
                <a:hlinkClick r:id="rId7"/>
              </a:rPr>
              <a:t>http://commons.wikimedia.org/wiki/File:Tondo_Minotaur_London_E4_MAN.jpg</a:t>
            </a:r>
            <a:endParaRPr lang="en-US" sz="1200"/>
          </a:p>
          <a:p>
            <a:r>
              <a:rPr lang="en-US" sz="1200">
                <a:hlinkClick r:id="rId8"/>
              </a:rPr>
              <a:t>http://commons.wikimedia.org/wiki/File:Pompejanischer_Maler_des_1._Jahrhunderts_001.jpg</a:t>
            </a:r>
            <a:endParaRPr lang="en-US" sz="1200"/>
          </a:p>
          <a:p>
            <a:r>
              <a:rPr lang="en-US" sz="1200">
                <a:hlinkClick r:id="rId9"/>
              </a:rPr>
              <a:t>http://upload.wikimedia.org/wikipedia/commons/8/83/Canino.png</a:t>
            </a:r>
            <a:endParaRPr lang="en-US" sz="1200"/>
          </a:p>
          <a:p>
            <a:r>
              <a:rPr lang="en-US" sz="1200">
                <a:hlinkClick r:id="rId10"/>
              </a:rPr>
              <a:t>http://commons.wikimedia.org/wiki/File:DSC00355_-_Orfeo_(epoca_romana)_-_Foto_G._Dall%27Orto.jpg</a:t>
            </a:r>
            <a:endParaRPr lang="en-US" sz="1200"/>
          </a:p>
          <a:p>
            <a:r>
              <a:rPr lang="en-US" sz="1200">
                <a:hlinkClick r:id="rId11"/>
              </a:rPr>
              <a:t>http://commons.wikimedia.org/wiki/File:Chimera_(PSF).jpg</a:t>
            </a:r>
            <a:endParaRPr lang="en-US" sz="1200"/>
          </a:p>
          <a:p>
            <a:r>
              <a:rPr lang="en-US" sz="1200">
                <a:hlinkClick r:id="rId12"/>
              </a:rPr>
              <a:t>http://upload.wikimedia.org/wikipedia/commons/d/dc/Poseidon_MKL1888.png</a:t>
            </a:r>
            <a:endParaRPr lang="en-US" sz="1200"/>
          </a:p>
          <a:p>
            <a:r>
              <a:rPr lang="en-US" sz="1200">
                <a:hlinkClick r:id="rId13"/>
              </a:rPr>
              <a:t>http://commons.wikimedia.org/wiki/File:Caduceus.svg</a:t>
            </a:r>
            <a:endParaRPr lang="en-US" sz="1200"/>
          </a:p>
          <a:p>
            <a:r>
              <a:rPr lang="en-US" sz="1200">
                <a:hlinkClick r:id="rId14"/>
              </a:rPr>
              <a:t>http://commons.wikimedia.org/wiki/File:Talaria.svg</a:t>
            </a:r>
            <a:endParaRPr lang="en-US" sz="1200"/>
          </a:p>
          <a:p>
            <a:r>
              <a:rPr lang="en-US" sz="1200">
                <a:hlinkClick r:id="rId15"/>
              </a:rPr>
              <a:t>http://commons.wikimedia.org/wiki/File:Trojanisches_Pferd_in_Ankershagen.jpg</a:t>
            </a:r>
            <a:endParaRPr lang="en-US" sz="1200"/>
          </a:p>
          <a:p>
            <a:r>
              <a:rPr lang="en-US" sz="1200">
                <a:hlinkClick r:id="rId16"/>
              </a:rPr>
              <a:t>http://commons.wikimedia.org/wiki/File:Cornucopia_(PSF).png</a:t>
            </a:r>
            <a:endParaRPr lang="en-US" sz="1200"/>
          </a:p>
          <a:p>
            <a:r>
              <a:rPr lang="en-US" sz="1200">
                <a:hlinkClick r:id="rId17"/>
              </a:rPr>
              <a:t>http://upload.wikimedia.org/wikipedia/commons/0/0e/Polyphemus.gif</a:t>
            </a:r>
            <a:endParaRPr lang="en-US" sz="1200"/>
          </a:p>
          <a:p>
            <a:r>
              <a:rPr lang="en-US" sz="1200">
                <a:hlinkClick r:id="rId18"/>
              </a:rPr>
              <a:t>http://upload.wikimedia.org/wikipedia/commons/e/e1/Bertin%2C_Nicolas_-_Pha%C3%A9ton_on_the_Chariot_of_Apollo_-_c._1720.jpg</a:t>
            </a:r>
            <a:endParaRPr lang="en-US" sz="1200"/>
          </a:p>
          <a:p>
            <a:r>
              <a:rPr lang="en-US" sz="1200">
                <a:hlinkClick r:id="rId19"/>
              </a:rPr>
              <a:t>http://commons.wikimedia.org/wiki/File:Landon-IcarusandDaedalus.jpg</a:t>
            </a:r>
            <a:endParaRPr lang="en-US" sz="1200"/>
          </a:p>
          <a:p>
            <a:r>
              <a:rPr lang="en-US" sz="1200">
                <a:hlinkClick r:id="rId20"/>
              </a:rPr>
              <a:t>http://upload.wikimedia.org/wikipedia/commons/b/b4/Sfinxformig_romersk_bordsfot%2C_Nordisk_familjebok.png</a:t>
            </a:r>
            <a:endParaRPr lang="cs-CZ" sz="1200"/>
          </a:p>
        </p:txBody>
      </p:sp>
      <p:sp>
        <p:nvSpPr>
          <p:cNvPr id="56323" name="TextovéPole 2"/>
          <p:cNvSpPr txBox="1">
            <a:spLocks noChangeArrowheads="1"/>
          </p:cNvSpPr>
          <p:nvPr/>
        </p:nvSpPr>
        <p:spPr bwMode="auto">
          <a:xfrm>
            <a:off x="714375" y="500063"/>
            <a:ext cx="335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Dostupn</a:t>
            </a:r>
            <a:r>
              <a:rPr lang="cs-CZ">
                <a:solidFill>
                  <a:schemeClr val="bg1"/>
                </a:solidFill>
              </a:rPr>
              <a:t>é z www:</a:t>
            </a:r>
          </a:p>
        </p:txBody>
      </p:sp>
      <p:sp>
        <p:nvSpPr>
          <p:cNvPr id="56324" name="TextovéPole 2"/>
          <p:cNvSpPr txBox="1">
            <a:spLocks noChangeArrowheads="1"/>
          </p:cNvSpPr>
          <p:nvPr/>
        </p:nvSpPr>
        <p:spPr bwMode="auto">
          <a:xfrm>
            <a:off x="214313" y="4562475"/>
            <a:ext cx="8001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21"/>
              </a:rPr>
              <a:t>http://commons.wikimedia.org/wiki/File:Heinrich_fueger_1817_prometheus_brings_fire_to_mankind.jpg</a:t>
            </a:r>
          </a:p>
          <a:p>
            <a:r>
              <a:rPr lang="en-US" sz="1200">
                <a:hlinkClick r:id="rId21"/>
              </a:rPr>
              <a:t>http://commons.wikimedia.org/wiki/File:Amelie_300dpi.png</a:t>
            </a:r>
            <a:endParaRPr lang="en-US" sz="1200"/>
          </a:p>
          <a:p>
            <a:r>
              <a:rPr lang="en-US" sz="1200">
                <a:hlinkClick r:id="rId22"/>
              </a:rPr>
              <a:t>http://commons.wikimedia.org/wiki/File:Parthenon.JPG</a:t>
            </a:r>
            <a:endParaRPr lang="en-US" sz="1200"/>
          </a:p>
          <a:p>
            <a:r>
              <a:rPr lang="en-US" sz="1200">
                <a:hlinkClick r:id="rId23"/>
              </a:rPr>
              <a:t>http://upload.wikimedia.org/wikipedia/commons/3/3b/Tantalos-sisifos-ixion.gif</a:t>
            </a:r>
            <a:endParaRPr lang="en-US" sz="1200"/>
          </a:p>
          <a:p>
            <a:r>
              <a:rPr lang="en-US" sz="1200">
                <a:hlinkClick r:id="rId24"/>
              </a:rPr>
              <a:t>http://upload.wikimedia.org/wikipedia/commons/8/86/Detail_of_Achilles_thniskon.JPG</a:t>
            </a:r>
            <a:endParaRPr lang="en-US" sz="1200"/>
          </a:p>
          <a:p>
            <a:r>
              <a:rPr lang="en-US" sz="1200">
                <a:hlinkClick r:id="rId25"/>
              </a:rPr>
              <a:t>http://commons.wikimedia.org/wiki/File:Tiziano_-_S%C3%ADsifo.jpg</a:t>
            </a:r>
            <a:endParaRPr lang="en-US" sz="1200"/>
          </a:p>
          <a:p>
            <a:r>
              <a:rPr lang="en-US" sz="1200">
                <a:hlinkClick r:id="rId26"/>
              </a:rPr>
              <a:t>http://upload.wikimedia.org/wikipedia/commons/8/84/Polyhymnia1.gif</a:t>
            </a:r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cs-CZ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733675" y="609600"/>
            <a:ext cx="37433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600" b="1">
                <a:latin typeface="Arial" charset="0"/>
              </a:rPr>
              <a:t>Cere</a:t>
            </a:r>
            <a:r>
              <a:rPr lang="cs-CZ" sz="6600" b="1">
                <a:latin typeface="Arial" charset="0"/>
              </a:rPr>
              <a:t>á</a:t>
            </a:r>
            <a:r>
              <a:rPr lang="en-US" sz="6600" b="1">
                <a:latin typeface="Arial" charset="0"/>
              </a:rPr>
              <a:t>l</a:t>
            </a:r>
            <a:r>
              <a:rPr lang="cs-CZ" sz="6600" b="1">
                <a:latin typeface="Arial" charset="0"/>
              </a:rPr>
              <a:t>ie</a:t>
            </a:r>
            <a:endParaRPr lang="en-US"/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Zpět</a:t>
            </a:r>
            <a:endParaRPr lang="en-US"/>
          </a:p>
        </p:txBody>
      </p:sp>
      <p:sp>
        <p:nvSpPr>
          <p:cNvPr id="7172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7173" name="Picture 9" descr="File:Cornflakes in bow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0850" y="2000250"/>
            <a:ext cx="5708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001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6000" b="1">
                <a:latin typeface="Arial" charset="0"/>
              </a:rPr>
              <a:t>Planeta, nesoucí stejný název jako římský bůh války</a:t>
            </a:r>
            <a:endParaRPr lang="en-US" sz="6000" b="1"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19200" y="5394325"/>
            <a:ext cx="6934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Bohové a Titáni za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 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90800" y="762000"/>
            <a:ext cx="3962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latin typeface="Arial" charset="0"/>
              </a:rPr>
              <a:t>Ma</a:t>
            </a:r>
            <a:r>
              <a:rPr lang="cs-CZ" sz="6600" b="1">
                <a:latin typeface="Arial" charset="0"/>
              </a:rPr>
              <a:t>rs</a:t>
            </a:r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705600" y="6035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7767638" y="60356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Zpět</a:t>
            </a:r>
            <a:endParaRPr lang="en-US"/>
          </a:p>
        </p:txBody>
      </p:sp>
      <p:sp>
        <p:nvSpPr>
          <p:cNvPr id="9221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28000" y="5349875"/>
            <a:ext cx="635000" cy="669925"/>
          </a:xfrm>
          <a:prstGeom prst="actionButtonHelp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9222" name="Picture 9" descr="File:Mars Hubb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1860550"/>
            <a:ext cx="27336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 descr="http://upload.wikimedia.org/wikipedia/commons/6/68/Berlin_-_Brandenburger_Tor_-_Mars_cropp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3" y="1935163"/>
            <a:ext cx="271462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>
                <a:latin typeface="Arial" charset="0"/>
              </a:rPr>
              <a:t>Uspořádává věci do pořadí příčiny a následku, Diův otec</a:t>
            </a:r>
            <a:endParaRPr lang="en-US" sz="4400" b="1">
              <a:latin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4953000"/>
            <a:ext cx="7239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000" b="1">
                <a:latin typeface="Arial" charset="0"/>
              </a:rPr>
              <a:t>Je to </a:t>
            </a:r>
            <a:r>
              <a:rPr lang="en-US" sz="4000" b="1">
                <a:latin typeface="Arial" charset="0"/>
              </a:rPr>
              <a:t>…</a:t>
            </a:r>
            <a:r>
              <a:rPr lang="cs-CZ" sz="4000" b="1">
                <a:latin typeface="Arial" charset="0"/>
              </a:rPr>
              <a:t> </a:t>
            </a:r>
            <a:r>
              <a:rPr lang="en-US" sz="4000" b="1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u="sng">
                <a:solidFill>
                  <a:schemeClr val="accent2"/>
                </a:solidFill>
                <a:latin typeface="Arial Rounded MT Bold" pitchFamily="34" charset="0"/>
              </a:rPr>
              <a:t>Bohové a Titáni za </a:t>
            </a:r>
            <a:r>
              <a:rPr lang="en-US" sz="4400" u="sng">
                <a:solidFill>
                  <a:schemeClr val="accent2"/>
                </a:solidFill>
                <a:latin typeface="Arial Rounded MT Bold" pitchFamily="34" charset="0"/>
              </a:rPr>
              <a:t>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66"/>
    </a:hlink>
    <a:folHlink>
      <a:srgbClr val="0033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737</Words>
  <Application>Microsoft Office PowerPoint</Application>
  <PresentationFormat>Předvádění na obrazovce (4:3)</PresentationFormat>
  <Paragraphs>244</Paragraphs>
  <Slides>54</Slides>
  <Notes>53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Blank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Riskuj - antická mytologie</dc:title>
  <dc:creator>Helmut Harzer</dc:creator>
  <dc:description>Dostupné z Metodického portálu www.rvp.cz, ISSN: 1802–4785, financovaného z ESF a státního rozpočtu ČR. Provozováno Výzkumným ústavem pedagogickým v Praze.</dc:description>
  <cp:lastModifiedBy>harzhe</cp:lastModifiedBy>
  <cp:revision>123</cp:revision>
  <dcterms:created xsi:type="dcterms:W3CDTF">1998-01-21T21:42:24Z</dcterms:created>
  <dcterms:modified xsi:type="dcterms:W3CDTF">2011-10-10T08:24:22Z</dcterms:modified>
</cp:coreProperties>
</file>