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56" d="100"/>
          <a:sy n="56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8"/>
  <c:chart>
    <c:title>
      <c:layout/>
    </c:title>
    <c:view3D>
      <c:perspective val="30"/>
    </c:view3D>
    <c:plotArea>
      <c:layout/>
      <c:area3D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Ag v tunách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1550-1560</c:v>
                </c:pt>
                <c:pt idx="1">
                  <c:v>1560-1570</c:v>
                </c:pt>
                <c:pt idx="2">
                  <c:v>1570-1580</c:v>
                </c:pt>
                <c:pt idx="3">
                  <c:v>1580-1590</c:v>
                </c:pt>
                <c:pt idx="4">
                  <c:v>1590-1600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30</c:v>
                </c:pt>
                <c:pt idx="1">
                  <c:v>29</c:v>
                </c:pt>
                <c:pt idx="2">
                  <c:v>100</c:v>
                </c:pt>
                <c:pt idx="3">
                  <c:v>200</c:v>
                </c:pt>
                <c:pt idx="4">
                  <c:v>270</c:v>
                </c:pt>
              </c:numCache>
            </c:numRef>
          </c:val>
        </c:ser>
        <c:axId val="125587456"/>
        <c:axId val="125588992"/>
        <c:axId val="121530560"/>
      </c:area3DChart>
      <c:catAx>
        <c:axId val="125587456"/>
        <c:scaling>
          <c:orientation val="minMax"/>
        </c:scaling>
        <c:axPos val="b"/>
        <c:tickLblPos val="nextTo"/>
        <c:crossAx val="125588992"/>
        <c:crosses val="autoZero"/>
        <c:auto val="1"/>
        <c:lblAlgn val="ctr"/>
        <c:lblOffset val="100"/>
      </c:catAx>
      <c:valAx>
        <c:axId val="125588992"/>
        <c:scaling>
          <c:orientation val="minMax"/>
        </c:scaling>
        <c:axPos val="l"/>
        <c:majorGridlines/>
        <c:numFmt formatCode="General" sourceLinked="1"/>
        <c:tickLblPos val="nextTo"/>
        <c:crossAx val="125587456"/>
        <c:crosses val="autoZero"/>
        <c:crossBetween val="midCat"/>
      </c:valAx>
      <c:serAx>
        <c:axId val="121530560"/>
        <c:scaling>
          <c:orientation val="minMax"/>
        </c:scaling>
        <c:axPos val="b"/>
        <c:tickLblPos val="nextTo"/>
        <c:crossAx val="125588992"/>
        <c:crosses val="autoZero"/>
      </c:serAx>
    </c:plotArea>
    <c:legend>
      <c:legendPos val="r"/>
      <c:layout/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>
      <a:solidFill>
        <a:schemeClr val="bg1">
          <a:lumMod val="75000"/>
        </a:schemeClr>
      </a:solidFill>
    </a:ln>
    <a:scene3d>
      <a:camera prst="orthographicFront"/>
      <a:lightRig rig="threePt" dir="t"/>
    </a:scene3d>
    <a:sp3d prstMaterial="dkEdge"/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12B27-B347-4C28-B4E0-32A378D7989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CB63B6-474C-4762-BD36-942D11F6B78B}">
      <dgm:prSet/>
      <dgm:spPr/>
      <dgm:t>
        <a:bodyPr/>
        <a:lstStyle/>
        <a:p>
          <a:pPr rtl="0"/>
          <a:r>
            <a:rPr lang="cs-CZ" dirty="0" smtClean="0"/>
            <a:t>Dovoz do Evropy</a:t>
          </a:r>
          <a:endParaRPr lang="cs-CZ" dirty="0"/>
        </a:p>
      </dgm:t>
    </dgm:pt>
    <dgm:pt modelId="{EC5F60CD-420C-415B-B04E-488DD2247FD8}" type="parTrans" cxnId="{C0F7CC25-8214-4EDB-AA6D-E71C7CF90253}">
      <dgm:prSet/>
      <dgm:spPr/>
      <dgm:t>
        <a:bodyPr/>
        <a:lstStyle/>
        <a:p>
          <a:endParaRPr lang="cs-CZ"/>
        </a:p>
      </dgm:t>
    </dgm:pt>
    <dgm:pt modelId="{B3A182F4-23F4-4D0F-821E-22DFFDFB4C2F}" type="sibTrans" cxnId="{C0F7CC25-8214-4EDB-AA6D-E71C7CF90253}">
      <dgm:prSet/>
      <dgm:spPr/>
      <dgm:t>
        <a:bodyPr/>
        <a:lstStyle/>
        <a:p>
          <a:endParaRPr lang="cs-CZ"/>
        </a:p>
      </dgm:t>
    </dgm:pt>
    <dgm:pt modelId="{4D170379-F826-4695-9217-BEA4C37EDA7D}" type="pres">
      <dgm:prSet presAssocID="{17312B27-B347-4C28-B4E0-32A378D798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DE0BCD3-B131-4DEB-A611-C4F6A39A99BB}" type="pres">
      <dgm:prSet presAssocID="{66CB63B6-474C-4762-BD36-942D11F6B78B}" presName="horFlow" presStyleCnt="0"/>
      <dgm:spPr/>
    </dgm:pt>
    <dgm:pt modelId="{02530902-7FDE-4452-A5D0-14C4522543C4}" type="pres">
      <dgm:prSet presAssocID="{66CB63B6-474C-4762-BD36-942D11F6B78B}" presName="bigChev" presStyleLbl="node1" presStyleIdx="0" presStyleCnt="1" custAng="0" custScaleX="256880" custScaleY="100095"/>
      <dgm:spPr/>
      <dgm:t>
        <a:bodyPr/>
        <a:lstStyle/>
        <a:p>
          <a:endParaRPr lang="cs-CZ"/>
        </a:p>
      </dgm:t>
    </dgm:pt>
  </dgm:ptLst>
  <dgm:cxnLst>
    <dgm:cxn modelId="{C0F7CC25-8214-4EDB-AA6D-E71C7CF90253}" srcId="{17312B27-B347-4C28-B4E0-32A378D7989C}" destId="{66CB63B6-474C-4762-BD36-942D11F6B78B}" srcOrd="0" destOrd="0" parTransId="{EC5F60CD-420C-415B-B04E-488DD2247FD8}" sibTransId="{B3A182F4-23F4-4D0F-821E-22DFFDFB4C2F}"/>
    <dgm:cxn modelId="{CDB09134-6C7F-4836-855E-30D49925AD4F}" type="presOf" srcId="{66CB63B6-474C-4762-BD36-942D11F6B78B}" destId="{02530902-7FDE-4452-A5D0-14C4522543C4}" srcOrd="0" destOrd="0" presId="urn:microsoft.com/office/officeart/2005/8/layout/lProcess3"/>
    <dgm:cxn modelId="{2B6C85F4-5EF1-49ED-8549-1D01CAF749A1}" type="presOf" srcId="{17312B27-B347-4C28-B4E0-32A378D7989C}" destId="{4D170379-F826-4695-9217-BEA4C37EDA7D}" srcOrd="0" destOrd="0" presId="urn:microsoft.com/office/officeart/2005/8/layout/lProcess3"/>
    <dgm:cxn modelId="{2EE42C5E-0A1C-4384-B5D1-B47A6DDE3E47}" type="presParOf" srcId="{4D170379-F826-4695-9217-BEA4C37EDA7D}" destId="{CDE0BCD3-B131-4DEB-A611-C4F6A39A99BB}" srcOrd="0" destOrd="0" presId="urn:microsoft.com/office/officeart/2005/8/layout/lProcess3"/>
    <dgm:cxn modelId="{2DF2704F-B876-41E1-9EEA-82BC032BE87E}" type="presParOf" srcId="{CDE0BCD3-B131-4DEB-A611-C4F6A39A99BB}" destId="{02530902-7FDE-4452-A5D0-14C4522543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530902-7FDE-4452-A5D0-14C4522543C4}">
      <dsp:nvSpPr>
        <dsp:cNvPr id="0" name=""/>
        <dsp:cNvSpPr/>
      </dsp:nvSpPr>
      <dsp:spPr>
        <a:xfrm>
          <a:off x="279684" y="0"/>
          <a:ext cx="2369589" cy="369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Dovoz do Evropy</a:t>
          </a:r>
          <a:endParaRPr lang="cs-CZ" sz="2000" kern="1200" dirty="0"/>
        </a:p>
      </dsp:txBody>
      <dsp:txXfrm>
        <a:off x="279684" y="0"/>
        <a:ext cx="2369589" cy="369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0.01003</cdr:x>
      <cdr:y>0.08929</cdr:y>
    </cdr:from>
    <cdr:to>
      <cdr:x>0.9772</cdr:x>
      <cdr:y>0.26623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71646" y="357190"/>
          <a:ext cx="690926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cs-CZ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Dovoz stříbra do Španělska</a:t>
          </a:r>
          <a:endParaRPr lang="cs-CZ" sz="40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51234C-5C3F-4BDC-948A-0ECFE968B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3BC0-67E9-4025-A2A0-7C5F479B0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8908E-2976-4DAF-AFF7-42E45C05C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FBEB-F877-43A5-8A39-B4E10BE22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F26AA-833D-4086-83BB-3503B25AF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08985-78CE-48A1-B928-81F5BABB3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DD542-4533-4F00-90E9-A011B80CB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2686-7B04-4D51-A49D-80F323C1F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14ED0-0F6C-445D-8257-461DBBC11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5AB5-7E3E-4A04-9DE8-349FD9DCB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FD51A-AF04-427F-9528-4CABC5C52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3E384F-F608-437C-9D3E-BBEDA2482B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143108" y="-24"/>
            <a:ext cx="6500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Zámořské kolonie -</a:t>
            </a:r>
          </a:p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rozvoj světového obchodu 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3779"/>
            <a:ext cx="5643570" cy="50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214414" y="57148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Mezi Evropou a Novým světem proudily  stovky tun zboží a surovin</a:t>
            </a:r>
            <a:endParaRPr lang="cs-CZ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428728" y="1142984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Evropa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1428728" y="4000504"/>
            <a:ext cx="571504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214414" y="5648942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Amerika</a:t>
            </a:r>
            <a:endParaRPr lang="cs-CZ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285852" y="2214554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Koně, hovězí dobytek, prasata, ovce, drůbež, pšenice, cukrová řepa, káva, olivy, pomerančovníky, citroníky, vinná réva, látky, zbraně, sklo, papír, knihy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370593" y="5648942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Amerika</a:t>
            </a:r>
            <a:endParaRPr lang="cs-CZ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Šipka dolů 16"/>
          <p:cNvSpPr/>
          <p:nvPr/>
        </p:nvSpPr>
        <p:spPr>
          <a:xfrm rot="10800000">
            <a:off x="6572264" y="2071678"/>
            <a:ext cx="571504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431089" y="114834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Evropa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286380" y="421481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Kukuřice, podzemnice olejná, kakao, tabák, ananas, brambory, rajčata, bavlna,</a:t>
            </a:r>
          </a:p>
          <a:p>
            <a:r>
              <a:rPr lang="cs-CZ" dirty="0"/>
              <a:t>c</a:t>
            </a:r>
            <a:r>
              <a:rPr lang="cs-CZ" dirty="0" smtClean="0"/>
              <a:t>ukr, zlato a stříbro</a:t>
            </a:r>
            <a:endParaRPr lang="cs-CZ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00504"/>
            <a:ext cx="1504496" cy="134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768" y="2495597"/>
            <a:ext cx="1500198" cy="145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ovéPole 22"/>
          <p:cNvSpPr txBox="1"/>
          <p:nvPr/>
        </p:nvSpPr>
        <p:spPr>
          <a:xfrm>
            <a:off x="4286248" y="2597055"/>
            <a:ext cx="2286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Kolem 100 lodí za rok. </a:t>
            </a:r>
          </a:p>
          <a:p>
            <a:pPr algn="ctr"/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Každá o výtlaku několika stovek tun</a:t>
            </a: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 animBg="1"/>
      <p:bldP spid="19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4612" y="1071546"/>
            <a:ext cx="585791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Evropa vyváží hotové výrobky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14942" y="2428868"/>
            <a:ext cx="171451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 </a:t>
            </a:r>
            <a:r>
              <a:rPr lang="cs-CZ" sz="2800" dirty="0" smtClean="0"/>
              <a:t>suroviny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14942" y="3286124"/>
            <a:ext cx="164307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plodiny</a:t>
            </a:r>
            <a:endParaRPr lang="cs-CZ" sz="28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285984" y="2928934"/>
          <a:ext cx="292895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714612" y="4429132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1)Porovnej situaci s dnešním světovým obchodem.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Zaměř se zejména na tzv. rozvinuté průmyslové země a země rozvojové.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2) Jak se asi projevil dovoz hotových výrobků do kolonií na rozvoj místních řemesel?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8" name="Prstenec 7"/>
          <p:cNvSpPr/>
          <p:nvPr/>
        </p:nvSpPr>
        <p:spPr>
          <a:xfrm>
            <a:off x="1000100" y="4214818"/>
            <a:ext cx="1571636" cy="1571636"/>
          </a:xfrm>
          <a:prstGeom prst="donut">
            <a:avLst>
              <a:gd name="adj" fmla="val 14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28728" y="4429132"/>
            <a:ext cx="642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6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6" grpId="0">
        <p:bldAsOne/>
      </p:bldGraphic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285728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Dovoz stříbra do Evropy mezi lety 1550 – 1600 vzrostl 15x</a:t>
            </a:r>
          </a:p>
          <a:p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Španělé odkryli v </a:t>
            </a:r>
            <a:r>
              <a:rPr 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Potosí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dnešní Bolívii největší ložiska  stříbra na světě 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1071538" y="1643050"/>
          <a:ext cx="714380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28572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Velká část stříbra a zlata  financovala nejen potřebu zboží v koloniích,  ale i spotřebu v mateřské zemi.</a:t>
            </a:r>
            <a:endParaRPr lang="cs-CZ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www.seitenstark.de/em2008/bilder/wappen/wappen-gross-spani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786082" cy="2851177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071802" y="1571613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Obilí</a:t>
            </a:r>
          </a:p>
          <a:p>
            <a:pPr>
              <a:buFont typeface="Courier New" pitchFamily="49" charset="0"/>
              <a:buChar char="o"/>
            </a:pP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Víno</a:t>
            </a:r>
          </a:p>
          <a:p>
            <a:pPr>
              <a:buFont typeface="Courier New" pitchFamily="49" charset="0"/>
              <a:buChar char="o"/>
            </a:pP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</a:t>
            </a:r>
          </a:p>
          <a:p>
            <a:pPr>
              <a:buFont typeface="Courier New" pitchFamily="49" charset="0"/>
              <a:buChar char="o"/>
            </a:pP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ovové výrobky</a:t>
            </a:r>
          </a:p>
          <a:p>
            <a:pPr>
              <a:buFont typeface="Courier New" pitchFamily="49" charset="0"/>
              <a:buChar char="o"/>
            </a:pP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třelný prach</a:t>
            </a:r>
          </a:p>
          <a:p>
            <a:pPr>
              <a:buFont typeface="Courier New" pitchFamily="49" charset="0"/>
              <a:buChar char="o"/>
            </a:pP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braně (děla, muškety)</a:t>
            </a:r>
          </a:p>
          <a:p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57950" y="1714488"/>
            <a:ext cx="257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Německo</a:t>
            </a:r>
          </a:p>
          <a:p>
            <a:pPr algn="ctr"/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Francie</a:t>
            </a:r>
          </a:p>
          <a:p>
            <a:pPr algn="ctr"/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Nizozemsko</a:t>
            </a:r>
          </a:p>
          <a:p>
            <a:pPr algn="ctr"/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Anglie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vá složená závorka 5"/>
          <p:cNvSpPr/>
          <p:nvPr/>
        </p:nvSpPr>
        <p:spPr>
          <a:xfrm>
            <a:off x="6072198" y="1714488"/>
            <a:ext cx="857256" cy="2143140"/>
          </a:xfrm>
          <a:prstGeom prst="leftBrace">
            <a:avLst>
              <a:gd name="adj1" fmla="val 8333"/>
              <a:gd name="adj2" fmla="val 52754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500166" y="4214818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Příliv velkého množství stříbra do Evropy způsobil pokles jeho hodnoty a tím strmý růst cen nejen v rozvinutých částech starého kontinentu  =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INFLACE – peníze ztratily  během 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století až 75% své hodnoty. 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 potravinářské pšenice vzrostla o  400%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rafovaná šipka doprava 7"/>
          <p:cNvSpPr/>
          <p:nvPr/>
        </p:nvSpPr>
        <p:spPr>
          <a:xfrm rot="10800000" flipV="1">
            <a:off x="4357686" y="1571613"/>
            <a:ext cx="1714512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zboží</a:t>
            </a:r>
            <a:endParaRPr lang="cs-CZ" dirty="0"/>
          </a:p>
        </p:txBody>
      </p:sp>
      <p:sp>
        <p:nvSpPr>
          <p:cNvPr id="9" name="Šrafovaná šipka doprava 8"/>
          <p:cNvSpPr/>
          <p:nvPr/>
        </p:nvSpPr>
        <p:spPr>
          <a:xfrm>
            <a:off x="4357686" y="3429001"/>
            <a:ext cx="1714512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Ag</a:t>
            </a:r>
            <a:endParaRPr lang="cs-CZ" dirty="0"/>
          </a:p>
        </p:txBody>
      </p:sp>
      <p:sp>
        <p:nvSpPr>
          <p:cNvPr id="10" name="Prstenec 9"/>
          <p:cNvSpPr/>
          <p:nvPr/>
        </p:nvSpPr>
        <p:spPr>
          <a:xfrm>
            <a:off x="857224" y="5786454"/>
            <a:ext cx="1071570" cy="1071546"/>
          </a:xfrm>
          <a:prstGeom prst="donut">
            <a:avLst>
              <a:gd name="adj" fmla="val 14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19582" y="5786454"/>
            <a:ext cx="409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6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00232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Zkus odvodit z uvedených faktů, jaké důsledky měly objevné plavby pro české země v 16. století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eitenstark.de/em2008/bilder/wappen/wappen-gross-spani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63509"/>
            <a:ext cx="2786082" cy="2851177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85852" y="3357562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Španělsko se stalo závislým na dovozu zboží a potravin ze sousedních států a ze zámořských držav.  Rozvoj vlastního zemědělství a řemesel stagnoval a jeho úroveň se stala nekonkurence schopnou 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stenec 3"/>
          <p:cNvSpPr/>
          <p:nvPr/>
        </p:nvSpPr>
        <p:spPr>
          <a:xfrm>
            <a:off x="571472" y="4500570"/>
            <a:ext cx="1071570" cy="1071546"/>
          </a:xfrm>
          <a:prstGeom prst="donut">
            <a:avLst>
              <a:gd name="adj" fmla="val 14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33830" y="4500570"/>
            <a:ext cx="409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6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57356" y="464344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Zhodnoť jaké důsledky měly objevné plavby pro Španělsko z krátkodobého a dlouhodobého hlediska.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64291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Obchod s otroky – trojúhelníkový obchod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643050"/>
            <a:ext cx="8143932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„Během času se vyvinul mezi Evropou, Afrikou a Amerikou výnosný tzv. trojúhelníkový obchod – lodě plné laciných tretek ke směnnému obchodu odjížděly  na západní pobřeží Afriky a tam získávaly za korále, šátky a jiné laciné věci od místních náčelníků tzv. černou slonovinu (otroky), které převezly do Ameriky, kde je směnily u místních majitelů plantáží za zemědělské plodiny. Tento obchod trval s tichým souhlasem západoevropských zemí více než 300 let“</a:t>
            </a:r>
            <a:endParaRPr lang="cs-CZ" sz="2400" b="1" i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5643570" y="571480"/>
            <a:ext cx="1714512" cy="1714512"/>
          </a:xfrm>
          <a:prstGeom prst="ellipse">
            <a:avLst/>
          </a:prstGeom>
          <a:solidFill>
            <a:srgbClr val="FF0000"/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EVROPA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5643570" y="4429132"/>
            <a:ext cx="1714512" cy="1714512"/>
          </a:xfrm>
          <a:prstGeom prst="ellipse">
            <a:avLst/>
          </a:prstGeom>
          <a:solidFill>
            <a:srgbClr val="7030A0"/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AFRIKA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1714480" y="1714488"/>
            <a:ext cx="1714512" cy="1714512"/>
          </a:xfrm>
          <a:prstGeom prst="ellipse">
            <a:avLst/>
          </a:prstGeom>
          <a:ln w="76200" cmpd="thickThin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AMERIKA</a:t>
            </a:r>
            <a:endParaRPr lang="cs-CZ" sz="1600" b="1" dirty="0">
              <a:solidFill>
                <a:schemeClr val="tx1"/>
              </a:solidFill>
            </a:endParaRPr>
          </a:p>
        </p:txBody>
      </p:sp>
      <p:cxnSp>
        <p:nvCxnSpPr>
          <p:cNvPr id="6" name="Přímá spojovací šipka 5"/>
          <p:cNvCxnSpPr>
            <a:stCxn id="2" idx="4"/>
            <a:endCxn id="3" idx="0"/>
          </p:cNvCxnSpPr>
          <p:nvPr/>
        </p:nvCxnSpPr>
        <p:spPr>
          <a:xfrm rot="5400000">
            <a:off x="5429256" y="3357562"/>
            <a:ext cx="214314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>
            <a:endCxn id="4" idx="5"/>
          </p:cNvCxnSpPr>
          <p:nvPr/>
        </p:nvCxnSpPr>
        <p:spPr>
          <a:xfrm rot="10800000">
            <a:off x="3177908" y="3177916"/>
            <a:ext cx="2608539" cy="1679844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stCxn id="4" idx="6"/>
          </p:cNvCxnSpPr>
          <p:nvPr/>
        </p:nvCxnSpPr>
        <p:spPr>
          <a:xfrm flipV="1">
            <a:off x="3428992" y="1571612"/>
            <a:ext cx="2214578" cy="1000132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29124" y="2357430"/>
            <a:ext cx="1500198" cy="145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6500826" y="2643182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Alkohol, korálky, levné látky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2002575">
            <a:off x="3710297" y="418087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otroci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 rot="20159403">
            <a:off x="3417596" y="1740003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Cukr, bavlna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 rot="20051848">
            <a:off x="3859860" y="21088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stříbro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14546" y="1142984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Někteří historikové nazývají toto období jako  období :</a:t>
            </a:r>
          </a:p>
          <a:p>
            <a:endParaRPr lang="cs-CZ" dirty="0"/>
          </a:p>
          <a:p>
            <a:pPr algn="ctr"/>
            <a:r>
              <a:rPr lang="cs-CZ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EUROPEIZACE SVĚTA</a:t>
            </a:r>
            <a:endParaRPr lang="cs-CZ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5984" y="2857496"/>
            <a:ext cx="6572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Porovnej se současností a </a:t>
            </a:r>
            <a:r>
              <a:rPr lang="cs-CZ" dirty="0"/>
              <a:t> </a:t>
            </a:r>
            <a:r>
              <a:rPr lang="cs-CZ" dirty="0" smtClean="0"/>
              <a:t>zkus vysvětlit obdobné pojmy: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amerikanizace, globalizace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stenec 3"/>
          <p:cNvSpPr/>
          <p:nvPr/>
        </p:nvSpPr>
        <p:spPr>
          <a:xfrm>
            <a:off x="928662" y="2714620"/>
            <a:ext cx="1071570" cy="1071546"/>
          </a:xfrm>
          <a:prstGeom prst="donut">
            <a:avLst>
              <a:gd name="adj" fmla="val 14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91020" y="2714620"/>
            <a:ext cx="409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6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035compass02">
  <a:themeElements>
    <a:clrScheme name="Motiv sady Office 4">
      <a:dk1>
        <a:srgbClr val="000000"/>
      </a:dk1>
      <a:lt1>
        <a:srgbClr val="8FBC8F"/>
      </a:lt1>
      <a:dk2>
        <a:srgbClr val="000000"/>
      </a:dk2>
      <a:lt2>
        <a:srgbClr val="9E9E9E"/>
      </a:lt2>
      <a:accent1>
        <a:srgbClr val="7A701F"/>
      </a:accent1>
      <a:accent2>
        <a:srgbClr val="1F7A1F"/>
      </a:accent2>
      <a:accent3>
        <a:srgbClr val="C6DAC6"/>
      </a:accent3>
      <a:accent4>
        <a:srgbClr val="000000"/>
      </a:accent4>
      <a:accent5>
        <a:srgbClr val="BEBBAB"/>
      </a:accent5>
      <a:accent6>
        <a:srgbClr val="1B6E1B"/>
      </a:accent6>
      <a:hlink>
        <a:srgbClr val="1F1F7A"/>
      </a:hlink>
      <a:folHlink>
        <a:srgbClr val="7A291F"/>
      </a:folHlink>
    </a:clrScheme>
    <a:fontScheme name="Motiv sady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8FBC8F"/>
        </a:lt1>
        <a:dk2>
          <a:srgbClr val="000000"/>
        </a:dk2>
        <a:lt2>
          <a:srgbClr val="9E9E9E"/>
        </a:lt2>
        <a:accent1>
          <a:srgbClr val="63CF63"/>
        </a:accent1>
        <a:accent2>
          <a:srgbClr val="B9E13A"/>
        </a:accent2>
        <a:accent3>
          <a:srgbClr val="C6DAC6"/>
        </a:accent3>
        <a:accent4>
          <a:srgbClr val="000000"/>
        </a:accent4>
        <a:accent5>
          <a:srgbClr val="B7E4B7"/>
        </a:accent5>
        <a:accent6>
          <a:srgbClr val="A7CC34"/>
        </a:accent6>
        <a:hlink>
          <a:srgbClr val="248E24"/>
        </a:hlink>
        <a:folHlink>
          <a:srgbClr val="2257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8FBC8F"/>
        </a:lt1>
        <a:dk2>
          <a:srgbClr val="000000"/>
        </a:dk2>
        <a:lt2>
          <a:srgbClr val="9E9E9E"/>
        </a:lt2>
        <a:accent1>
          <a:srgbClr val="7BA329"/>
        </a:accent1>
        <a:accent2>
          <a:srgbClr val="2A6FA0"/>
        </a:accent2>
        <a:accent3>
          <a:srgbClr val="C6DAC6"/>
        </a:accent3>
        <a:accent4>
          <a:srgbClr val="000000"/>
        </a:accent4>
        <a:accent5>
          <a:srgbClr val="BFCEAC"/>
        </a:accent5>
        <a:accent6>
          <a:srgbClr val="256491"/>
        </a:accent6>
        <a:hlink>
          <a:srgbClr val="166C16"/>
        </a:hlink>
        <a:folHlink>
          <a:srgbClr val="261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8FBC8F"/>
        </a:lt1>
        <a:dk2>
          <a:srgbClr val="000000"/>
        </a:dk2>
        <a:lt2>
          <a:srgbClr val="9E9E9E"/>
        </a:lt2>
        <a:accent1>
          <a:srgbClr val="249024"/>
        </a:accent1>
        <a:accent2>
          <a:srgbClr val="A46329"/>
        </a:accent2>
        <a:accent3>
          <a:srgbClr val="C6DAC6"/>
        </a:accent3>
        <a:accent4>
          <a:srgbClr val="000000"/>
        </a:accent4>
        <a:accent5>
          <a:srgbClr val="ACC6AC"/>
        </a:accent5>
        <a:accent6>
          <a:srgbClr val="945924"/>
        </a:accent6>
        <a:hlink>
          <a:srgbClr val="B82E6E"/>
        </a:hlink>
        <a:folHlink>
          <a:srgbClr val="B83A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8FBC8F"/>
        </a:lt1>
        <a:dk2>
          <a:srgbClr val="000000"/>
        </a:dk2>
        <a:lt2>
          <a:srgbClr val="9E9E9E"/>
        </a:lt2>
        <a:accent1>
          <a:srgbClr val="7A701F"/>
        </a:accent1>
        <a:accent2>
          <a:srgbClr val="1F7A1F"/>
        </a:accent2>
        <a:accent3>
          <a:srgbClr val="C6DAC6"/>
        </a:accent3>
        <a:accent4>
          <a:srgbClr val="000000"/>
        </a:accent4>
        <a:accent5>
          <a:srgbClr val="BEBBAB"/>
        </a:accent5>
        <a:accent6>
          <a:srgbClr val="1B6E1B"/>
        </a:accent6>
        <a:hlink>
          <a:srgbClr val="1F1F7A"/>
        </a:hlink>
        <a:folHlink>
          <a:srgbClr val="7A29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035compass02</Template>
  <TotalTime>154</TotalTime>
  <Words>441</Words>
  <Application>Microsoft Office PowerPoint</Application>
  <PresentationFormat>Předvádění na obrazovce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035compass02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ZS Ostrov, Masarykova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harzhe</dc:creator>
  <cp:lastModifiedBy>harzhe</cp:lastModifiedBy>
  <cp:revision>16</cp:revision>
  <dcterms:created xsi:type="dcterms:W3CDTF">2010-06-08T16:35:04Z</dcterms:created>
  <dcterms:modified xsi:type="dcterms:W3CDTF">2011-10-10T08:12:11Z</dcterms:modified>
</cp:coreProperties>
</file>