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C76A-12BE-4923-9F7D-621D679112FD}" type="datetimeFigureOut">
              <a:rPr lang="cs-CZ" smtClean="0"/>
              <a:pPr/>
              <a:t>17.3.2011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B894-FD39-400E-B48E-D3353B68C0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C76A-12BE-4923-9F7D-621D679112FD}" type="datetimeFigureOut">
              <a:rPr lang="cs-CZ" smtClean="0"/>
              <a:pPr/>
              <a:t>17.3.2011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B894-FD39-400E-B48E-D3353B68C0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C76A-12BE-4923-9F7D-621D679112FD}" type="datetimeFigureOut">
              <a:rPr lang="cs-CZ" smtClean="0"/>
              <a:pPr/>
              <a:t>17.3.2011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B894-FD39-400E-B48E-D3353B68C0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C76A-12BE-4923-9F7D-621D679112FD}" type="datetimeFigureOut">
              <a:rPr lang="cs-CZ" smtClean="0"/>
              <a:pPr/>
              <a:t>17.3.2011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B894-FD39-400E-B48E-D3353B68C0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C76A-12BE-4923-9F7D-621D679112FD}" type="datetimeFigureOut">
              <a:rPr lang="cs-CZ" smtClean="0"/>
              <a:pPr/>
              <a:t>17.3.2011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B894-FD39-400E-B48E-D3353B68C0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C76A-12BE-4923-9F7D-621D679112FD}" type="datetimeFigureOut">
              <a:rPr lang="cs-CZ" smtClean="0"/>
              <a:pPr/>
              <a:t>17.3.2011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B894-FD39-400E-B48E-D3353B68C0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C76A-12BE-4923-9F7D-621D679112FD}" type="datetimeFigureOut">
              <a:rPr lang="cs-CZ" smtClean="0"/>
              <a:pPr/>
              <a:t>17.3.2011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B894-FD39-400E-B48E-D3353B68C0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C76A-12BE-4923-9F7D-621D679112FD}" type="datetimeFigureOut">
              <a:rPr lang="cs-CZ" smtClean="0"/>
              <a:pPr/>
              <a:t>17.3.2011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B894-FD39-400E-B48E-D3353B68C0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C76A-12BE-4923-9F7D-621D679112FD}" type="datetimeFigureOut">
              <a:rPr lang="cs-CZ" smtClean="0"/>
              <a:pPr/>
              <a:t>17.3.2011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B894-FD39-400E-B48E-D3353B68C0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C76A-12BE-4923-9F7D-621D679112FD}" type="datetimeFigureOut">
              <a:rPr lang="cs-CZ" smtClean="0"/>
              <a:pPr/>
              <a:t>17.3.2011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B894-FD39-400E-B48E-D3353B68C0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C76A-12BE-4923-9F7D-621D679112FD}" type="datetimeFigureOut">
              <a:rPr lang="cs-CZ" smtClean="0"/>
              <a:pPr/>
              <a:t>17.3.2011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B894-FD39-400E-B48E-D3353B68C0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9C76A-12BE-4923-9F7D-621D679112FD}" type="datetimeFigureOut">
              <a:rPr lang="cs-CZ" smtClean="0"/>
              <a:pPr/>
              <a:t>17.3.2011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0B894-FD39-400E-B48E-D3353B68C0C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5/5b/Operace_Anthropoid_-_Karel_%C4%8Curda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pload.wikimedia.org/wikipedia/commons/0/04/Krypta-pamatnik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upload.wikimedia.org/wikipedia/commons/e/ec/Pravoslavny_katedralni_chram_sv._Cyrila_a_Metodeje_Resslova_Praha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youtube.com/watch?v=7xoPOM1dNJ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7/Operace_Anthropoid_-_Jan_Kubi%C5%A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a/Bundesarchiv_Bild_183-R98683,_Reinhard_Heydrich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f/f7/Operace_Anthropoid_-_Jan_Kubi%C5%A1.jpg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2/27/Bundesarchiv_Bild_146-1972-039-44,_Heydrich-Attentat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97619" y="2132856"/>
            <a:ext cx="34783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Operace </a:t>
            </a:r>
          </a:p>
          <a:p>
            <a:pPr algn="ctr"/>
            <a:r>
              <a:rPr lang="cs-CZ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Anthropoid</a:t>
            </a:r>
            <a:endParaRPr lang="cs-CZ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367" y="1052736"/>
            <a:ext cx="897263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Čárový popisek 2 (s ohraničením a zvýrazněním) 6"/>
          <p:cNvSpPr/>
          <p:nvPr/>
        </p:nvSpPr>
        <p:spPr>
          <a:xfrm flipH="1">
            <a:off x="611560" y="332656"/>
            <a:ext cx="1800200" cy="2592288"/>
          </a:xfrm>
          <a:prstGeom prst="accentBorderCallout2">
            <a:avLst>
              <a:gd name="adj1" fmla="val 18750"/>
              <a:gd name="adj2" fmla="val 781"/>
              <a:gd name="adj3" fmla="val 18750"/>
              <a:gd name="adj4" fmla="val -16667"/>
              <a:gd name="adj5" fmla="val 96009"/>
              <a:gd name="adj6" fmla="val -21096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LIDICE 10.6.42</a:t>
            </a:r>
          </a:p>
          <a:p>
            <a:r>
              <a:rPr lang="cs-CZ" dirty="0" smtClean="0"/>
              <a:t>Obec srovnána se zemí. Muži zastřeleni. Ženy a děti odvlečeny</a:t>
            </a:r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8" name="Čárový popisek 2 (s ohraničením a zvýrazněním) 7"/>
          <p:cNvSpPr/>
          <p:nvPr/>
        </p:nvSpPr>
        <p:spPr>
          <a:xfrm>
            <a:off x="5724128" y="1124744"/>
            <a:ext cx="1872208" cy="2232248"/>
          </a:xfrm>
          <a:prstGeom prst="accentBorderCallout2">
            <a:avLst>
              <a:gd name="adj1" fmla="val 18750"/>
              <a:gd name="adj2" fmla="val -410"/>
              <a:gd name="adj3" fmla="val 18750"/>
              <a:gd name="adj4" fmla="val -16667"/>
              <a:gd name="adj5" fmla="val 88700"/>
              <a:gd name="adj6" fmla="val -38092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LEŽÁKY 24.6. 42</a:t>
            </a:r>
          </a:p>
          <a:p>
            <a:r>
              <a:rPr lang="cs-CZ" dirty="0" smtClean="0"/>
              <a:t>Obec vypálena.</a:t>
            </a:r>
          </a:p>
          <a:p>
            <a:r>
              <a:rPr lang="cs-CZ" dirty="0" smtClean="0"/>
              <a:t>33 obyvatel zastřeleno. 11 dětí odvlečeno do KT a dvě na převýchovu</a:t>
            </a:r>
            <a:endParaRPr lang="cs-CZ" dirty="0"/>
          </a:p>
        </p:txBody>
      </p:sp>
      <p:sp>
        <p:nvSpPr>
          <p:cNvPr id="6" name="Vývojový diagram: spojka 5"/>
          <p:cNvSpPr/>
          <p:nvPr/>
        </p:nvSpPr>
        <p:spPr>
          <a:xfrm>
            <a:off x="4860032" y="3068960"/>
            <a:ext cx="216024" cy="216024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Vývojový diagram: spojka 3"/>
          <p:cNvSpPr/>
          <p:nvPr/>
        </p:nvSpPr>
        <p:spPr>
          <a:xfrm>
            <a:off x="2699792" y="2780928"/>
            <a:ext cx="216024" cy="216024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oubor:Operace Anthropoid - Karel Čurd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95536" y="404664"/>
            <a:ext cx="2857500" cy="3429001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07504" y="38610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Karel </a:t>
            </a:r>
            <a:r>
              <a:rPr lang="cs-CZ" dirty="0" err="1" smtClean="0"/>
              <a:t>Čurda</a:t>
            </a:r>
            <a:endParaRPr lang="cs-CZ" dirty="0"/>
          </a:p>
        </p:txBody>
      </p:sp>
      <p:pic>
        <p:nvPicPr>
          <p:cNvPr id="24579" name="Picture 3" descr="C:\Users\Helmut\AppData\Local\Microsoft\Windows\Temporary Internet Files\Content.IE5\D9JQIKDR\MC90043441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365104"/>
            <a:ext cx="2016224" cy="226825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51520" y="4365104"/>
            <a:ext cx="453650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Najdi informace o roli Karla </a:t>
            </a:r>
            <a:r>
              <a:rPr lang="cs-CZ" sz="3200" dirty="0" err="1" smtClean="0"/>
              <a:t>Čurdy</a:t>
            </a:r>
            <a:r>
              <a:rPr lang="cs-CZ" sz="3200" dirty="0" smtClean="0"/>
              <a:t> při odhalení úkrytu  čs. parašutistů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oubor:Krypta-pamatni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4536504" cy="3402378"/>
          </a:xfrm>
          <a:prstGeom prst="rect">
            <a:avLst/>
          </a:prstGeom>
          <a:noFill/>
        </p:spPr>
      </p:pic>
      <p:pic>
        <p:nvPicPr>
          <p:cNvPr id="23556" name="Picture 4" descr="Soubor:Pravoslavny katedralni chram sv. Cyrila a Metodeje Resslova Prah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429000"/>
            <a:ext cx="4248472" cy="3186354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95536" y="4437112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Poslední místo odporu čs. parašutistů</a:t>
            </a:r>
            <a:endParaRPr lang="cs-CZ" sz="3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lmpost.cz/uploads/produkt/detail/vyssi_princi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8046894" cy="3672408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72008" y="4149080"/>
            <a:ext cx="89644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Podívej se na video ukázku z filmu Vyšší princip a pokus se vysvětlit postoj třídního profesora </a:t>
            </a:r>
            <a:endParaRPr lang="cs-CZ" dirty="0"/>
          </a:p>
        </p:txBody>
      </p:sp>
      <p:pic>
        <p:nvPicPr>
          <p:cNvPr id="1028" name="Picture 4" descr="C:\Users\Helmut\AppData\Local\Microsoft\Windows\Temporary Internet Files\Content.IE5\ZJ224UXI\MC90023462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941168"/>
            <a:ext cx="1368152" cy="1527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2008" y="460985"/>
            <a:ext cx="56521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dirty="0" smtClean="0"/>
              <a:t> Koncem roku 1940</a:t>
            </a:r>
            <a:r>
              <a:rPr lang="cs-CZ" sz="2400" dirty="0"/>
              <a:t> </a:t>
            </a:r>
            <a:r>
              <a:rPr lang="cs-CZ" sz="2400" dirty="0" smtClean="0"/>
              <a:t>byl československou exilovou vládou v Londýně přijat program pomoci domácímu odboji.</a:t>
            </a:r>
          </a:p>
          <a:p>
            <a:pPr>
              <a:buBlip>
                <a:blip r:embed="rId2"/>
              </a:buBlip>
            </a:pPr>
            <a:r>
              <a:rPr lang="cs-CZ" sz="2400" dirty="0"/>
              <a:t> </a:t>
            </a:r>
            <a:r>
              <a:rPr lang="cs-CZ" sz="2400" dirty="0" smtClean="0"/>
              <a:t>Počítalo se s vysíláním specialistů vycvičených na nestandardní vedení války (diverze, sabotáže) do Protektorátu a jejich zapojení do domácího protiněmeckého odboje.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 Koncem léta roku 1941, po nástupu </a:t>
            </a:r>
            <a:r>
              <a:rPr lang="cs-CZ" sz="2400" b="1" dirty="0" err="1" smtClean="0"/>
              <a:t>Reinharda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Heydricha</a:t>
            </a:r>
            <a:r>
              <a:rPr lang="cs-CZ" sz="2400" b="1" dirty="0" smtClean="0"/>
              <a:t> </a:t>
            </a:r>
            <a:r>
              <a:rPr lang="cs-CZ" sz="2400" dirty="0" smtClean="0"/>
              <a:t>do funkce zastupujícího říšského protektora, bylo rozhodnuto o rozšíření činnosti vysílaných specialistů o teroristickou činnost (atentáty a fyzická likvidace příslušníků německé okupační správy.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5580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Složení týmu </a:t>
            </a:r>
          </a:p>
          <a:p>
            <a:pPr algn="ctr"/>
            <a:r>
              <a:rPr lang="cs-CZ" sz="36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operace </a:t>
            </a:r>
            <a:r>
              <a:rPr lang="cs-CZ" sz="3600" b="1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Anthropoid</a:t>
            </a:r>
            <a:endParaRPr lang="cs-CZ" sz="3600" b="1" dirty="0">
              <a:ln>
                <a:solidFill>
                  <a:srgbClr val="FF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251520" y="1484784"/>
            <a:ext cx="4968552" cy="3177644"/>
            <a:chOff x="251520" y="1484784"/>
            <a:chExt cx="4968552" cy="3177644"/>
          </a:xfrm>
        </p:grpSpPr>
        <p:pic>
          <p:nvPicPr>
            <p:cNvPr id="1026" name="Picture 2" descr="http://upload.wikimedia.org/wikipedia/commons/2/25/Operace_Anthropoid_-_Jozef_Gab%C4%8D%C3%ADk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1484784"/>
              <a:ext cx="2143125" cy="2857500"/>
            </a:xfrm>
            <a:prstGeom prst="rect">
              <a:avLst/>
            </a:prstGeom>
            <a:noFill/>
          </p:spPr>
        </p:pic>
        <p:pic>
          <p:nvPicPr>
            <p:cNvPr id="1028" name="Picture 4" descr="Soubor:Operace Anthropoid - Jan Kubiš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1801" y="1484784"/>
              <a:ext cx="2448271" cy="2808312"/>
            </a:xfrm>
            <a:prstGeom prst="rect">
              <a:avLst/>
            </a:prstGeom>
            <a:noFill/>
          </p:spPr>
        </p:pic>
        <p:sp>
          <p:nvSpPr>
            <p:cNvPr id="5" name="TextovéPole 4"/>
            <p:cNvSpPr txBox="1"/>
            <p:nvPr/>
          </p:nvSpPr>
          <p:spPr>
            <a:xfrm>
              <a:off x="395536" y="4293096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/>
                <a:t>Rtm</a:t>
              </a:r>
              <a:r>
                <a:rPr lang="cs-CZ" dirty="0" smtClean="0"/>
                <a:t>. </a:t>
              </a:r>
              <a:r>
                <a:rPr lang="cs-CZ" dirty="0" err="1" smtClean="0"/>
                <a:t>Jozef</a:t>
              </a:r>
              <a:r>
                <a:rPr lang="cs-CZ" dirty="0" smtClean="0"/>
                <a:t> </a:t>
              </a:r>
              <a:r>
                <a:rPr lang="cs-CZ" dirty="0" err="1" smtClean="0"/>
                <a:t>Gabčík</a:t>
              </a:r>
              <a:endParaRPr lang="cs-CZ" dirty="0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3203848" y="4293096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/>
                <a:t>Rtm</a:t>
              </a:r>
              <a:r>
                <a:rPr lang="cs-CZ" dirty="0" smtClean="0"/>
                <a:t>. Jan Kubiš </a:t>
              </a:r>
              <a:endParaRPr lang="cs-CZ" dirty="0"/>
            </a:p>
          </p:txBody>
        </p:sp>
      </p:grpSp>
      <p:sp>
        <p:nvSpPr>
          <p:cNvPr id="7" name="TextovéPole 6"/>
          <p:cNvSpPr txBox="1"/>
          <p:nvPr/>
        </p:nvSpPr>
        <p:spPr>
          <a:xfrm>
            <a:off x="395536" y="5013176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/>
              <a:t>V</a:t>
            </a:r>
            <a:r>
              <a:rPr lang="cs-CZ" dirty="0" smtClean="0"/>
              <a:t>ýcvik byl zahájen v létě 1941 ve výcvikových školách a stanicích SOE ve Skotsku, ve kterých prodělávali výcvik i britští </a:t>
            </a:r>
            <a:r>
              <a:rPr lang="cs-CZ" dirty="0" err="1"/>
              <a:t>commandos</a:t>
            </a:r>
            <a:r>
              <a:rPr lang="cs-CZ" dirty="0" smtClean="0"/>
              <a:t>. Vojenský výcvik a bojové nasazení, kterými českoslovenští vojáci prošli, byly pro jejich příští úkoly nedostačující. Bylo nutné, aby prodělali výcvik v oblastech sabotáže, </a:t>
            </a:r>
            <a:r>
              <a:rPr lang="cs-CZ" dirty="0"/>
              <a:t>diverze</a:t>
            </a:r>
            <a:r>
              <a:rPr lang="cs-CZ" dirty="0" smtClean="0"/>
              <a:t> a útočného boje.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04664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Úkoly operace</a:t>
            </a:r>
            <a:endParaRPr lang="cs-CZ" sz="3200" b="1" dirty="0">
              <a:ln>
                <a:solidFill>
                  <a:srgbClr val="FF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980728"/>
            <a:ext cx="4824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Úkolem operace byl čin demonstrativního charakteru, kterým by spojencům i světové veřejnosti bylo dokázáno, že československý národ se s německou okupací nesmířil a stojí plně na straně spojeneckého úsilí o porážku nacistického Německa.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Členové desantu byli upozorněni, že konečný výběr cíle závisí na jejich uvážení. SOE, která prováděla výcvik příslušníků desantu, ale veškerou tréninkovou a přípravnou činnost zaměřila na likvidaci R. </a:t>
            </a:r>
            <a:r>
              <a:rPr lang="cs-CZ" dirty="0" err="1" smtClean="0"/>
              <a:t>Heydricha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pic>
        <p:nvPicPr>
          <p:cNvPr id="16386" name="Picture 2" descr="Soubor:Bundesarchiv Bild 183-R98683, Reinhard Heydrich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49080"/>
            <a:ext cx="1800200" cy="2644164"/>
          </a:xfrm>
          <a:prstGeom prst="rect">
            <a:avLst/>
          </a:prstGeom>
          <a:noFill/>
        </p:spPr>
      </p:pic>
      <p:sp>
        <p:nvSpPr>
          <p:cNvPr id="8" name="Ohnutá šipka 7"/>
          <p:cNvSpPr/>
          <p:nvPr/>
        </p:nvSpPr>
        <p:spPr>
          <a:xfrm flipV="1">
            <a:off x="2843808" y="4653136"/>
            <a:ext cx="1440160" cy="1224136"/>
          </a:xfrm>
          <a:prstGeom prst="bentArrow">
            <a:avLst>
              <a:gd name="adj1" fmla="val 25000"/>
              <a:gd name="adj2" fmla="val 32470"/>
              <a:gd name="adj3" fmla="val 25000"/>
              <a:gd name="adj4" fmla="val 44899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20" name="Skupina 19"/>
          <p:cNvGrpSpPr/>
          <p:nvPr/>
        </p:nvGrpSpPr>
        <p:grpSpPr>
          <a:xfrm>
            <a:off x="4211960" y="3789040"/>
            <a:ext cx="2088232" cy="2160240"/>
            <a:chOff x="6588224" y="908720"/>
            <a:chExt cx="2088232" cy="2160240"/>
          </a:xfrm>
          <a:solidFill>
            <a:srgbClr val="FF0000"/>
          </a:solidFill>
        </p:grpSpPr>
        <p:sp>
          <p:nvSpPr>
            <p:cNvPr id="9" name="Prstenec 8"/>
            <p:cNvSpPr/>
            <p:nvPr/>
          </p:nvSpPr>
          <p:spPr>
            <a:xfrm>
              <a:off x="6588224" y="908720"/>
              <a:ext cx="2088232" cy="2160240"/>
            </a:xfrm>
            <a:prstGeom prst="donut">
              <a:avLst>
                <a:gd name="adj" fmla="val 6788"/>
              </a:avLst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1" name="Prstenec 10"/>
            <p:cNvSpPr>
              <a:spLocks noChangeAspect="1"/>
            </p:cNvSpPr>
            <p:nvPr/>
          </p:nvSpPr>
          <p:spPr>
            <a:xfrm>
              <a:off x="7145140" y="1484840"/>
              <a:ext cx="974400" cy="1008000"/>
            </a:xfrm>
            <a:prstGeom prst="donut">
              <a:avLst>
                <a:gd name="adj" fmla="val 6788"/>
              </a:avLst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2" name="Prstenec 11"/>
            <p:cNvSpPr>
              <a:spLocks noChangeAspect="1"/>
            </p:cNvSpPr>
            <p:nvPr/>
          </p:nvSpPr>
          <p:spPr>
            <a:xfrm>
              <a:off x="6901540" y="1232840"/>
              <a:ext cx="1461600" cy="1512000"/>
            </a:xfrm>
            <a:prstGeom prst="donut">
              <a:avLst>
                <a:gd name="adj" fmla="val 6788"/>
              </a:avLst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15" name="Přímá spojovací čára 14"/>
            <p:cNvCxnSpPr>
              <a:stCxn id="9" idx="0"/>
              <a:endCxn id="9" idx="4"/>
            </p:cNvCxnSpPr>
            <p:nvPr/>
          </p:nvCxnSpPr>
          <p:spPr>
            <a:xfrm rot="16200000" flipH="1">
              <a:off x="6552220" y="1988840"/>
              <a:ext cx="2160240" cy="0"/>
            </a:xfrm>
            <a:prstGeom prst="lin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>
              <a:stCxn id="9" idx="2"/>
              <a:endCxn id="9" idx="6"/>
            </p:cNvCxnSpPr>
            <p:nvPr/>
          </p:nvCxnSpPr>
          <p:spPr>
            <a:xfrm rot="10800000" flipH="1">
              <a:off x="6588224" y="1988840"/>
              <a:ext cx="2088232" cy="0"/>
            </a:xfrm>
            <a:prstGeom prst="lin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k4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6759">
            <a:off x="557621" y="2171042"/>
            <a:ext cx="8120554" cy="469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6372200" y="260648"/>
            <a:ext cx="2483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28. – 29. 12. 1941</a:t>
            </a:r>
            <a:endParaRPr lang="cs-CZ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620688"/>
            <a:ext cx="1080120" cy="145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372871">
            <a:off x="3004669" y="2886548"/>
            <a:ext cx="1351235" cy="99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127600">
            <a:off x="3220667" y="3102640"/>
            <a:ext cx="1351235" cy="99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 descr="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636912"/>
            <a:ext cx="1057275" cy="1352550"/>
          </a:xfrm>
          <a:prstGeom prst="rect">
            <a:avLst/>
          </a:prstGeom>
          <a:noFill/>
        </p:spPr>
      </p:pic>
      <p:sp>
        <p:nvSpPr>
          <p:cNvPr id="11" name="Čárový popisek 2 10"/>
          <p:cNvSpPr/>
          <p:nvPr/>
        </p:nvSpPr>
        <p:spPr>
          <a:xfrm>
            <a:off x="5652120" y="1628800"/>
            <a:ext cx="1440160" cy="1008112"/>
          </a:xfrm>
          <a:prstGeom prst="borderCallout2">
            <a:avLst>
              <a:gd name="adj1" fmla="val 18721"/>
              <a:gd name="adj2" fmla="val -778"/>
              <a:gd name="adj3" fmla="val 18750"/>
              <a:gd name="adj4" fmla="val -16667"/>
              <a:gd name="adj5" fmla="val 182654"/>
              <a:gd name="adj6" fmla="val -109011"/>
            </a:avLst>
          </a:prstGeom>
          <a:solidFill>
            <a:srgbClr val="FFFF00"/>
          </a:solidFill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rgbClr val="002060"/>
                </a:solidFill>
              </a:rPr>
              <a:t>Silver</a:t>
            </a:r>
            <a:r>
              <a:rPr lang="cs-CZ" dirty="0" smtClean="0">
                <a:solidFill>
                  <a:srgbClr val="002060"/>
                </a:solidFill>
              </a:rPr>
              <a:t> A</a:t>
            </a:r>
          </a:p>
          <a:p>
            <a:pPr algn="ctr"/>
            <a:r>
              <a:rPr lang="cs-CZ" dirty="0" err="1" smtClean="0">
                <a:solidFill>
                  <a:srgbClr val="002060"/>
                </a:solidFill>
              </a:rPr>
              <a:t>Silver</a:t>
            </a:r>
            <a:r>
              <a:rPr lang="cs-CZ" dirty="0" smtClean="0">
                <a:solidFill>
                  <a:srgbClr val="002060"/>
                </a:solidFill>
              </a:rPr>
              <a:t> B</a:t>
            </a:r>
          </a:p>
          <a:p>
            <a:pPr algn="ctr"/>
            <a:r>
              <a:rPr lang="cs-CZ" dirty="0" err="1" smtClean="0">
                <a:solidFill>
                  <a:srgbClr val="002060"/>
                </a:solidFill>
              </a:rPr>
              <a:t>Anthropoid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923928" y="34290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Senice u Poděbrad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etad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etad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76672"/>
            <a:ext cx="87129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Heydrich</a:t>
            </a:r>
            <a:r>
              <a:rPr lang="cs-CZ" b="1" dirty="0" smtClean="0"/>
              <a:t> jel  v otevřeném voze – v kabrioletu značky Mercedes – ze svého sídla na zámku v Panenských Břežanech na Pražský hrad. Když Valčík zpozoroval blížící se vůz, dal ostatním výsadkářům signál o přijíždějícím vozu pomocí odrazu kapesního zrcátka. Tento signál upozornil </a:t>
            </a:r>
            <a:r>
              <a:rPr lang="cs-CZ" b="1" dirty="0" err="1" smtClean="0"/>
              <a:t>Gabčíka</a:t>
            </a:r>
            <a:r>
              <a:rPr lang="cs-CZ" b="1" dirty="0" smtClean="0"/>
              <a:t> na přijíždějící vůz a současně na fakt, že </a:t>
            </a:r>
            <a:r>
              <a:rPr lang="cs-CZ" b="1" dirty="0" err="1" smtClean="0"/>
              <a:t>Heydrich</a:t>
            </a:r>
            <a:r>
              <a:rPr lang="cs-CZ" b="1" dirty="0" smtClean="0"/>
              <a:t> jede bez doprovodné SS ochranné eskorty. V případě, že by vůz jel s eskortou, atentát by se v ten den vůbec neuskutečnil. Když se automobil objevil v zatáčce (zatočil z </a:t>
            </a:r>
            <a:r>
              <a:rPr lang="cs-CZ" b="1" dirty="0" err="1" smtClean="0"/>
              <a:t>Kirchmayerovy</a:t>
            </a:r>
            <a:r>
              <a:rPr lang="cs-CZ" b="1" dirty="0" smtClean="0"/>
              <a:t> třídy do ulice V </a:t>
            </a:r>
            <a:r>
              <a:rPr lang="cs-CZ" b="1" dirty="0" err="1" smtClean="0"/>
              <a:t>Holešovičkách</a:t>
            </a:r>
            <a:r>
              <a:rPr lang="cs-CZ" b="1" dirty="0" smtClean="0"/>
              <a:t>), odhodil </a:t>
            </a:r>
            <a:r>
              <a:rPr lang="cs-CZ" b="1" dirty="0" err="1" smtClean="0"/>
              <a:t>Gabčík</a:t>
            </a:r>
            <a:r>
              <a:rPr lang="cs-CZ" b="1" dirty="0" smtClean="0"/>
              <a:t> svůj kabát a vytasil svůj samopal a následně se pokusil střílet na vůz, jeho samopal Sten však selhal (později se objevila teorie, že </a:t>
            </a:r>
            <a:r>
              <a:rPr lang="cs-CZ" b="1" dirty="0" err="1" smtClean="0"/>
              <a:t>Gabčík</a:t>
            </a:r>
            <a:r>
              <a:rPr lang="cs-CZ" b="1" dirty="0" smtClean="0"/>
              <a:t> nevystřelil schválně, aby neohrozil civilisty na druhé straně vozovky). To se stalo v 10.32 nebo 10.35 hodin ráno.</a:t>
            </a:r>
          </a:p>
          <a:p>
            <a:r>
              <a:rPr lang="cs-CZ" b="1" dirty="0" smtClean="0"/>
              <a:t>Řidič byl zmatený a v rozporu s regulemi pro atentáty zastavil. Zastavil před Kubišem, který na auto hodil granát. Neodhadl ale přesně vzdálenost a tak minul cíl. Granát explodoval poblíž automobilu, u jeho zadní pneumatiky. Detonace byla tak silná, že se vysypala okna projíždějící tramvaje i okna některých blízkých domů. Střepiny z výbuchu zasáhly Kubiše do obličeje a do prsou. Dokonce se objevily spekulace, že tento granát byl otráven, tomu však od počátku nic nenasvědčovalo. Na druhé straně v poslední době byly odtajněny materiály vojenským výzkumným střediskem </a:t>
            </a:r>
            <a:r>
              <a:rPr lang="cs-CZ" b="1" dirty="0" err="1" smtClean="0"/>
              <a:t>Porton</a:t>
            </a:r>
            <a:r>
              <a:rPr lang="cs-CZ" b="1" dirty="0" smtClean="0"/>
              <a:t> Down, kde bylo uvedeno, že zde granáty s botulotoxinem parašutistům vyrobili.</a:t>
            </a:r>
          </a:p>
          <a:p>
            <a:r>
              <a:rPr lang="cs-CZ" b="1" dirty="0" smtClean="0"/>
              <a:t>Oba dva Němci vyskočili z poničeného vozu s pistolemi v rukou </a:t>
            </a:r>
            <a:r>
              <a:rPr lang="cs-CZ" b="1" dirty="0" err="1" smtClean="0"/>
              <a:t>Heydrich</a:t>
            </a:r>
            <a:r>
              <a:rPr lang="cs-CZ" b="1" dirty="0" smtClean="0"/>
              <a:t> měl vlivem exploze zlomené žebro, části zlomeniny se mu dostaly do sleziny.</a:t>
            </a:r>
          </a:p>
          <a:p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860032" y="5589240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27. 5. 1942</a:t>
            </a:r>
          </a:p>
          <a:p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10:32 – 10:35 </a:t>
            </a:r>
            <a:endParaRPr lang="cs-CZ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Skupina 21"/>
          <p:cNvGrpSpPr/>
          <p:nvPr/>
        </p:nvGrpSpPr>
        <p:grpSpPr>
          <a:xfrm>
            <a:off x="827584" y="2636912"/>
            <a:ext cx="8064896" cy="3960440"/>
            <a:chOff x="827584" y="2636912"/>
            <a:chExt cx="7704856" cy="3960440"/>
          </a:xfrm>
        </p:grpSpPr>
        <p:grpSp>
          <p:nvGrpSpPr>
            <p:cNvPr id="5" name="Skupina 4"/>
            <p:cNvGrpSpPr/>
            <p:nvPr/>
          </p:nvGrpSpPr>
          <p:grpSpPr>
            <a:xfrm flipH="1">
              <a:off x="827584" y="2636912"/>
              <a:ext cx="7704856" cy="3960440"/>
              <a:chOff x="4902018" y="3635519"/>
              <a:chExt cx="3761137" cy="1494290"/>
            </a:xfrm>
          </p:grpSpPr>
          <p:pic>
            <p:nvPicPr>
              <p:cNvPr id="1843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4902018" y="3635519"/>
                <a:ext cx="3761137" cy="1494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435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3698961"/>
                <a:ext cx="360040" cy="522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cxnSp>
          <p:nvCxnSpPr>
            <p:cNvPr id="7" name="Přímá spojovací čára 6"/>
            <p:cNvCxnSpPr/>
            <p:nvPr/>
          </p:nvCxnSpPr>
          <p:spPr>
            <a:xfrm rot="16200000" flipV="1">
              <a:off x="6269439" y="3507160"/>
              <a:ext cx="104429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Vývojový diagram: děrná páska 9"/>
            <p:cNvSpPr/>
            <p:nvPr/>
          </p:nvSpPr>
          <p:spPr>
            <a:xfrm flipH="1">
              <a:off x="5996280" y="2985011"/>
              <a:ext cx="795307" cy="580165"/>
            </a:xfrm>
            <a:prstGeom prst="flowChartPunchedTape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029" name="Picture 5" descr="http://www.kaboomreview.com/wp-content/uploads/2007/06/explosio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601438"/>
            <a:ext cx="3240360" cy="3256562"/>
          </a:xfrm>
          <a:prstGeom prst="rect">
            <a:avLst/>
          </a:prstGeom>
          <a:noFill/>
        </p:spPr>
      </p:pic>
      <p:grpSp>
        <p:nvGrpSpPr>
          <p:cNvPr id="15" name="Skupina 14"/>
          <p:cNvGrpSpPr/>
          <p:nvPr/>
        </p:nvGrpSpPr>
        <p:grpSpPr>
          <a:xfrm>
            <a:off x="1115616" y="260648"/>
            <a:ext cx="4680520" cy="3024336"/>
            <a:chOff x="251520" y="1484784"/>
            <a:chExt cx="4968552" cy="3730733"/>
          </a:xfrm>
        </p:grpSpPr>
        <p:pic>
          <p:nvPicPr>
            <p:cNvPr id="16" name="Picture 2" descr="http://upload.wikimedia.org/wikipedia/commons/2/25/Operace_Anthropoid_-_Jozef_Gab%C4%8D%C3%ADk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1520" y="1484784"/>
              <a:ext cx="2143125" cy="2857500"/>
            </a:xfrm>
            <a:prstGeom prst="rect">
              <a:avLst/>
            </a:prstGeom>
            <a:noFill/>
          </p:spPr>
        </p:pic>
        <p:pic>
          <p:nvPicPr>
            <p:cNvPr id="17" name="Picture 4" descr="Soubor:Operace Anthropoid - Jan Kubiš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71801" y="1484784"/>
              <a:ext cx="2448271" cy="2808312"/>
            </a:xfrm>
            <a:prstGeom prst="rect">
              <a:avLst/>
            </a:prstGeom>
            <a:noFill/>
          </p:spPr>
        </p:pic>
        <p:sp>
          <p:nvSpPr>
            <p:cNvPr id="18" name="TextovéPole 17"/>
            <p:cNvSpPr txBox="1"/>
            <p:nvPr/>
          </p:nvSpPr>
          <p:spPr>
            <a:xfrm>
              <a:off x="395536" y="4293096"/>
              <a:ext cx="2016224" cy="92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/>
                <a:t>Rtm</a:t>
              </a:r>
              <a:r>
                <a:rPr lang="cs-CZ" dirty="0" smtClean="0"/>
                <a:t>. </a:t>
              </a:r>
              <a:r>
                <a:rPr lang="cs-CZ" dirty="0" err="1" smtClean="0"/>
                <a:t>Jozef</a:t>
              </a:r>
              <a:r>
                <a:rPr lang="cs-CZ" dirty="0" smtClean="0"/>
                <a:t> </a:t>
              </a:r>
              <a:r>
                <a:rPr lang="cs-CZ" dirty="0" err="1" smtClean="0"/>
                <a:t>Gabčík</a:t>
              </a:r>
              <a:endParaRPr lang="cs-CZ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3203848" y="4293096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/>
                <a:t>Rtm</a:t>
              </a:r>
              <a:r>
                <a:rPr lang="cs-CZ" dirty="0" smtClean="0"/>
                <a:t>. Jan Kubiš </a:t>
              </a:r>
              <a:endParaRPr lang="cs-CZ" dirty="0"/>
            </a:p>
          </p:txBody>
        </p:sp>
      </p:grpSp>
      <p:pic>
        <p:nvPicPr>
          <p:cNvPr id="1031" name="Picture 7" descr="http://www.valasskeklobouky.cz/VismoOnline_ActionScripts/Image.aspx?id_org=17631&amp;id_obrazky=2334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347058"/>
            <a:ext cx="1584176" cy="2217846"/>
          </a:xfrm>
          <a:prstGeom prst="rect">
            <a:avLst/>
          </a:prstGeom>
          <a:noFill/>
        </p:spPr>
      </p:pic>
      <p:sp>
        <p:nvSpPr>
          <p:cNvPr id="21" name="TextovéPole 20"/>
          <p:cNvSpPr txBox="1"/>
          <p:nvPr/>
        </p:nvSpPr>
        <p:spPr>
          <a:xfrm>
            <a:off x="6012160" y="25649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Ppor. Josef Valčík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oubor:Bundesarchiv Bild 146-1972-039-44, Heydrich-Attenta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7620000" cy="4857751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827584" y="26064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Heydrich</a:t>
            </a:r>
            <a:r>
              <a:rPr lang="cs-CZ" sz="2400" b="1" dirty="0" smtClean="0"/>
              <a:t> upadl  3. června do kómatu a 4. června ve 4:30 zemřel dle první úmrtní zprávy na celkovou sepsi organizmu v nemocnici Bulovka.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620688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27. května ve večerních hodinách byl Státním tajemníkem K. H. Frankem vyhlášen výjimečný stav nad celým územím protektorátu:</a:t>
            </a:r>
            <a:endParaRPr lang="cs-CZ" dirty="0" smtClean="0"/>
          </a:p>
          <a:p>
            <a:r>
              <a:rPr lang="cs-CZ" dirty="0" smtClean="0"/>
              <a:t>Dne 27. května vstoupil v platnost zákaz nočního vycházení. V prvních dnech po atentátu bylo Němci vzato mnoho nevinných lidí jako rukojmí. Na parašutisty byla vypsána odměna milión říšských marek.</a:t>
            </a:r>
            <a:r>
              <a:rPr lang="cs-CZ" baseline="30000" dirty="0" smtClean="0"/>
              <a:t>[</a:t>
            </a:r>
            <a:r>
              <a:rPr lang="cs-CZ" dirty="0" smtClean="0"/>
              <a:t> Tento čin měl pro český národ dalekosáhlé následky, jelikož nacistický teror ještě zesílil. Již 28. května zahájili nacisté popravy pro schvalování atentátu na </a:t>
            </a:r>
            <a:r>
              <a:rPr lang="cs-CZ" dirty="0" err="1" smtClean="0"/>
              <a:t>Heydricha</a:t>
            </a:r>
            <a:r>
              <a:rPr lang="cs-CZ" dirty="0" smtClean="0"/>
              <a:t> a 29. září bylo zaznamenáno, že stanný soud odsoudil za tyto zločiny 252 lidí. Jedním z nejznámějších míst poprav se stala kobyliská střelnice. V reakci na atentát nacisté dále zavraždili přes patnáct tisíc Čechů, mj. vypálili obce Lidice (10. června 1942) a Ležáky (24. června 1942). Zároveň atentát vzbudil ve světě takový ohlas, že na jeho základě </a:t>
            </a:r>
            <a:r>
              <a:rPr lang="cs-CZ" b="1" dirty="0" smtClean="0">
                <a:solidFill>
                  <a:srgbClr val="FF0000"/>
                </a:solidFill>
              </a:rPr>
              <a:t>byla Brity odvolána Mnichovská dohoda a byla přislíbena poválečná obnova Československa v jeho „předmnichovských“ hranicích</a:t>
            </a:r>
            <a:r>
              <a:rPr lang="cs-CZ" dirty="0" smtClean="0"/>
              <a:t>, což bylo jedním z hlavních politických cílů atentátu.</a:t>
            </a:r>
          </a:p>
          <a:p>
            <a:r>
              <a:rPr lang="cs-CZ" dirty="0" smtClean="0"/>
              <a:t>Okupanti svůj teror částečně zmírnili po dopadení atentátníků dne 18. června 1942 v kryptě chrámu Cyrila a Metoděje v </a:t>
            </a:r>
            <a:r>
              <a:rPr lang="cs-CZ" dirty="0" err="1" smtClean="0"/>
              <a:t>Resslově</a:t>
            </a:r>
            <a:r>
              <a:rPr lang="cs-CZ" dirty="0" smtClean="0"/>
              <a:t> ulici. Při této akci zahynuli jak oba atentátníci, tak pět dalších výsadkářů.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858</Words>
  <Application>Microsoft Office PowerPoint</Application>
  <PresentationFormat>Předvádění na obrazovce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</vt:vector>
  </TitlesOfParts>
  <Company>1ZSOSTROV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harzhe</dc:creator>
  <cp:lastModifiedBy>Helmut</cp:lastModifiedBy>
  <cp:revision>28</cp:revision>
  <dcterms:created xsi:type="dcterms:W3CDTF">2011-03-17T09:03:39Z</dcterms:created>
  <dcterms:modified xsi:type="dcterms:W3CDTF">2011-03-17T15:41:17Z</dcterms:modified>
</cp:coreProperties>
</file>