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28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5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E5C"/>
    <a:srgbClr val="C2F02E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0"/>
            <a:ext cx="8467725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17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Č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ostrá část meče?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67616" y="547972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čepel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chránilo vojákovu hlavu?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12728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30546" y="3324735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helma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 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jinak dá říct rytířské klání?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2721" y="548099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ytířský turnaj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Zbraň, se kterou bojovali jezdci a měla pro ně velký význam?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86763" y="558976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meč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Obrněný středověký jezdec?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9315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rytíř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Jaká ochrana byla okolo celého hradiště?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611560" y="3356992"/>
            <a:ext cx="813690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hradby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bylo vytvořeno kolem hradeb, jako další překážka?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99870" y="5460316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příkop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 s 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25959" y="163743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Existovaly věže, po kterých sklouzávaly střely dolů (díky ostré hraně), jak se nazývaly?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5" y="560447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věže s břitem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47178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 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chránilo vstup do hradiště?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0743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755576" y="3356992"/>
            <a:ext cx="777686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adací most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Čím chtěli nepřátelé prorazit bránu?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63513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beranidlem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089295"/>
              </p:ext>
            </p:extLst>
          </p:nvPr>
        </p:nvGraphicFramePr>
        <p:xfrm>
          <a:off x="179512" y="1826343"/>
          <a:ext cx="8784976" cy="4741680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Vojáci, zbraně, bitvy (11. – 12. století)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Kvíz - 3.-5.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Gabriela Hrubešová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3.- 5.ročník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mohl nepřítel použít k ostřelování hradeb? (munice mohly být kameny nebo sudy se smůlou)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5679" y="556375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katapulty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jinak můžeme nazvat kuši?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28504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904226" y="3327648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samostříl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Rytíř měl 3 koně: jezdeckého, „nosiče“ a…?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06859" y="3358261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válečného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ln>
            <a:solidFill>
              <a:schemeClr val="tx2"/>
            </a:solidFill>
          </a:ln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Š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ytířem se mohl stát pouze…?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812864" y="5468700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94143" y="3285469"/>
            <a:ext cx="7386268" cy="2183231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šlechtic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1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Jakou zbraň mohli užít vojáci, ale dala se požít i v obyčejném životě (třeba na </a:t>
            </a:r>
            <a:r>
              <a:rPr lang="cs-CZ" sz="2400" b="1" dirty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z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pracování dřeva)?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05591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sekera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Š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Kromě brnění se rytíř bránil ještě něčím, čím?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štítem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529695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modrá/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734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2286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6929" y="176729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67523" y="105247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6960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39682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6752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11699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314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3387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11699" y="279588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65340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2924" y="367202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82054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7499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209824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508523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78603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21</a:t>
            </a:r>
          </a:p>
        </p:txBody>
      </p:sp>
      <p:sp>
        <p:nvSpPr>
          <p:cNvPr id="114" name="AutoShape 130"/>
          <p:cNvSpPr>
            <a:spLocks noChangeArrowheads="1"/>
          </p:cNvSpPr>
          <p:nvPr/>
        </p:nvSpPr>
        <p:spPr bwMode="auto">
          <a:xfrm rot="5400000">
            <a:off x="2780443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115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5</a:t>
            </a:r>
          </a:p>
        </p:txBody>
      </p:sp>
      <p:sp>
        <p:nvSpPr>
          <p:cNvPr id="116" name="AutoShape 132"/>
          <p:cNvSpPr>
            <a:spLocks noChangeArrowheads="1"/>
          </p:cNvSpPr>
          <p:nvPr/>
        </p:nvSpPr>
        <p:spPr bwMode="auto">
          <a:xfrm rot="5400000">
            <a:off x="5067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117" name="AutoShape 133"/>
          <p:cNvSpPr>
            <a:spLocks noChangeArrowheads="1"/>
          </p:cNvSpPr>
          <p:nvPr/>
        </p:nvSpPr>
        <p:spPr bwMode="auto">
          <a:xfrm rot="5400000">
            <a:off x="2208237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18" name="AutoShape 134"/>
          <p:cNvSpPr>
            <a:spLocks noChangeArrowheads="1"/>
          </p:cNvSpPr>
          <p:nvPr/>
        </p:nvSpPr>
        <p:spPr bwMode="auto">
          <a:xfrm rot="5400000">
            <a:off x="3376434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8</a:t>
            </a:r>
          </a:p>
        </p:txBody>
      </p:sp>
      <p:sp>
        <p:nvSpPr>
          <p:cNvPr id="119" name="AutoShape 135"/>
          <p:cNvSpPr>
            <a:spLocks noChangeArrowheads="1"/>
          </p:cNvSpPr>
          <p:nvPr/>
        </p:nvSpPr>
        <p:spPr bwMode="auto">
          <a:xfrm rot="5400000">
            <a:off x="4511699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21" name="AutoShape 72"/>
          <p:cNvSpPr>
            <a:spLocks noChangeArrowheads="1"/>
          </p:cNvSpPr>
          <p:nvPr/>
        </p:nvSpPr>
        <p:spPr bwMode="auto">
          <a:xfrm rot="5400000">
            <a:off x="3357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</a:t>
            </a:r>
          </a:p>
        </p:txBody>
      </p:sp>
      <p:sp>
        <p:nvSpPr>
          <p:cNvPr id="120" name="AutoShape 136"/>
          <p:cNvSpPr>
            <a:spLocks noChangeArrowheads="1"/>
          </p:cNvSpPr>
          <p:nvPr/>
        </p:nvSpPr>
        <p:spPr bwMode="auto">
          <a:xfrm rot="5400000">
            <a:off x="56673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10</a:t>
            </a:r>
          </a:p>
        </p:txBody>
      </p:sp>
      <p:sp>
        <p:nvSpPr>
          <p:cNvPr id="122" name="AutoShape 72"/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123" name="AutoShape 72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124" name="AutoShape 72"/>
          <p:cNvSpPr>
            <a:spLocks noChangeArrowheads="1"/>
          </p:cNvSpPr>
          <p:nvPr/>
        </p:nvSpPr>
        <p:spPr bwMode="auto">
          <a:xfrm rot="5400000">
            <a:off x="162199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5" name="AutoShape 72"/>
          <p:cNvSpPr>
            <a:spLocks noChangeArrowheads="1"/>
          </p:cNvSpPr>
          <p:nvPr/>
        </p:nvSpPr>
        <p:spPr bwMode="auto">
          <a:xfrm rot="5400000">
            <a:off x="2786565" y="367571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6" name="AutoShape 72"/>
          <p:cNvSpPr>
            <a:spLocks noChangeArrowheads="1"/>
          </p:cNvSpPr>
          <p:nvPr/>
        </p:nvSpPr>
        <p:spPr bwMode="auto">
          <a:xfrm rot="5400000">
            <a:off x="3916184" y="36644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13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7" name="AutoShape 72"/>
          <p:cNvSpPr>
            <a:spLocks noChangeArrowheads="1"/>
          </p:cNvSpPr>
          <p:nvPr/>
        </p:nvSpPr>
        <p:spPr bwMode="auto">
          <a:xfrm rot="5400000">
            <a:off x="508767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14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8" name="AutoShape 72"/>
          <p:cNvSpPr>
            <a:spLocks noChangeArrowheads="1"/>
          </p:cNvSpPr>
          <p:nvPr/>
        </p:nvSpPr>
        <p:spPr bwMode="auto">
          <a:xfrm rot="5400000">
            <a:off x="6250263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15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9" name="AutoShape 72"/>
          <p:cNvSpPr>
            <a:spLocks noChangeArrowheads="1"/>
          </p:cNvSpPr>
          <p:nvPr/>
        </p:nvSpPr>
        <p:spPr bwMode="auto">
          <a:xfrm rot="5400000">
            <a:off x="680700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0" name="AutoShape 72"/>
          <p:cNvSpPr>
            <a:spLocks noChangeArrowheads="1"/>
          </p:cNvSpPr>
          <p:nvPr/>
        </p:nvSpPr>
        <p:spPr bwMode="auto">
          <a:xfrm rot="5400000">
            <a:off x="5677591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20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1" name="AutoShape 72"/>
          <p:cNvSpPr>
            <a:spLocks noChangeArrowheads="1"/>
          </p:cNvSpPr>
          <p:nvPr/>
        </p:nvSpPr>
        <p:spPr bwMode="auto">
          <a:xfrm rot="5400000">
            <a:off x="4528935" y="4530407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19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2" name="AutoShape 72"/>
          <p:cNvSpPr>
            <a:spLocks noChangeArrowheads="1"/>
          </p:cNvSpPr>
          <p:nvPr/>
        </p:nvSpPr>
        <p:spPr bwMode="auto">
          <a:xfrm rot="5400000">
            <a:off x="3353147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18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3" name="AutoShape 72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17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4" name="AutoShape 72"/>
          <p:cNvSpPr>
            <a:spLocks noChangeArrowheads="1"/>
          </p:cNvSpPr>
          <p:nvPr/>
        </p:nvSpPr>
        <p:spPr bwMode="auto">
          <a:xfrm rot="5400000">
            <a:off x="1056845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16</a:t>
            </a:r>
            <a:endParaRPr lang="cs-CZ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7" grpId="0" animBg="1"/>
      <p:bldP spid="89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283864" y="453260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483379" y="457566"/>
            <a:ext cx="1656184" cy="1368152"/>
          </a:xfrm>
          <a:prstGeom prst="hexagon">
            <a:avLst/>
          </a:prstGeom>
          <a:solidFill>
            <a:srgbClr val="92D050"/>
          </a:solidFill>
          <a:ln>
            <a:solidFill>
              <a:schemeClr val="tx2"/>
            </a:solidFill>
          </a:ln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87918" y="141277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 se nazývali vojáci, kteří neměli koně?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3975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pěšáci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chránilo rytíře před zraněním?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8404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brnění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435105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47178" y="4450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Jaký řemeslník vyráběl zbraně?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72161" y="544555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1043608" y="3424400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kovář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zbraň, která připomíná luk, ale má silnější střely?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kuše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97967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Č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pokrývka koně, která ho měla chránit?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604657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čabraka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Aerodynamika">
  <a:themeElements>
    <a:clrScheme name="Vlastní 2">
      <a:dk1>
        <a:sysClr val="windowText" lastClr="000000"/>
      </a:dk1>
      <a:lt1>
        <a:sysClr val="window" lastClr="FFFFFF"/>
      </a:lt1>
      <a:dk2>
        <a:srgbClr val="212745"/>
      </a:dk2>
      <a:lt2>
        <a:srgbClr val="FF0066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00FFFF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572</TotalTime>
  <Words>679</Words>
  <Application>Microsoft Office PowerPoint</Application>
  <PresentationFormat>Předvádění na obrazovce (4:3)</PresentationFormat>
  <Paragraphs>230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74</cp:revision>
  <dcterms:created xsi:type="dcterms:W3CDTF">2013-05-04T11:04:08Z</dcterms:created>
  <dcterms:modified xsi:type="dcterms:W3CDTF">2013-08-23T06:44:55Z</dcterms:modified>
</cp:coreProperties>
</file>