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28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5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E5C"/>
    <a:srgbClr val="C2F02E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-104775"/>
            <a:ext cx="8467725" cy="706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90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Které řemeslo bylo nejvíc žádané?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67616" y="547972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kovářství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Ž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Jaká skupina obyvatel byla vyhoštěna do městských částí zvaných ghetta?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512728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30546" y="3324735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Židé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nazývají členové městské rady?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32721" y="548099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konšelé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nazývá nejbohatší skupina obyvatel města?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86763" y="558976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patriciové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Ž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Kdo ve městě musel prosit o almužnu?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59315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žebráci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nazýval řemeslník, který vyráběl látku z vlny?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7417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611560" y="3356992"/>
            <a:ext cx="813690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soukeník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Jaké právo mělo město, když mělo kata?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99870" y="5460316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hrdelní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 Z 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25959" y="1637436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nazývá způsob vzniku města, pokud vznikne někde, kde předtím nic nestálo? (třeba na louce)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5" y="5604479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zeleném drnu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47178" y="4618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Jaké právo mělo město, pokud se v něm konaly trhy?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50743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755576" y="3356992"/>
            <a:ext cx="7776863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tržní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nazývali členové městské rady?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63513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konšelé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893217"/>
              </p:ext>
            </p:extLst>
          </p:nvPr>
        </p:nvGraphicFramePr>
        <p:xfrm>
          <a:off x="179512" y="1826343"/>
          <a:ext cx="8784976" cy="4741680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Zakládání měst a městská řemesla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 Kvíz - 3.-5.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Gabriela Hrubešová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3.- 5.ročník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modré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Kde městská rada sídlila?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35679" y="5563759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radnici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nazývá právo, které říká, že ve vzdálenosti jedné míle okolo města nesmí nikdo konkurovat obchodníkům nebo řemeslníkům ve městě?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28504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904226" y="3327648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mílové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říkalo člověku, který </a:t>
            </a:r>
            <a:r>
              <a:rPr lang="cs-CZ" sz="2400" b="1" dirty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z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pracovával dřevo?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tesař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ln>
            <a:solidFill>
              <a:schemeClr val="tx2"/>
            </a:solidFill>
          </a:ln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Města mohla být poddanská nebo … (když je zakládal a někdy v nich sídlil král)?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812864" y="5468700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94143" y="3285469"/>
            <a:ext cx="7386268" cy="2183231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královská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 CH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Do jaké skupiny obyvatel patřili měšťané, kteří neměli majetek a živili se sloužením nebo výpomocí?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05591" y="547417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ěstská chudina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nazývala duchovní skupina obyvatel?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kněží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529695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modrá/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734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2286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6929" y="176729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67523" y="105247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6960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39682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6752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49676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6278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42634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11699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314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3387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1618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6278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11699" y="279588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65340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2924" y="367202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82054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74992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209824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508523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78603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21</a:t>
            </a:r>
          </a:p>
        </p:txBody>
      </p:sp>
      <p:sp>
        <p:nvSpPr>
          <p:cNvPr id="114" name="AutoShape 130"/>
          <p:cNvSpPr>
            <a:spLocks noChangeArrowheads="1"/>
          </p:cNvSpPr>
          <p:nvPr/>
        </p:nvSpPr>
        <p:spPr bwMode="auto">
          <a:xfrm rot="5400000">
            <a:off x="2780443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4</a:t>
            </a:r>
          </a:p>
        </p:txBody>
      </p:sp>
      <p:sp>
        <p:nvSpPr>
          <p:cNvPr id="115" name="AutoShape 131"/>
          <p:cNvSpPr>
            <a:spLocks noChangeArrowheads="1"/>
          </p:cNvSpPr>
          <p:nvPr/>
        </p:nvSpPr>
        <p:spPr bwMode="auto">
          <a:xfrm rot="5400000">
            <a:off x="391618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5</a:t>
            </a:r>
          </a:p>
        </p:txBody>
      </p:sp>
      <p:sp>
        <p:nvSpPr>
          <p:cNvPr id="116" name="AutoShape 132"/>
          <p:cNvSpPr>
            <a:spLocks noChangeArrowheads="1"/>
          </p:cNvSpPr>
          <p:nvPr/>
        </p:nvSpPr>
        <p:spPr bwMode="auto">
          <a:xfrm rot="5400000">
            <a:off x="5067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6</a:t>
            </a:r>
          </a:p>
        </p:txBody>
      </p:sp>
      <p:sp>
        <p:nvSpPr>
          <p:cNvPr id="117" name="AutoShape 133"/>
          <p:cNvSpPr>
            <a:spLocks noChangeArrowheads="1"/>
          </p:cNvSpPr>
          <p:nvPr/>
        </p:nvSpPr>
        <p:spPr bwMode="auto">
          <a:xfrm rot="5400000">
            <a:off x="2208237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18" name="AutoShape 134"/>
          <p:cNvSpPr>
            <a:spLocks noChangeArrowheads="1"/>
          </p:cNvSpPr>
          <p:nvPr/>
        </p:nvSpPr>
        <p:spPr bwMode="auto">
          <a:xfrm rot="5400000">
            <a:off x="3376434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8</a:t>
            </a:r>
          </a:p>
        </p:txBody>
      </p:sp>
      <p:sp>
        <p:nvSpPr>
          <p:cNvPr id="119" name="AutoShape 135"/>
          <p:cNvSpPr>
            <a:spLocks noChangeArrowheads="1"/>
          </p:cNvSpPr>
          <p:nvPr/>
        </p:nvSpPr>
        <p:spPr bwMode="auto">
          <a:xfrm rot="5400000">
            <a:off x="4511699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21" name="AutoShape 72"/>
          <p:cNvSpPr>
            <a:spLocks noChangeArrowheads="1"/>
          </p:cNvSpPr>
          <p:nvPr/>
        </p:nvSpPr>
        <p:spPr bwMode="auto">
          <a:xfrm rot="5400000">
            <a:off x="3357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2</a:t>
            </a:r>
          </a:p>
        </p:txBody>
      </p:sp>
      <p:sp>
        <p:nvSpPr>
          <p:cNvPr id="120" name="AutoShape 136"/>
          <p:cNvSpPr>
            <a:spLocks noChangeArrowheads="1"/>
          </p:cNvSpPr>
          <p:nvPr/>
        </p:nvSpPr>
        <p:spPr bwMode="auto">
          <a:xfrm rot="5400000">
            <a:off x="56673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10</a:t>
            </a:r>
          </a:p>
        </p:txBody>
      </p:sp>
      <p:sp>
        <p:nvSpPr>
          <p:cNvPr id="122" name="AutoShape 72"/>
          <p:cNvSpPr>
            <a:spLocks noChangeArrowheads="1"/>
          </p:cNvSpPr>
          <p:nvPr/>
        </p:nvSpPr>
        <p:spPr bwMode="auto">
          <a:xfrm rot="5400000">
            <a:off x="3942634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123" name="AutoShape 72"/>
          <p:cNvSpPr>
            <a:spLocks noChangeArrowheads="1"/>
          </p:cNvSpPr>
          <p:nvPr/>
        </p:nvSpPr>
        <p:spPr bwMode="auto">
          <a:xfrm rot="5400000">
            <a:off x="449676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124" name="AutoShape 72"/>
          <p:cNvSpPr>
            <a:spLocks noChangeArrowheads="1"/>
          </p:cNvSpPr>
          <p:nvPr/>
        </p:nvSpPr>
        <p:spPr bwMode="auto">
          <a:xfrm rot="5400000">
            <a:off x="1621995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11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5" name="AutoShape 72"/>
          <p:cNvSpPr>
            <a:spLocks noChangeArrowheads="1"/>
          </p:cNvSpPr>
          <p:nvPr/>
        </p:nvSpPr>
        <p:spPr bwMode="auto">
          <a:xfrm rot="5400000">
            <a:off x="2786565" y="367571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6" name="AutoShape 72"/>
          <p:cNvSpPr>
            <a:spLocks noChangeArrowheads="1"/>
          </p:cNvSpPr>
          <p:nvPr/>
        </p:nvSpPr>
        <p:spPr bwMode="auto">
          <a:xfrm rot="5400000">
            <a:off x="3916184" y="36644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13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7" name="AutoShape 72"/>
          <p:cNvSpPr>
            <a:spLocks noChangeArrowheads="1"/>
          </p:cNvSpPr>
          <p:nvPr/>
        </p:nvSpPr>
        <p:spPr bwMode="auto">
          <a:xfrm rot="5400000">
            <a:off x="5087675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14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8" name="AutoShape 72"/>
          <p:cNvSpPr>
            <a:spLocks noChangeArrowheads="1"/>
          </p:cNvSpPr>
          <p:nvPr/>
        </p:nvSpPr>
        <p:spPr bwMode="auto">
          <a:xfrm rot="5400000">
            <a:off x="6250263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15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9" name="AutoShape 72"/>
          <p:cNvSpPr>
            <a:spLocks noChangeArrowheads="1"/>
          </p:cNvSpPr>
          <p:nvPr/>
        </p:nvSpPr>
        <p:spPr bwMode="auto">
          <a:xfrm rot="5400000">
            <a:off x="680700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21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0" name="AutoShape 72"/>
          <p:cNvSpPr>
            <a:spLocks noChangeArrowheads="1"/>
          </p:cNvSpPr>
          <p:nvPr/>
        </p:nvSpPr>
        <p:spPr bwMode="auto">
          <a:xfrm rot="5400000">
            <a:off x="5677591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20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1" name="AutoShape 72"/>
          <p:cNvSpPr>
            <a:spLocks noChangeArrowheads="1"/>
          </p:cNvSpPr>
          <p:nvPr/>
        </p:nvSpPr>
        <p:spPr bwMode="auto">
          <a:xfrm rot="5400000">
            <a:off x="4528935" y="4530407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19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2" name="AutoShape 72"/>
          <p:cNvSpPr>
            <a:spLocks noChangeArrowheads="1"/>
          </p:cNvSpPr>
          <p:nvPr/>
        </p:nvSpPr>
        <p:spPr bwMode="auto">
          <a:xfrm rot="5400000">
            <a:off x="3353147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18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3" name="AutoShape 72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17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4" name="AutoShape 72"/>
          <p:cNvSpPr>
            <a:spLocks noChangeArrowheads="1"/>
          </p:cNvSpPr>
          <p:nvPr/>
        </p:nvSpPr>
        <p:spPr bwMode="auto">
          <a:xfrm rot="5400000">
            <a:off x="1056845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16</a:t>
            </a:r>
            <a:endParaRPr lang="cs-CZ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7" grpId="0" animBg="1"/>
      <p:bldP spid="89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1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283864" y="453260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483379" y="457566"/>
            <a:ext cx="1656184" cy="1368152"/>
          </a:xfrm>
          <a:prstGeom prst="hexagon">
            <a:avLst/>
          </a:prstGeom>
          <a:solidFill>
            <a:srgbClr val="92D050"/>
          </a:solidFill>
          <a:ln>
            <a:solidFill>
              <a:schemeClr val="tx2"/>
            </a:solidFill>
          </a:ln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87918" y="1412776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 se nazýval člověk, který byl pověřen založením města?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3975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lokátor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jmenoval zástupce krále v královských městech?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58404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rychtář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435105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47178" y="4450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Ř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nazývá skupina obyvatel, kteří vyráběli různé nástroje apod.?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72161" y="544555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řemeslníci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Jaké právo má město, když se tam může vařit pivo?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várečné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97967" y="4618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říká člověku, který vaří pivo?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604657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sládek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547</TotalTime>
  <Words>702</Words>
  <Application>Microsoft Office PowerPoint</Application>
  <PresentationFormat>Předvádění na obrazovce (4:3)</PresentationFormat>
  <Paragraphs>230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72</cp:revision>
  <dcterms:created xsi:type="dcterms:W3CDTF">2013-05-04T11:04:08Z</dcterms:created>
  <dcterms:modified xsi:type="dcterms:W3CDTF">2013-08-23T06:43:29Z</dcterms:modified>
</cp:coreProperties>
</file>