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notesMasterIdLst>
    <p:notesMasterId r:id="rId28"/>
  </p:notesMasterIdLst>
  <p:sldIdLst>
    <p:sldId id="289" r:id="rId2"/>
    <p:sldId id="257" r:id="rId3"/>
    <p:sldId id="261" r:id="rId4"/>
    <p:sldId id="260" r:id="rId5"/>
    <p:sldId id="258" r:id="rId6"/>
    <p:sldId id="275" r:id="rId7"/>
    <p:sldId id="276" r:id="rId8"/>
    <p:sldId id="27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77" r:id="rId21"/>
    <p:sldId id="273" r:id="rId22"/>
    <p:sldId id="272" r:id="rId23"/>
    <p:sldId id="270" r:id="rId24"/>
    <p:sldId id="271" r:id="rId25"/>
    <p:sldId id="268" r:id="rId26"/>
    <p:sldId id="256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E5C"/>
    <a:srgbClr val="C2F02E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4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B352B6-485E-4EFC-914D-322FA62867E0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30D41-55B4-46B2-AB7F-22571855FAF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2823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70F729F-5F3D-4E6B-8784-0B8B76C1B1B8}" type="datetimeFigureOut">
              <a:rPr lang="cs-CZ" smtClean="0"/>
              <a:pPr/>
              <a:t>23. 8. 2013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93A1ABB0-2647-420B-99DE-0CAC97BFFF3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19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11.xml"/><Relationship Id="rId2" Type="http://schemas.openxmlformats.org/officeDocument/2006/relationships/slide" Target="slide17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5" Type="http://schemas.openxmlformats.org/officeDocument/2006/relationships/slide" Target="slide16.xml"/><Relationship Id="rId10" Type="http://schemas.openxmlformats.org/officeDocument/2006/relationships/slide" Target="slide13.xml"/><Relationship Id="rId4" Type="http://schemas.openxmlformats.org/officeDocument/2006/relationships/slide" Target="slide7.xml"/><Relationship Id="rId9" Type="http://schemas.openxmlformats.org/officeDocument/2006/relationships/slide" Target="slide14.xml"/><Relationship Id="rId14" Type="http://schemas.openxmlformats.org/officeDocument/2006/relationships/slide" Target="slide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0"/>
            <a:ext cx="8467725" cy="706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268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nazývají mince, kterými se platilo?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67616" y="547972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denáry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199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k nám mohli obchodníci z Asie dovézt pro kuchaře?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12728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30546" y="3324735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koření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B I.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Jaký panovník nechal razit mince?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2721" y="548099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Boleslav I.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Kde v Praze se konaly trhy?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86763" y="558976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 Vyšehradě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říkalo místu, kde probíhal obchod?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9315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trh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M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Kde se konaly trhy?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611560" y="3356992"/>
            <a:ext cx="813690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 městech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L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Před kým museli obchodníci chránit svou karavanu?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99870" y="5460316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p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řed lupiči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75302" y="470487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13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25959" y="163743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Ve kterém století se u nás začaly razit mince?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5" y="560447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 10. století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47178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 K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Jaké drahé zboží se na trzích prodávalo?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50743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755576" y="3356992"/>
            <a:ext cx="7776863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</a:t>
            </a:r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enné kovy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Jaký obchod provozovali obchodníci, kteří k nám putovali z dalekých zemí?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63513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dálkový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7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112010"/>
              </p:ext>
            </p:extLst>
          </p:nvPr>
        </p:nvGraphicFramePr>
        <p:xfrm>
          <a:off x="179512" y="1826343"/>
          <a:ext cx="8784976" cy="4741680"/>
        </p:xfrm>
        <a:graphic>
          <a:graphicData uri="http://schemas.openxmlformats.org/drawingml/2006/table">
            <a:tbl>
              <a:tblPr/>
              <a:tblGrid>
                <a:gridCol w="3156039"/>
                <a:gridCol w="5628937"/>
              </a:tblGrid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Název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Adresa školy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projektu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Číslo materiálu v sadě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cs-CZ" sz="14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Předmět 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Obchod a tržiště (11. a 12. století)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 (název prezentace)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AZ Kvíz - 3.-5. ročník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Gabriela Hrubešová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44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 (anotace)</a:t>
                      </a:r>
                    </a:p>
                  </a:txBody>
                  <a:tcPr marL="90000" marR="90000" marT="46800" marB="46800" anchor="ctr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Opakování nabytých poznatků hravou formou – 3.- 5.ročník ZŠ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Hra je určená pro dvě družstva nebo dva žáky – červené x modré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s číslicí se zobrazí otázka, s otázkou se zároveň zobrazí napovídající písmeno správné odpovědi.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kliknutí na tlačítko „odpověď“ se zobrazí správná odpověď.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Kliknutím na domeček se vrátíte zpět k základnímu trojúhelníku.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Po návratu zpět se tlačítko automaticky zbarví šedě.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špatné odpovědi necháváme políčko šedé.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Při správné odpovědi klikneme opět na políčko – jednou nebo dvakrát – podle požadované barvy.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s-CZ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Družstvo si může vybrat i šedé políčko - při výběru šedého políčka zadává vyučující náhradní otázku. </a:t>
                      </a:r>
                    </a:p>
                    <a:p>
                      <a:pPr>
                        <a:lnSpc>
                          <a:spcPct val="90000"/>
                        </a:lnSpc>
                        <a:buFont typeface="Arial" pitchFamily="34" charset="0"/>
                        <a:buChar char="•"/>
                      </a:pPr>
                      <a:r>
                        <a:rPr lang="cs-CZ" sz="1200" b="1" dirty="0" smtClean="0"/>
                        <a:t>Cílem hry je spojit 3 strany trojúhelníku.</a:t>
                      </a:r>
                    </a:p>
                  </a:txBody>
                  <a:tcPr marL="90000" marR="90000" marT="46800" marB="46800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741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16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Co mohl nepřítel použít k ostřelování hradeb? (munice mohly být kameny nebo sudy se smůlou)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35679" y="5563759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katapulty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17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jinak můžeme nazvat kuši?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28504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904226" y="3327648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samostříl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18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Rytíř měl 3 koně: jezdeckého, „nosiče“ a…?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06859" y="3358261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válečného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ln>
            <a:solidFill>
              <a:schemeClr val="tx2"/>
            </a:solidFill>
          </a:ln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Š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19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R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ytířem se mohl stát pouze…?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812864" y="5468700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94143" y="3285469"/>
            <a:ext cx="7386268" cy="2183231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šlechtic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S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20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1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Jakou zbraň mohli užít vojáci, ale dala se požít i v obyčejném životě (třeba na </a:t>
            </a:r>
            <a:r>
              <a:rPr lang="cs-CZ" sz="2400" b="1" dirty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z</a:t>
            </a:r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pracování dřeva)?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05591" y="5474171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sekera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Š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Kromě brnění se rytíř bránil ještě něčím, čím?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6" y="3356992"/>
            <a:ext cx="7668853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štítem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1"/>
          <p:cNvSpPr txBox="1">
            <a:spLocks/>
          </p:cNvSpPr>
          <p:nvPr/>
        </p:nvSpPr>
        <p:spPr>
          <a:xfrm>
            <a:off x="467544" y="692696"/>
            <a:ext cx="8229600" cy="1512168"/>
          </a:xfrm>
          <a:prstGeom prst="rect">
            <a:avLst/>
          </a:prstGeom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u="sng" dirty="0" smtClean="0"/>
              <a:t>Použité zdroje:</a:t>
            </a:r>
          </a:p>
          <a:p>
            <a:endParaRPr lang="cs-CZ" sz="2000" b="1" u="sng" dirty="0" smtClean="0"/>
          </a:p>
          <a:p>
            <a:r>
              <a:rPr lang="cs-CZ" sz="2000" cap="none" dirty="0" smtClean="0">
                <a:latin typeface="Times New Roman" pitchFamily="18" charset="0"/>
                <a:cs typeface="Times New Roman" pitchFamily="18" charset="0"/>
              </a:rPr>
              <a:t>Všechny obrázky čerpány :  http://office.Microsoft.Com </a:t>
            </a:r>
            <a:endParaRPr lang="cs-CZ" sz="2000" cap="none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88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868346"/>
            <a:ext cx="8229600" cy="529695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000" dirty="0" smtClean="0"/>
              <a:t>Hra je určená pro dvě družstva nebo dva žáky – červené x modré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s číslicí se zobrazí otázka, s otázkou se zároveň zobrazí napovídající písmeno správné odpovědi.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kliknutí na tlačítko „odpověď“ se zobrazí správná odpověď.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Kliknutím na domeček se vrátíte zpět k základnímu trojúhelníku.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Po návratu zpět se tlačítko automaticky zbarví šedě.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</a:pPr>
            <a:r>
              <a:rPr lang="cs-CZ" sz="2000" dirty="0" smtClean="0"/>
              <a:t>Při špatné odpovědi necháváme políčko šedé. 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Při správné odpovědi klikneme opět na políčko – jednou nebo dvakrát – podle požadované barvy /jedno kliknutí barva červená, dvě kliknutí barva modrá/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Družstvo si může vybrat i šedé políčko - při výběru šedého políčka zadává vyučující náhradní otázku. </a:t>
            </a:r>
          </a:p>
          <a:p>
            <a:pPr>
              <a:lnSpc>
                <a:spcPct val="90000"/>
              </a:lnSpc>
            </a:pPr>
            <a:endParaRPr lang="cs-CZ" sz="2000" dirty="0" smtClean="0"/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cs-CZ" sz="2000" b="1" dirty="0" smtClean="0"/>
              <a:t>Cílem hry je spojit 3 strany trojúhelníku.</a:t>
            </a:r>
          </a:p>
          <a:p>
            <a:pPr>
              <a:lnSpc>
                <a:spcPct val="90000"/>
              </a:lnSpc>
            </a:pPr>
            <a:r>
              <a:rPr lang="cs-CZ" sz="2000" dirty="0" smtClean="0"/>
              <a:t>      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smtClean="0">
                <a:solidFill>
                  <a:srgbClr val="C00000"/>
                </a:solidFill>
              </a:rPr>
              <a:t>Metodický pokyn</a:t>
            </a:r>
            <a:endParaRPr lang="cs-CZ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19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6">
            <a:hlinkClick r:id="rId2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3" name="AutoShape 83"/>
          <p:cNvSpPr>
            <a:spLocks noChangeArrowheads="1"/>
          </p:cNvSpPr>
          <p:nvPr/>
        </p:nvSpPr>
        <p:spPr bwMode="auto">
          <a:xfrm rot="5400000">
            <a:off x="392273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4" name="AutoShape 111"/>
          <p:cNvSpPr>
            <a:spLocks noChangeArrowheads="1"/>
          </p:cNvSpPr>
          <p:nvPr/>
        </p:nvSpPr>
        <p:spPr bwMode="auto">
          <a:xfrm rot="5400000">
            <a:off x="39306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5" name="AutoShape 139"/>
          <p:cNvSpPr>
            <a:spLocks noChangeArrowheads="1"/>
          </p:cNvSpPr>
          <p:nvPr/>
        </p:nvSpPr>
        <p:spPr bwMode="auto">
          <a:xfrm rot="5400000">
            <a:off x="392734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13</a:t>
            </a:r>
          </a:p>
        </p:txBody>
      </p:sp>
      <p:sp>
        <p:nvSpPr>
          <p:cNvPr id="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32286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1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11" name="AutoShape 9">
            <a:hlinkClick r:id="rId8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12" name="AutoShape 10">
            <a:hlinkClick r:id="rId9" action="ppaction://hlinksldjump"/>
          </p:cNvPr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13" name="AutoShape 11">
            <a:hlinkClick r:id="rId10" action="ppaction://hlinksldjump"/>
          </p:cNvPr>
          <p:cNvSpPr>
            <a:spLocks noChangeArrowheads="1"/>
          </p:cNvSpPr>
          <p:nvPr/>
        </p:nvSpPr>
        <p:spPr bwMode="auto">
          <a:xfrm rot="5400000">
            <a:off x="4500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4" name="AutoShape 12">
            <a:hlinkClick r:id="rId11" action="ppaction://hlinksldjump"/>
          </p:cNvPr>
          <p:cNvSpPr>
            <a:spLocks noChangeArrowheads="1"/>
          </p:cNvSpPr>
          <p:nvPr/>
        </p:nvSpPr>
        <p:spPr bwMode="auto">
          <a:xfrm rot="5400000">
            <a:off x="33480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15" name="AutoShape 13">
            <a:hlinkClick r:id="rId12" action="ppaction://hlinksldjump"/>
          </p:cNvPr>
          <p:cNvSpPr>
            <a:spLocks noChangeArrowheads="1"/>
          </p:cNvSpPr>
          <p:nvPr/>
        </p:nvSpPr>
        <p:spPr bwMode="auto">
          <a:xfrm rot="5400000">
            <a:off x="219553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6" name="AutoShape 14">
            <a:hlinkClick r:id="rId13" action="ppaction://hlinksldjump"/>
          </p:cNvPr>
          <p:cNvSpPr>
            <a:spLocks noChangeArrowheads="1"/>
          </p:cNvSpPr>
          <p:nvPr/>
        </p:nvSpPr>
        <p:spPr bwMode="auto">
          <a:xfrm rot="5400000">
            <a:off x="6227787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7" name="AutoShape 15">
            <a:hlinkClick r:id="rId14" action="ppaction://hlinksldjump"/>
          </p:cNvPr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18" name="AutoShape 17">
            <a:hlinkClick r:id="rId15" action="ppaction://hlinksldjump"/>
          </p:cNvPr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19" name="AutoShape 18">
            <a:hlinkClick r:id="rId16" action="ppaction://hlinksldjump"/>
          </p:cNvPr>
          <p:cNvSpPr>
            <a:spLocks noChangeArrowheads="1"/>
          </p:cNvSpPr>
          <p:nvPr/>
        </p:nvSpPr>
        <p:spPr bwMode="auto">
          <a:xfrm rot="5400000">
            <a:off x="161927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33" name="AutoShape 71"/>
          <p:cNvSpPr>
            <a:spLocks noChangeArrowheads="1"/>
          </p:cNvSpPr>
          <p:nvPr/>
        </p:nvSpPr>
        <p:spPr bwMode="auto">
          <a:xfrm rot="5400000">
            <a:off x="3936929" y="176729"/>
            <a:ext cx="1085007" cy="1092373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34" name="AutoShape 72"/>
          <p:cNvSpPr>
            <a:spLocks noChangeArrowheads="1"/>
          </p:cNvSpPr>
          <p:nvPr/>
        </p:nvSpPr>
        <p:spPr bwMode="auto">
          <a:xfrm rot="5400000">
            <a:off x="3367523" y="1052475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35" name="AutoShape 73"/>
          <p:cNvSpPr>
            <a:spLocks noChangeArrowheads="1"/>
          </p:cNvSpPr>
          <p:nvPr/>
        </p:nvSpPr>
        <p:spPr bwMode="auto">
          <a:xfrm rot="5400000">
            <a:off x="4506960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36" name="AutoShape 74"/>
          <p:cNvSpPr>
            <a:spLocks noChangeArrowheads="1"/>
          </p:cNvSpPr>
          <p:nvPr/>
        </p:nvSpPr>
        <p:spPr bwMode="auto">
          <a:xfrm rot="5400000">
            <a:off x="5081612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37" name="AutoShape 75"/>
          <p:cNvSpPr>
            <a:spLocks noChangeArrowheads="1"/>
          </p:cNvSpPr>
          <p:nvPr/>
        </p:nvSpPr>
        <p:spPr bwMode="auto">
          <a:xfrm rot="5400000">
            <a:off x="3922737" y="192615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38" name="AutoShape 76"/>
          <p:cNvSpPr>
            <a:spLocks noChangeArrowheads="1"/>
          </p:cNvSpPr>
          <p:nvPr/>
        </p:nvSpPr>
        <p:spPr bwMode="auto">
          <a:xfrm rot="5400000">
            <a:off x="2781349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39" name="AutoShape 77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40" name="AutoShape 78"/>
          <p:cNvSpPr>
            <a:spLocks noChangeArrowheads="1"/>
          </p:cNvSpPr>
          <p:nvPr/>
        </p:nvSpPr>
        <p:spPr bwMode="auto">
          <a:xfrm rot="5400000">
            <a:off x="4501729" y="2790901"/>
            <a:ext cx="109944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41" name="AutoShape 79"/>
          <p:cNvSpPr>
            <a:spLocks noChangeArrowheads="1"/>
          </p:cNvSpPr>
          <p:nvPr/>
        </p:nvSpPr>
        <p:spPr bwMode="auto">
          <a:xfrm rot="5400000">
            <a:off x="3357587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42" name="AutoShape 80"/>
          <p:cNvSpPr>
            <a:spLocks noChangeArrowheads="1"/>
          </p:cNvSpPr>
          <p:nvPr/>
        </p:nvSpPr>
        <p:spPr bwMode="auto">
          <a:xfrm rot="5400000">
            <a:off x="220029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43" name="AutoShape 8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44" name="AutoShape 82"/>
          <p:cNvSpPr>
            <a:spLocks noChangeArrowheads="1"/>
          </p:cNvSpPr>
          <p:nvPr/>
        </p:nvSpPr>
        <p:spPr bwMode="auto">
          <a:xfrm rot="5400000">
            <a:off x="5075262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45" name="AutoShape 84"/>
          <p:cNvSpPr>
            <a:spLocks noChangeArrowheads="1"/>
          </p:cNvSpPr>
          <p:nvPr/>
        </p:nvSpPr>
        <p:spPr bwMode="auto">
          <a:xfrm rot="5400000">
            <a:off x="2771799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46" name="AutoShape 85"/>
          <p:cNvSpPr>
            <a:spLocks noChangeArrowheads="1"/>
          </p:cNvSpPr>
          <p:nvPr/>
        </p:nvSpPr>
        <p:spPr bwMode="auto">
          <a:xfrm rot="5400000">
            <a:off x="16129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60" name="AutoShape 99"/>
          <p:cNvSpPr>
            <a:spLocks noChangeArrowheads="1"/>
          </p:cNvSpPr>
          <p:nvPr/>
        </p:nvSpPr>
        <p:spPr bwMode="auto">
          <a:xfrm rot="5400000">
            <a:off x="3939682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</a:t>
            </a:r>
          </a:p>
        </p:txBody>
      </p:sp>
      <p:sp>
        <p:nvSpPr>
          <p:cNvPr id="61" name="AutoShape 100"/>
          <p:cNvSpPr>
            <a:spLocks noChangeArrowheads="1"/>
          </p:cNvSpPr>
          <p:nvPr/>
        </p:nvSpPr>
        <p:spPr bwMode="auto">
          <a:xfrm rot="5400000">
            <a:off x="336752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2</a:t>
            </a:r>
          </a:p>
        </p:txBody>
      </p:sp>
      <p:sp>
        <p:nvSpPr>
          <p:cNvPr id="62" name="AutoShape 101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3</a:t>
            </a:r>
          </a:p>
        </p:txBody>
      </p:sp>
      <p:sp>
        <p:nvSpPr>
          <p:cNvPr id="63" name="AutoShape 102"/>
          <p:cNvSpPr>
            <a:spLocks noChangeArrowheads="1"/>
          </p:cNvSpPr>
          <p:nvPr/>
        </p:nvSpPr>
        <p:spPr bwMode="auto">
          <a:xfrm rot="5400000">
            <a:off x="2767037" y="1934618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4</a:t>
            </a:r>
          </a:p>
        </p:txBody>
      </p:sp>
      <p:sp>
        <p:nvSpPr>
          <p:cNvPr id="64" name="AutoShape 103"/>
          <p:cNvSpPr>
            <a:spLocks noChangeArrowheads="1"/>
          </p:cNvSpPr>
          <p:nvPr/>
        </p:nvSpPr>
        <p:spPr bwMode="auto">
          <a:xfrm rot="5400000">
            <a:off x="3924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65" name="AutoShape 104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6</a:t>
            </a:r>
          </a:p>
        </p:txBody>
      </p:sp>
      <p:sp>
        <p:nvSpPr>
          <p:cNvPr id="66" name="AutoShape 105"/>
          <p:cNvSpPr>
            <a:spLocks noChangeArrowheads="1"/>
          </p:cNvSpPr>
          <p:nvPr/>
        </p:nvSpPr>
        <p:spPr bwMode="auto">
          <a:xfrm rot="5400000">
            <a:off x="22098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67" name="AutoShape 106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68" name="AutoShape 107"/>
          <p:cNvSpPr>
            <a:spLocks noChangeArrowheads="1"/>
          </p:cNvSpPr>
          <p:nvPr/>
        </p:nvSpPr>
        <p:spPr bwMode="auto">
          <a:xfrm rot="5400000">
            <a:off x="4503538" y="2795886"/>
            <a:ext cx="1089471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69" name="AutoShape 108"/>
          <p:cNvSpPr>
            <a:spLocks noChangeArrowheads="1"/>
          </p:cNvSpPr>
          <p:nvPr/>
        </p:nvSpPr>
        <p:spPr bwMode="auto">
          <a:xfrm rot="5400000">
            <a:off x="56515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70" name="AutoShape 109"/>
          <p:cNvSpPr>
            <a:spLocks noChangeArrowheads="1"/>
          </p:cNvSpPr>
          <p:nvPr/>
        </p:nvSpPr>
        <p:spPr bwMode="auto">
          <a:xfrm rot="5400000">
            <a:off x="1612924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11</a:t>
            </a:r>
          </a:p>
        </p:txBody>
      </p:sp>
      <p:sp>
        <p:nvSpPr>
          <p:cNvPr id="71" name="AutoShape 110"/>
          <p:cNvSpPr>
            <a:spLocks noChangeArrowheads="1"/>
          </p:cNvSpPr>
          <p:nvPr/>
        </p:nvSpPr>
        <p:spPr bwMode="auto">
          <a:xfrm rot="5400000">
            <a:off x="2781324" y="36644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12</a:t>
            </a:r>
          </a:p>
        </p:txBody>
      </p:sp>
      <p:sp>
        <p:nvSpPr>
          <p:cNvPr id="72" name="AutoShape 112"/>
          <p:cNvSpPr>
            <a:spLocks noChangeArrowheads="1"/>
          </p:cNvSpPr>
          <p:nvPr/>
        </p:nvSpPr>
        <p:spPr bwMode="auto">
          <a:xfrm rot="5400000">
            <a:off x="508161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14</a:t>
            </a:r>
          </a:p>
        </p:txBody>
      </p:sp>
      <p:sp>
        <p:nvSpPr>
          <p:cNvPr id="73" name="AutoShape 113"/>
          <p:cNvSpPr>
            <a:spLocks noChangeArrowheads="1"/>
          </p:cNvSpPr>
          <p:nvPr/>
        </p:nvSpPr>
        <p:spPr bwMode="auto">
          <a:xfrm rot="5400000">
            <a:off x="6227787" y="366764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15</a:t>
            </a:r>
          </a:p>
        </p:txBody>
      </p:sp>
      <p:sp>
        <p:nvSpPr>
          <p:cNvPr id="87" name="AutoShape 127">
            <a:hlinkClick r:id="rId3" action="ppaction://hlinksldjump"/>
          </p:cNvPr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12700">
            <a:solidFill>
              <a:schemeClr val="tx1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10800000" vert="eaVert" wrap="none" anchor="ctr"/>
          <a:lstStyle/>
          <a:p>
            <a:pPr algn="ctr">
              <a:defRPr/>
            </a:pPr>
            <a:r>
              <a:rPr lang="cs-CZ" b="1" dirty="0" smtClean="0">
                <a:solidFill>
                  <a:schemeClr val="tx1"/>
                </a:solidFill>
                <a:latin typeface="Arial Black" pitchFamily="34" charset="0"/>
              </a:rPr>
              <a:t>1</a:t>
            </a:r>
            <a:endParaRPr lang="cs-CZ" b="1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 rot="5400000">
            <a:off x="4511699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88" name="AutoShape 128"/>
          <p:cNvSpPr>
            <a:spLocks noChangeArrowheads="1"/>
          </p:cNvSpPr>
          <p:nvPr/>
        </p:nvSpPr>
        <p:spPr bwMode="auto">
          <a:xfrm rot="5400000">
            <a:off x="335314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90" name="AutoShape 130"/>
          <p:cNvSpPr>
            <a:spLocks noChangeArrowheads="1"/>
          </p:cNvSpPr>
          <p:nvPr/>
        </p:nvSpPr>
        <p:spPr bwMode="auto">
          <a:xfrm rot="5400000">
            <a:off x="2773387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91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5</a:t>
            </a:r>
          </a:p>
        </p:txBody>
      </p:sp>
      <p:sp>
        <p:nvSpPr>
          <p:cNvPr id="92" name="AutoShape 132"/>
          <p:cNvSpPr>
            <a:spLocks noChangeArrowheads="1"/>
          </p:cNvSpPr>
          <p:nvPr/>
        </p:nvSpPr>
        <p:spPr bwMode="auto">
          <a:xfrm rot="5400000">
            <a:off x="5086278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93" name="AutoShape 133"/>
          <p:cNvSpPr>
            <a:spLocks noChangeArrowheads="1"/>
          </p:cNvSpPr>
          <p:nvPr/>
        </p:nvSpPr>
        <p:spPr bwMode="auto">
          <a:xfrm rot="5400000">
            <a:off x="2206649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94" name="AutoShape 134"/>
          <p:cNvSpPr>
            <a:spLocks noChangeArrowheads="1"/>
          </p:cNvSpPr>
          <p:nvPr/>
        </p:nvSpPr>
        <p:spPr bwMode="auto">
          <a:xfrm rot="5400000">
            <a:off x="3360762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8</a:t>
            </a:r>
          </a:p>
        </p:txBody>
      </p:sp>
      <p:sp>
        <p:nvSpPr>
          <p:cNvPr id="95" name="AutoShape 135"/>
          <p:cNvSpPr>
            <a:spLocks noChangeArrowheads="1"/>
          </p:cNvSpPr>
          <p:nvPr/>
        </p:nvSpPr>
        <p:spPr bwMode="auto">
          <a:xfrm rot="5400000">
            <a:off x="4511699" y="2795886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96" name="AutoShape 136"/>
          <p:cNvSpPr>
            <a:spLocks noChangeArrowheads="1"/>
          </p:cNvSpPr>
          <p:nvPr/>
        </p:nvSpPr>
        <p:spPr bwMode="auto">
          <a:xfrm rot="5400000">
            <a:off x="5665340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10</a:t>
            </a:r>
          </a:p>
        </p:txBody>
      </p:sp>
      <p:sp>
        <p:nvSpPr>
          <p:cNvPr id="97" name="AutoShape 137"/>
          <p:cNvSpPr>
            <a:spLocks noChangeArrowheads="1"/>
          </p:cNvSpPr>
          <p:nvPr/>
        </p:nvSpPr>
        <p:spPr bwMode="auto">
          <a:xfrm rot="5400000">
            <a:off x="1612924" y="3672023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11</a:t>
            </a:r>
          </a:p>
        </p:txBody>
      </p:sp>
      <p:sp>
        <p:nvSpPr>
          <p:cNvPr id="98" name="AutoShape 138"/>
          <p:cNvSpPr>
            <a:spLocks noChangeArrowheads="1"/>
          </p:cNvSpPr>
          <p:nvPr/>
        </p:nvSpPr>
        <p:spPr bwMode="auto">
          <a:xfrm rot="5400000">
            <a:off x="2782054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12</a:t>
            </a:r>
          </a:p>
        </p:txBody>
      </p:sp>
      <p:sp>
        <p:nvSpPr>
          <p:cNvPr id="99" name="AutoShape 140"/>
          <p:cNvSpPr>
            <a:spLocks noChangeArrowheads="1"/>
          </p:cNvSpPr>
          <p:nvPr/>
        </p:nvSpPr>
        <p:spPr bwMode="auto">
          <a:xfrm rot="5400000">
            <a:off x="5074992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14</a:t>
            </a:r>
          </a:p>
        </p:txBody>
      </p:sp>
      <p:sp>
        <p:nvSpPr>
          <p:cNvPr id="100" name="AutoShape 141"/>
          <p:cNvSpPr>
            <a:spLocks noChangeArrowheads="1"/>
          </p:cNvSpPr>
          <p:nvPr/>
        </p:nvSpPr>
        <p:spPr bwMode="auto">
          <a:xfrm rot="5400000">
            <a:off x="6227787" y="367082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15</a:t>
            </a:r>
          </a:p>
        </p:txBody>
      </p:sp>
      <p:sp>
        <p:nvSpPr>
          <p:cNvPr id="114" name="AutoShape 130"/>
          <p:cNvSpPr>
            <a:spLocks noChangeArrowheads="1"/>
          </p:cNvSpPr>
          <p:nvPr/>
        </p:nvSpPr>
        <p:spPr bwMode="auto">
          <a:xfrm rot="5400000">
            <a:off x="2780443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4</a:t>
            </a:r>
          </a:p>
        </p:txBody>
      </p:sp>
      <p:sp>
        <p:nvSpPr>
          <p:cNvPr id="115" name="AutoShape 131"/>
          <p:cNvSpPr>
            <a:spLocks noChangeArrowheads="1"/>
          </p:cNvSpPr>
          <p:nvPr/>
        </p:nvSpPr>
        <p:spPr bwMode="auto">
          <a:xfrm rot="5400000">
            <a:off x="391618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5</a:t>
            </a:r>
          </a:p>
        </p:txBody>
      </p:sp>
      <p:sp>
        <p:nvSpPr>
          <p:cNvPr id="116" name="AutoShape 132"/>
          <p:cNvSpPr>
            <a:spLocks noChangeArrowheads="1"/>
          </p:cNvSpPr>
          <p:nvPr/>
        </p:nvSpPr>
        <p:spPr bwMode="auto">
          <a:xfrm rot="5400000">
            <a:off x="5067324" y="19356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6</a:t>
            </a:r>
          </a:p>
        </p:txBody>
      </p:sp>
      <p:sp>
        <p:nvSpPr>
          <p:cNvPr id="117" name="AutoShape 133"/>
          <p:cNvSpPr>
            <a:spLocks noChangeArrowheads="1"/>
          </p:cNvSpPr>
          <p:nvPr/>
        </p:nvSpPr>
        <p:spPr bwMode="auto">
          <a:xfrm rot="5400000">
            <a:off x="2208237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7</a:t>
            </a:r>
          </a:p>
        </p:txBody>
      </p:sp>
      <p:sp>
        <p:nvSpPr>
          <p:cNvPr id="118" name="AutoShape 134"/>
          <p:cNvSpPr>
            <a:spLocks noChangeArrowheads="1"/>
          </p:cNvSpPr>
          <p:nvPr/>
        </p:nvSpPr>
        <p:spPr bwMode="auto">
          <a:xfrm rot="5400000">
            <a:off x="3376434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8</a:t>
            </a:r>
          </a:p>
        </p:txBody>
      </p:sp>
      <p:sp>
        <p:nvSpPr>
          <p:cNvPr id="119" name="AutoShape 135"/>
          <p:cNvSpPr>
            <a:spLocks noChangeArrowheads="1"/>
          </p:cNvSpPr>
          <p:nvPr/>
        </p:nvSpPr>
        <p:spPr bwMode="auto">
          <a:xfrm rot="5400000">
            <a:off x="4511699" y="2800872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>
                <a:latin typeface="Arial Black" pitchFamily="34" charset="0"/>
              </a:rPr>
              <a:t>9</a:t>
            </a:r>
          </a:p>
        </p:txBody>
      </p:sp>
      <p:sp>
        <p:nvSpPr>
          <p:cNvPr id="121" name="AutoShape 72"/>
          <p:cNvSpPr>
            <a:spLocks noChangeArrowheads="1"/>
          </p:cNvSpPr>
          <p:nvPr/>
        </p:nvSpPr>
        <p:spPr bwMode="auto">
          <a:xfrm rot="5400000">
            <a:off x="3357587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2</a:t>
            </a:r>
          </a:p>
        </p:txBody>
      </p:sp>
      <p:sp>
        <p:nvSpPr>
          <p:cNvPr id="120" name="AutoShape 136"/>
          <p:cNvSpPr>
            <a:spLocks noChangeArrowheads="1"/>
          </p:cNvSpPr>
          <p:nvPr/>
        </p:nvSpPr>
        <p:spPr bwMode="auto">
          <a:xfrm rot="5400000">
            <a:off x="5667324" y="280087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10</a:t>
            </a:r>
          </a:p>
        </p:txBody>
      </p:sp>
      <p:sp>
        <p:nvSpPr>
          <p:cNvPr id="122" name="AutoShape 72"/>
          <p:cNvSpPr>
            <a:spLocks noChangeArrowheads="1"/>
          </p:cNvSpPr>
          <p:nvPr/>
        </p:nvSpPr>
        <p:spPr bwMode="auto">
          <a:xfrm rot="5400000">
            <a:off x="3942634" y="185919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1</a:t>
            </a:r>
          </a:p>
        </p:txBody>
      </p:sp>
      <p:sp>
        <p:nvSpPr>
          <p:cNvPr id="123" name="AutoShape 72"/>
          <p:cNvSpPr>
            <a:spLocks noChangeArrowheads="1"/>
          </p:cNvSpPr>
          <p:nvPr/>
        </p:nvSpPr>
        <p:spPr bwMode="auto">
          <a:xfrm rot="5400000">
            <a:off x="4496763" y="1072084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>
                <a:latin typeface="Arial Black" pitchFamily="34" charset="0"/>
              </a:rPr>
              <a:t>3</a:t>
            </a:r>
          </a:p>
        </p:txBody>
      </p:sp>
      <p:sp>
        <p:nvSpPr>
          <p:cNvPr id="124" name="AutoShape 72"/>
          <p:cNvSpPr>
            <a:spLocks noChangeArrowheads="1"/>
          </p:cNvSpPr>
          <p:nvPr/>
        </p:nvSpPr>
        <p:spPr bwMode="auto">
          <a:xfrm rot="5400000">
            <a:off x="162199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11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5" name="AutoShape 72"/>
          <p:cNvSpPr>
            <a:spLocks noChangeArrowheads="1"/>
          </p:cNvSpPr>
          <p:nvPr/>
        </p:nvSpPr>
        <p:spPr bwMode="auto">
          <a:xfrm rot="5400000">
            <a:off x="2786565" y="367571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12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6" name="AutoShape 72"/>
          <p:cNvSpPr>
            <a:spLocks noChangeArrowheads="1"/>
          </p:cNvSpPr>
          <p:nvPr/>
        </p:nvSpPr>
        <p:spPr bwMode="auto">
          <a:xfrm rot="5400000">
            <a:off x="3916184" y="3664470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13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7" name="AutoShape 72"/>
          <p:cNvSpPr>
            <a:spLocks noChangeArrowheads="1"/>
          </p:cNvSpPr>
          <p:nvPr/>
        </p:nvSpPr>
        <p:spPr bwMode="auto">
          <a:xfrm rot="5400000">
            <a:off x="5087675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14</a:t>
            </a:r>
            <a:endParaRPr lang="cs-CZ" b="1" dirty="0">
              <a:latin typeface="Arial Black" pitchFamily="34" charset="0"/>
            </a:endParaRPr>
          </a:p>
        </p:txBody>
      </p:sp>
      <p:sp>
        <p:nvSpPr>
          <p:cNvPr id="128" name="AutoShape 72"/>
          <p:cNvSpPr>
            <a:spLocks noChangeArrowheads="1"/>
          </p:cNvSpPr>
          <p:nvPr/>
        </p:nvSpPr>
        <p:spPr bwMode="auto">
          <a:xfrm rot="5400000">
            <a:off x="6250263" y="3675711"/>
            <a:ext cx="1079500" cy="10795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F69E5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r>
              <a:rPr lang="cs-CZ" b="1" dirty="0" smtClean="0">
                <a:latin typeface="Arial Black" pitchFamily="34" charset="0"/>
              </a:rPr>
              <a:t>15</a:t>
            </a:r>
            <a:endParaRPr lang="cs-CZ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882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7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3" fill="hold">
                      <p:stCondLst>
                        <p:cond delay="0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7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8" fill="hold">
                      <p:stCondLst>
                        <p:cond delay="0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8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8" fill="hold">
                      <p:stCondLst>
                        <p:cond delay="0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>
                      <p:stCondLst>
                        <p:cond delay="0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197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8" fill="hold">
                      <p:stCondLst>
                        <p:cond delay="0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0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8" fill="hold">
                      <p:stCondLst>
                        <p:cond delay="0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217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8" fill="hold">
                      <p:stCondLst>
                        <p:cond delay="0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227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8" fill="hold">
                      <p:stCondLst>
                        <p:cond delay="0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23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3" fill="hold">
                      <p:stCondLst>
                        <p:cond delay="0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23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8" fill="hold">
                      <p:stCondLst>
                        <p:cond delay="0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247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8" fill="hold">
                      <p:stCondLst>
                        <p:cond delay="0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25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3" fill="hold">
                      <p:stCondLst>
                        <p:cond delay="0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257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8" fill="hold">
                      <p:stCondLst>
                        <p:cond delay="0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3" fill="hold">
                      <p:stCondLst>
                        <p:cond delay="0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27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8" fill="hold">
                      <p:stCondLst>
                        <p:cond delay="0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8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3" fill="hold">
                      <p:stCondLst>
                        <p:cond delay="0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>
                      <p:stCondLst>
                        <p:cond delay="0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87" grpId="0" animBg="1"/>
      <p:bldP spid="89" grpId="0" animBg="1"/>
      <p:bldP spid="88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1" grpId="0" animBg="1"/>
      <p:bldP spid="120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283864" y="453260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</a:t>
            </a:r>
            <a:endParaRPr lang="cs-CZ" sz="32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Šestiúhelník 4"/>
          <p:cNvSpPr/>
          <p:nvPr/>
        </p:nvSpPr>
        <p:spPr>
          <a:xfrm rot="20221765">
            <a:off x="483379" y="457566"/>
            <a:ext cx="1656184" cy="1368152"/>
          </a:xfrm>
          <a:prstGeom prst="hexagon">
            <a:avLst/>
          </a:prstGeom>
          <a:solidFill>
            <a:srgbClr val="92D050"/>
          </a:solidFill>
          <a:ln>
            <a:solidFill>
              <a:schemeClr val="tx2"/>
            </a:solidFill>
          </a:ln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1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87918" y="1412776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Jaké slovo souhrnně označuje vozy se zbožím, se kterými putoval obchodník?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3975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karavana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2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O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2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Jaké trasy vedly přes celou Evropu?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584042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obchodní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435105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47178" y="4450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A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3</a:t>
            </a: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Z jakého jiného kontinentu k nám přicházeli obchodníci?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172161" y="5445554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1043608" y="3424400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Asie 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08200" y="461873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C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4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 se nazývá kniha, ve které popsal obchodník poznatky ze své cesty?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00796" y="5446493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cestopis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Šestiúhelník 3"/>
          <p:cNvSpPr/>
          <p:nvPr/>
        </p:nvSpPr>
        <p:spPr>
          <a:xfrm rot="1408373">
            <a:off x="7097967" y="461872"/>
            <a:ext cx="1656184" cy="1368152"/>
          </a:xfrm>
          <a:prstGeom prst="hexagon">
            <a:avLst/>
          </a:prstGeom>
          <a:solidFill>
            <a:srgbClr val="00B050"/>
          </a:solidFill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T</a:t>
            </a:r>
          </a:p>
        </p:txBody>
      </p:sp>
      <p:sp>
        <p:nvSpPr>
          <p:cNvPr id="5" name="Šestiúhelník 4"/>
          <p:cNvSpPr/>
          <p:nvPr/>
        </p:nvSpPr>
        <p:spPr>
          <a:xfrm rot="20221765">
            <a:off x="596840" y="466181"/>
            <a:ext cx="1656184" cy="1368152"/>
          </a:xfrm>
          <a:prstGeom prst="hexagon">
            <a:avLst/>
          </a:prstGeom>
          <a:solidFill>
            <a:srgbClr val="92D050"/>
          </a:solidFill>
          <a:scene3d>
            <a:camera prst="perspectiveHeroicExtremeRightFacing"/>
            <a:lightRig rig="threePt" dir="t"/>
          </a:scene3d>
          <a:sp3d>
            <a:bevelT w="139700" h="139700" prst="divot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5</a:t>
            </a: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979712" y="1611110"/>
            <a:ext cx="5184575" cy="208823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tint val="30000"/>
                  <a:satMod val="250000"/>
                </a:schemeClr>
              </a:gs>
              <a:gs pos="72000">
                <a:schemeClr val="accent6">
                  <a:tint val="75000"/>
                  <a:satMod val="210000"/>
                </a:schemeClr>
              </a:gs>
              <a:gs pos="100000">
                <a:schemeClr val="accent6">
                  <a:tint val="85000"/>
                  <a:satMod val="21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3175" cmpd="sng">
                  <a:solidFill>
                    <a:schemeClr val="accent5">
                      <a:lumMod val="75000"/>
                    </a:schemeClr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Comic Sans MS" pitchFamily="66" charset="0"/>
              </a:rPr>
              <a:t>Jaké právo muselo mít město, aby se v něm mohly konat trhy?</a:t>
            </a:r>
            <a:endParaRPr lang="cs-CZ" sz="2400" b="1" dirty="0">
              <a:ln w="3175" cmpd="sng">
                <a:solidFill>
                  <a:schemeClr val="accent5">
                    <a:lumMod val="75000"/>
                  </a:schemeClr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Comic Sans MS" pitchFamily="66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251519" y="5604657"/>
            <a:ext cx="1224136" cy="1222867"/>
            <a:chOff x="3959931" y="248694"/>
            <a:chExt cx="1224136" cy="1222867"/>
          </a:xfrm>
        </p:grpSpPr>
        <p:sp>
          <p:nvSpPr>
            <p:cNvPr id="8" name="Ovál 7"/>
            <p:cNvSpPr/>
            <p:nvPr/>
          </p:nvSpPr>
          <p:spPr>
            <a:xfrm>
              <a:off x="3959931" y="248694"/>
              <a:ext cx="1224136" cy="1206446"/>
            </a:xfrm>
            <a:prstGeom prst="ellipse">
              <a:avLst/>
            </a:prstGeom>
            <a:scene3d>
              <a:camera prst="obliqueTopLeft" fov="600000">
                <a:rot lat="0" lon="0" rev="0"/>
              </a:camera>
              <a:lightRig rig="balanced" dir="t">
                <a:rot lat="0" lon="0" rev="19200000"/>
              </a:lightRig>
            </a:scene3d>
            <a:sp3d contourW="12700" prstMaterial="matte">
              <a:bevelT w="60000" h="50800" prst="convex"/>
              <a:contourClr>
                <a:schemeClr val="accent5">
                  <a:shade val="60000"/>
                  <a:satMod val="110000"/>
                </a:schemeClr>
              </a:contourClr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41210" y="328704"/>
              <a:ext cx="1142857" cy="1142857"/>
            </a:xfrm>
            <a:prstGeom prst="rect">
              <a:avLst/>
            </a:prstGeom>
          </p:spPr>
        </p:pic>
      </p:grpSp>
      <p:sp>
        <p:nvSpPr>
          <p:cNvPr id="10" name="Vodorovný svitek 9"/>
          <p:cNvSpPr/>
          <p:nvPr/>
        </p:nvSpPr>
        <p:spPr>
          <a:xfrm>
            <a:off x="863587" y="3356992"/>
            <a:ext cx="7416824" cy="2088232"/>
          </a:xfrm>
          <a:prstGeom prst="horizontalScroll">
            <a:avLst>
              <a:gd name="adj" fmla="val 25000"/>
            </a:avLst>
          </a:prstGeom>
          <a:solidFill>
            <a:srgbClr val="99FFCC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tržní</a:t>
            </a:r>
            <a:endParaRPr lang="cs-CZ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15" name="Picture 2" descr="C:\Users\Globulka\AppData\Local\Microsoft\Windows\Temporary Internet Files\Content.IE5\O0NJFJR7\MC900441443[1].pn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2719" y="5324199"/>
            <a:ext cx="1355383" cy="1355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1153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588</TotalTime>
  <Words>665</Words>
  <Application>Microsoft Office PowerPoint</Application>
  <PresentationFormat>Předvádění na obrazovce (4:3)</PresentationFormat>
  <Paragraphs>199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Austin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svetlana</dc:creator>
  <cp:lastModifiedBy>Petr</cp:lastModifiedBy>
  <cp:revision>78</cp:revision>
  <dcterms:created xsi:type="dcterms:W3CDTF">2013-05-04T11:04:08Z</dcterms:created>
  <dcterms:modified xsi:type="dcterms:W3CDTF">2013-08-23T06:44:11Z</dcterms:modified>
</cp:coreProperties>
</file>