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6" r:id="rId2"/>
    <p:sldId id="257" r:id="rId3"/>
    <p:sldId id="258" r:id="rId4"/>
    <p:sldId id="265" r:id="rId5"/>
    <p:sldId id="266" r:id="rId6"/>
    <p:sldId id="259" r:id="rId7"/>
    <p:sldId id="260" r:id="rId8"/>
    <p:sldId id="261" r:id="rId9"/>
    <p:sldId id="262" r:id="rId10"/>
    <p:sldId id="263" r:id="rId11"/>
    <p:sldId id="280" r:id="rId12"/>
    <p:sldId id="279" r:id="rId13"/>
    <p:sldId id="267" r:id="rId14"/>
    <p:sldId id="268" r:id="rId15"/>
    <p:sldId id="272" r:id="rId16"/>
    <p:sldId id="273" r:id="rId17"/>
    <p:sldId id="269" r:id="rId18"/>
    <p:sldId id="270" r:id="rId19"/>
    <p:sldId id="271" r:id="rId20"/>
    <p:sldId id="274" r:id="rId21"/>
    <p:sldId id="275" r:id="rId22"/>
    <p:sldId id="277" r:id="rId23"/>
    <p:sldId id="276" r:id="rId24"/>
    <p:sldId id="278" r:id="rId2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6D3454-A801-421D-B1A1-3F6CC941294A}" type="datetimeFigureOut">
              <a:rPr lang="cs-CZ" smtClean="0"/>
              <a:t>7.7.2013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3B51C9-D045-48D5-B1D7-C90D682140A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82112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3B51C9-D045-48D5-B1D7-C90D682140A5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61998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21171-AD61-446E-81F2-4FE3E43A08CE}" type="datetimeFigureOut">
              <a:rPr lang="cs-CZ" smtClean="0"/>
              <a:t>6.7.2013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BC777-9B48-4E75-A1CF-AA1D2DB734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74887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21171-AD61-446E-81F2-4FE3E43A08CE}" type="datetimeFigureOut">
              <a:rPr lang="cs-CZ" smtClean="0"/>
              <a:t>6.7.2013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BC777-9B48-4E75-A1CF-AA1D2DB734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174465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21171-AD61-446E-81F2-4FE3E43A08CE}" type="datetimeFigureOut">
              <a:rPr lang="cs-CZ" smtClean="0"/>
              <a:t>6.7.2013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BC777-9B48-4E75-A1CF-AA1D2DB734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71262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21171-AD61-446E-81F2-4FE3E43A08CE}" type="datetimeFigureOut">
              <a:rPr lang="cs-CZ" smtClean="0"/>
              <a:t>6.7.2013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BC777-9B48-4E75-A1CF-AA1D2DB734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32240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21171-AD61-446E-81F2-4FE3E43A08CE}" type="datetimeFigureOut">
              <a:rPr lang="cs-CZ" smtClean="0"/>
              <a:t>6.7.2013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BC777-9B48-4E75-A1CF-AA1D2DB734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30870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21171-AD61-446E-81F2-4FE3E43A08CE}" type="datetimeFigureOut">
              <a:rPr lang="cs-CZ" smtClean="0"/>
              <a:t>6.7.2013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BC777-9B48-4E75-A1CF-AA1D2DB734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45740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21171-AD61-446E-81F2-4FE3E43A08CE}" type="datetimeFigureOut">
              <a:rPr lang="cs-CZ" smtClean="0"/>
              <a:t>6.7.2013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BC777-9B48-4E75-A1CF-AA1D2DB734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23625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21171-AD61-446E-81F2-4FE3E43A08CE}" type="datetimeFigureOut">
              <a:rPr lang="cs-CZ" smtClean="0"/>
              <a:t>6.7.2013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BC777-9B48-4E75-A1CF-AA1D2DB734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05834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21171-AD61-446E-81F2-4FE3E43A08CE}" type="datetimeFigureOut">
              <a:rPr lang="cs-CZ" smtClean="0"/>
              <a:t>6.7.2013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BC777-9B48-4E75-A1CF-AA1D2DB734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93073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21171-AD61-446E-81F2-4FE3E43A08CE}" type="datetimeFigureOut">
              <a:rPr lang="cs-CZ" smtClean="0"/>
              <a:t>6.7.2013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BC777-9B48-4E75-A1CF-AA1D2DB734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873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21171-AD61-446E-81F2-4FE3E43A08CE}" type="datetimeFigureOut">
              <a:rPr lang="cs-CZ" smtClean="0"/>
              <a:t>6.7.2013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BC777-9B48-4E75-A1CF-AA1D2DB734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73275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75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321171-AD61-446E-81F2-4FE3E43A08CE}" type="datetimeFigureOut">
              <a:rPr lang="cs-CZ" smtClean="0"/>
              <a:t>6.7.2013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5BC777-9B48-4E75-A1CF-AA1D2DB734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77881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jpe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332656"/>
            <a:ext cx="4981575" cy="176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Obdélník 3"/>
          <p:cNvSpPr/>
          <p:nvPr/>
        </p:nvSpPr>
        <p:spPr>
          <a:xfrm>
            <a:off x="2286000" y="2413338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dirty="0"/>
              <a:t>Výukový materiál:</a:t>
            </a:r>
            <a:r>
              <a:rPr lang="en-US" dirty="0"/>
              <a:t>	</a:t>
            </a:r>
            <a:r>
              <a:rPr lang="en-US" dirty="0" smtClean="0"/>
              <a:t>VY_32_INOVACE_</a:t>
            </a:r>
            <a:r>
              <a:rPr lang="cs-CZ" dirty="0" smtClean="0"/>
              <a:t>Plasty</a:t>
            </a:r>
            <a:endParaRPr lang="cs-CZ" dirty="0"/>
          </a:p>
          <a:p>
            <a:r>
              <a:rPr lang="cs-CZ" dirty="0"/>
              <a:t>Název projektu: Šablony Špičák</a:t>
            </a:r>
          </a:p>
          <a:p>
            <a:r>
              <a:rPr lang="cs-CZ" dirty="0"/>
              <a:t>Číslo projektu: CZ.1.07/1.4.00/21.2735</a:t>
            </a:r>
          </a:p>
          <a:p>
            <a:r>
              <a:rPr lang="cs-CZ" dirty="0"/>
              <a:t>Šablona: III/2</a:t>
            </a:r>
          </a:p>
          <a:p>
            <a:r>
              <a:rPr lang="cs-CZ" dirty="0"/>
              <a:t>Autor VM: Mgr. Šárka Bártová</a:t>
            </a:r>
          </a:p>
          <a:p>
            <a:r>
              <a:rPr lang="cs-CZ" dirty="0"/>
              <a:t>VM byl vytvořen: </a:t>
            </a:r>
            <a:r>
              <a:rPr lang="cs-CZ" dirty="0" smtClean="0"/>
              <a:t>červen </a:t>
            </a:r>
            <a:r>
              <a:rPr lang="cs-CZ" dirty="0"/>
              <a:t>2013</a:t>
            </a:r>
          </a:p>
        </p:txBody>
      </p:sp>
    </p:spTree>
    <p:extLst>
      <p:ext uri="{BB962C8B-B14F-4D97-AF65-F5344CB8AC3E}">
        <p14:creationId xmlns:p14="http://schemas.microsoft.com/office/powerpoint/2010/main" val="4235143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Plasty - dělení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l-PL" dirty="0" smtClean="0"/>
              <a:t>podle dopadu na životní prostředí</a:t>
            </a:r>
          </a:p>
          <a:p>
            <a:r>
              <a:rPr lang="cs-CZ" dirty="0" smtClean="0"/>
              <a:t>plně syntetické – nelze je přirozeně rozložit (zatím většina plastů)</a:t>
            </a:r>
          </a:p>
          <a:p>
            <a:r>
              <a:rPr lang="cs-CZ" dirty="0" smtClean="0"/>
              <a:t>polosyntetické (bioplasty) – vznikají modifikací přírodních polymerů, např. celulózy (nitrocelulóza, acetát celulózy, viskóza)</a:t>
            </a:r>
          </a:p>
          <a:p>
            <a:r>
              <a:rPr lang="cs-CZ" dirty="0" smtClean="0"/>
              <a:t>speciální skupiny jako např.: plasty se zkrácenou životností - deriváty škrobu a celulózy (jednorázové kořenáče, kompostovatelné odpadové sáčky)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3255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Plasty - likvidace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2800" dirty="0" smtClean="0"/>
              <a:t>cílem </a:t>
            </a:r>
            <a:r>
              <a:rPr lang="cs-CZ" sz="2800" dirty="0"/>
              <a:t>recyklace je získat z odpadu surovinu, která najde další uplatnění, popřípadě je o ní zájem na trhu a stává se tak prodejním/exportním artiklem (nejčastěji do Asie)</a:t>
            </a:r>
          </a:p>
          <a:p>
            <a:r>
              <a:rPr lang="cs-CZ" sz="2800" dirty="0"/>
              <a:t>tahounem recyklace plastů jsou PET lahve</a:t>
            </a:r>
          </a:p>
          <a:p>
            <a:r>
              <a:rPr lang="cs-CZ" sz="2800" dirty="0"/>
              <a:t>další důvod: </a:t>
            </a:r>
            <a:r>
              <a:rPr lang="cs-CZ" sz="2800" dirty="0" smtClean="0"/>
              <a:t>využívání </a:t>
            </a:r>
            <a:r>
              <a:rPr lang="cs-CZ" sz="2800" dirty="0"/>
              <a:t>recyklátu snižuje </a:t>
            </a:r>
            <a:r>
              <a:rPr lang="cs-CZ" sz="2800" dirty="0" smtClean="0"/>
              <a:t>spotřebu ropy, která se na výrobu </a:t>
            </a:r>
            <a:r>
              <a:rPr lang="cs-CZ" sz="2800" dirty="0"/>
              <a:t>nových </a:t>
            </a:r>
            <a:r>
              <a:rPr lang="cs-CZ" sz="2800" dirty="0" smtClean="0"/>
              <a:t>plastů používá</a:t>
            </a:r>
            <a:endParaRPr lang="cs-CZ" sz="2800" dirty="0"/>
          </a:p>
          <a:p>
            <a:r>
              <a:rPr lang="cs-CZ" sz="2800" dirty="0"/>
              <a:t>v České republice se zpracováním plastů zabývá přibližně 40 firem </a:t>
            </a:r>
            <a:r>
              <a:rPr lang="cs-CZ" sz="2800" dirty="0" smtClean="0"/>
              <a:t>(vyrábějí </a:t>
            </a:r>
            <a:r>
              <a:rPr lang="cs-CZ" sz="2800" dirty="0"/>
              <a:t>konečný výrobek v podobě vlákna nebo čistého </a:t>
            </a:r>
            <a:r>
              <a:rPr lang="cs-CZ" sz="2800" dirty="0" smtClean="0"/>
              <a:t>regranulátu)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562370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Plasty - likvidace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Výrobky: </a:t>
            </a:r>
            <a:endParaRPr lang="cs-CZ" dirty="0" smtClean="0"/>
          </a:p>
          <a:p>
            <a:r>
              <a:rPr lang="cs-CZ" dirty="0" smtClean="0"/>
              <a:t>vlákna </a:t>
            </a:r>
            <a:r>
              <a:rPr lang="cs-CZ" dirty="0"/>
              <a:t>do zateplovacích vrstev (spací pytle, zimní bundy</a:t>
            </a:r>
            <a:r>
              <a:rPr lang="cs-CZ" dirty="0" smtClean="0"/>
              <a:t>) </a:t>
            </a:r>
          </a:p>
          <a:p>
            <a:r>
              <a:rPr lang="cs-CZ" dirty="0" smtClean="0"/>
              <a:t>venkovní </a:t>
            </a:r>
            <a:r>
              <a:rPr lang="cs-CZ" dirty="0"/>
              <a:t>dětské hrací </a:t>
            </a:r>
            <a:r>
              <a:rPr lang="cs-CZ" dirty="0" smtClean="0"/>
              <a:t>vybavení </a:t>
            </a:r>
          </a:p>
          <a:p>
            <a:r>
              <a:rPr lang="cs-CZ" dirty="0" smtClean="0"/>
              <a:t>dlaždice</a:t>
            </a:r>
            <a:endParaRPr lang="cs-CZ" dirty="0"/>
          </a:p>
          <a:p>
            <a:endParaRPr lang="cs-CZ" dirty="0"/>
          </a:p>
        </p:txBody>
      </p:sp>
      <p:pic>
        <p:nvPicPr>
          <p:cNvPr id="4" name="Obrázek 3" descr="http://www.recyklace.cz/images/product/18401_th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4005064"/>
            <a:ext cx="2570480" cy="216024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 descr="http://www.nejlevnejsiploty.cz/Fotografie/Zbozi/Original/1273224092_99511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4005064"/>
            <a:ext cx="2664296" cy="216024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Obdélník 5"/>
          <p:cNvSpPr/>
          <p:nvPr/>
        </p:nvSpPr>
        <p:spPr>
          <a:xfrm>
            <a:off x="1979712" y="5965990"/>
            <a:ext cx="422176" cy="216024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 smtClean="0">
                <a:solidFill>
                  <a:schemeClr val="tx1"/>
                </a:solidFill>
              </a:rPr>
              <a:t>15</a:t>
            </a:r>
            <a:endParaRPr lang="cs-CZ" sz="1200" dirty="0">
              <a:solidFill>
                <a:schemeClr val="tx1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8316416" y="4005064"/>
            <a:ext cx="432048" cy="216024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 smtClean="0">
                <a:solidFill>
                  <a:schemeClr val="tx1"/>
                </a:solidFill>
              </a:rPr>
              <a:t>16</a:t>
            </a:r>
            <a:endParaRPr lang="cs-CZ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8789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Plasty - zástupci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b="1" dirty="0" smtClean="0"/>
              <a:t>Polyethylen PE</a:t>
            </a:r>
          </a:p>
          <a:p>
            <a:r>
              <a:rPr lang="cs-CZ" dirty="0"/>
              <a:t>vzniká polymerací ethenu   </a:t>
            </a:r>
          </a:p>
          <a:p>
            <a:r>
              <a:rPr lang="cs-CZ" dirty="0"/>
              <a:t>v současnosti </a:t>
            </a:r>
            <a:r>
              <a:rPr lang="cs-CZ" dirty="0" smtClean="0"/>
              <a:t>nejpoužívanější polymere </a:t>
            </a:r>
            <a:r>
              <a:rPr lang="cs-CZ" dirty="0"/>
              <a:t>na světě</a:t>
            </a:r>
          </a:p>
          <a:p>
            <a:r>
              <a:rPr lang="cs-CZ" dirty="0"/>
              <a:t>vyrábí se z něj smrštitelné folie, roury, ozubená kola, ložiska, textilní vlákna, nejrůznější hračky, sáčky (mikroten) a elektrotechnická izolace</a:t>
            </a:r>
          </a:p>
          <a:p>
            <a:r>
              <a:rPr lang="cs-CZ" dirty="0"/>
              <a:t>používá se při výrobě kompozitního materiálu na bázi dřeva - woodplastic, který se používá jako náhrada dřeva v mnoha oborech.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48998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Plasty - zástupci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 smtClean="0"/>
              <a:t>Polyethylen PE</a:t>
            </a:r>
          </a:p>
          <a:p>
            <a:endParaRPr lang="cs-CZ" dirty="0"/>
          </a:p>
        </p:txBody>
      </p:sp>
      <p:pic>
        <p:nvPicPr>
          <p:cNvPr id="4" name="Obrázek 3" descr="Soubor:Polyethylene-repeat-2D-flat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2564904"/>
            <a:ext cx="2304256" cy="18722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098" name="Picture 2" descr="http://upload.wikimedia.org/wikipedia/commons/thumb/5/5a/Plastic-recyc-04.svg/200px-Plastic-recyc-04.svg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1412776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http://t2.gstatic.com/images?q=tbn:ANd9GcSJ1Jvz7_bCcO05aL5u_WpTw84FT0Q1K11CGHZGhN81pg7O8Zy5O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3861048"/>
            <a:ext cx="3411463" cy="2270175"/>
          </a:xfrm>
          <a:prstGeom prst="rect">
            <a:avLst/>
          </a:prstGeom>
          <a:solidFill>
            <a:schemeClr val="bg1"/>
          </a:solidFill>
          <a:ln>
            <a:solidFill>
              <a:schemeClr val="accent2">
                <a:lumMod val="50000"/>
              </a:schemeClr>
            </a:solidFill>
          </a:ln>
        </p:spPr>
      </p:pic>
      <p:sp>
        <p:nvSpPr>
          <p:cNvPr id="5" name="Obdélník 4"/>
          <p:cNvSpPr/>
          <p:nvPr/>
        </p:nvSpPr>
        <p:spPr>
          <a:xfrm>
            <a:off x="3347864" y="2564904"/>
            <a:ext cx="216024" cy="216024"/>
          </a:xfrm>
          <a:prstGeom prst="rect">
            <a:avLst/>
          </a:prstGeom>
          <a:solidFill>
            <a:schemeClr val="bg1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 smtClean="0">
                <a:solidFill>
                  <a:schemeClr val="tx1"/>
                </a:solidFill>
              </a:rPr>
              <a:t>3</a:t>
            </a:r>
            <a:endParaRPr lang="cs-CZ" sz="1200" dirty="0">
              <a:solidFill>
                <a:schemeClr val="tx1"/>
              </a:solidFill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7092280" y="1412776"/>
            <a:ext cx="216024" cy="216024"/>
          </a:xfrm>
          <a:prstGeom prst="rect">
            <a:avLst/>
          </a:prstGeom>
          <a:solidFill>
            <a:schemeClr val="bg1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 smtClean="0">
                <a:solidFill>
                  <a:schemeClr val="tx1"/>
                </a:solidFill>
              </a:rPr>
              <a:t>4</a:t>
            </a:r>
            <a:endParaRPr lang="cs-CZ" sz="1200" dirty="0">
              <a:solidFill>
                <a:schemeClr val="tx1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7623423" y="3861048"/>
            <a:ext cx="188937" cy="216024"/>
          </a:xfrm>
          <a:prstGeom prst="rect">
            <a:avLst/>
          </a:prstGeom>
          <a:solidFill>
            <a:schemeClr val="bg1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 smtClean="0">
                <a:solidFill>
                  <a:schemeClr val="tx1"/>
                </a:solidFill>
              </a:rPr>
              <a:t>5</a:t>
            </a:r>
            <a:endParaRPr lang="cs-CZ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9372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Plasty - zástupci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b="1" dirty="0" smtClean="0"/>
              <a:t>Polypropylen PP</a:t>
            </a:r>
          </a:p>
          <a:p>
            <a:r>
              <a:rPr lang="cs-CZ" dirty="0" smtClean="0"/>
              <a:t>vzniká </a:t>
            </a:r>
            <a:r>
              <a:rPr lang="cs-CZ" dirty="0"/>
              <a:t>polymetrací propenu</a:t>
            </a:r>
          </a:p>
          <a:p>
            <a:r>
              <a:rPr lang="cs-CZ" dirty="0" smtClean="0"/>
              <a:t>druhý </a:t>
            </a:r>
            <a:r>
              <a:rPr lang="cs-CZ" dirty="0"/>
              <a:t>nejpoužívanější plast</a:t>
            </a:r>
          </a:p>
          <a:p>
            <a:r>
              <a:rPr lang="cs-CZ" dirty="0" smtClean="0"/>
              <a:t>má velmi </a:t>
            </a:r>
            <a:r>
              <a:rPr lang="cs-CZ" dirty="0"/>
              <a:t>dobrou chemickou a mechanickou odolností</a:t>
            </a:r>
          </a:p>
          <a:p>
            <a:r>
              <a:rPr lang="cs-CZ" dirty="0" smtClean="0"/>
              <a:t>je používán </a:t>
            </a:r>
            <a:r>
              <a:rPr lang="cs-CZ" dirty="0"/>
              <a:t>pro výrobu lan a provazů kvůli své nízké hustotě hmotnosti (plavou na hladině)</a:t>
            </a:r>
          </a:p>
          <a:p>
            <a:r>
              <a:rPr lang="cs-CZ" dirty="0"/>
              <a:t>užívá </a:t>
            </a:r>
            <a:r>
              <a:rPr lang="cs-CZ" dirty="0" smtClean="0"/>
              <a:t>se jako </a:t>
            </a:r>
            <a:r>
              <a:rPr lang="cs-CZ" dirty="0"/>
              <a:t>alternativa k </a:t>
            </a:r>
            <a:r>
              <a:rPr lang="cs-CZ" dirty="0" smtClean="0"/>
              <a:t>PVC </a:t>
            </a:r>
            <a:r>
              <a:rPr lang="cs-CZ" dirty="0"/>
              <a:t>pro izolaci elektrických kabelů v málo větraných prostředích (při hoření neprodukuje tolik kouře a toxiny)</a:t>
            </a:r>
          </a:p>
          <a:p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708973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Plasty - zástupci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Polypropylen PP</a:t>
            </a:r>
          </a:p>
          <a:p>
            <a:endParaRPr lang="cs-CZ" dirty="0"/>
          </a:p>
        </p:txBody>
      </p:sp>
      <p:pic>
        <p:nvPicPr>
          <p:cNvPr id="4" name="Obrázek 3" descr="http://upload.wikimedia.org/wikipedia/commons/thumb/b/bd/Polypropylene.svg/220px-Polypropylene.svg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2492896"/>
            <a:ext cx="2592288" cy="2232248"/>
          </a:xfrm>
          <a:prstGeom prst="rect">
            <a:avLst/>
          </a:prstGeom>
          <a:noFill/>
          <a:ln>
            <a:noFill/>
          </a:ln>
        </p:spPr>
      </p:pic>
      <p:pic>
        <p:nvPicPr>
          <p:cNvPr id="6146" name="Picture 2" descr="Soubor:Plastic-recyc-05.sv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1645196"/>
            <a:ext cx="1872208" cy="1872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http://www.lanex.cz/file/57/polypropylen2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3846104"/>
            <a:ext cx="4024545" cy="25387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Obdélník 4"/>
          <p:cNvSpPr/>
          <p:nvPr/>
        </p:nvSpPr>
        <p:spPr>
          <a:xfrm>
            <a:off x="3635896" y="2492896"/>
            <a:ext cx="216024" cy="216024"/>
          </a:xfrm>
          <a:prstGeom prst="rect">
            <a:avLst/>
          </a:prstGeom>
          <a:solidFill>
            <a:schemeClr val="bg1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 smtClean="0">
                <a:solidFill>
                  <a:schemeClr val="tx1"/>
                </a:solidFill>
              </a:rPr>
              <a:t>9</a:t>
            </a:r>
            <a:endParaRPr lang="cs-CZ" sz="1200" dirty="0">
              <a:solidFill>
                <a:schemeClr val="tx1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7533844" y="1645196"/>
            <a:ext cx="350524" cy="343644"/>
          </a:xfrm>
          <a:prstGeom prst="rect">
            <a:avLst/>
          </a:prstGeom>
          <a:solidFill>
            <a:schemeClr val="bg1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 smtClean="0">
                <a:solidFill>
                  <a:schemeClr val="tx1"/>
                </a:solidFill>
              </a:rPr>
              <a:t>10</a:t>
            </a:r>
            <a:endParaRPr lang="cs-CZ" sz="1200" dirty="0">
              <a:solidFill>
                <a:schemeClr val="tx1"/>
              </a:solidFill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8092489" y="3846104"/>
            <a:ext cx="367943" cy="302976"/>
          </a:xfrm>
          <a:prstGeom prst="rect">
            <a:avLst/>
          </a:prstGeom>
          <a:solidFill>
            <a:schemeClr val="bg1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 smtClean="0">
                <a:solidFill>
                  <a:schemeClr val="tx1"/>
                </a:solidFill>
              </a:rPr>
              <a:t>11</a:t>
            </a:r>
            <a:endParaRPr lang="cs-CZ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7051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Plasty - zástupci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b="1" dirty="0"/>
              <a:t>Polyvinylchlorid PVC</a:t>
            </a:r>
            <a:endParaRPr lang="cs-CZ" dirty="0"/>
          </a:p>
          <a:p>
            <a:r>
              <a:rPr lang="cs-CZ" dirty="0"/>
              <a:t>vzniká polymerací vinylchloridu</a:t>
            </a:r>
          </a:p>
          <a:p>
            <a:r>
              <a:rPr lang="cs-CZ" dirty="0"/>
              <a:t>třetí nejpoužívanější umělou hmotou na Zemi</a:t>
            </a:r>
          </a:p>
          <a:p>
            <a:r>
              <a:rPr lang="cs-CZ" dirty="0"/>
              <a:t>používá se ve stavebnictví jako náhrada tradičních stavebních materiálů jako dřevo, beton či hlínu a textilní materiály</a:t>
            </a:r>
          </a:p>
          <a:p>
            <a:r>
              <a:rPr lang="cs-CZ" dirty="0"/>
              <a:t>PVC bez změkčovadel = novodur na tvrdé výrobky (trubky, profily, desky, apod.) </a:t>
            </a:r>
          </a:p>
          <a:p>
            <a:r>
              <a:rPr lang="cs-CZ" dirty="0"/>
              <a:t>PVC se změkčovadly = novoplast na výrobky polotuhé až elastické (folie, nádoby, hračky, ochranné rukavice atd.)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35495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Plasty - zástupci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b="1" dirty="0" smtClean="0"/>
              <a:t>Polyvinylchlorid PVC</a:t>
            </a:r>
            <a:endParaRPr lang="cs-CZ" dirty="0" smtClean="0"/>
          </a:p>
          <a:p>
            <a:r>
              <a:rPr lang="cs-CZ" dirty="0"/>
              <a:t>při likvidaci PVC spalováním unikají ze spaloven nebezpečné látky jako chlorovodík, hexachlorbenzen, polychlorované bifenyly a dioxiny, ty jsou toxické, až </a:t>
            </a:r>
            <a:r>
              <a:rPr lang="cs-CZ" dirty="0" smtClean="0"/>
              <a:t>karcinogenní</a:t>
            </a:r>
          </a:p>
          <a:p>
            <a:r>
              <a:rPr lang="cs-CZ" dirty="0"/>
              <a:t>z PVC výrobků se mohou uvolňovat některé přísady – změkčovadla, např. ftaláty, ty ohrožují funkce ledvin a jater, zvyšují riziko vzniku alergií, či astmatu, snižují produkci mužského hormonu testosteronu a spermií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91384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Plasty - zástupci</a:t>
            </a:r>
            <a:endParaRPr lang="cs-CZ" dirty="0"/>
          </a:p>
        </p:txBody>
      </p:sp>
      <p:pic>
        <p:nvPicPr>
          <p:cNvPr id="4" name="Zástupný symbol pro obsah 3" descr="http://upload.wikimedia.org/wikipedia/commons/thumb/6/67/Polyvinylchloride-repeat-2D-flat.png/220px-Polyvinylchloride-repeat-2D-flat.pn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2348880"/>
            <a:ext cx="2880320" cy="2088232"/>
          </a:xfrm>
          <a:prstGeom prst="rect">
            <a:avLst/>
          </a:prstGeom>
          <a:noFill/>
          <a:ln>
            <a:noFill/>
          </a:ln>
        </p:spPr>
      </p:pic>
      <p:pic>
        <p:nvPicPr>
          <p:cNvPr id="5122" name="Picture 2" descr="http://www.conrad.de/medias/global/ce/8000_8999/8300/8300/8301/830117_BB_00_FB.EPS_1000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4293096"/>
            <a:ext cx="2088231" cy="20882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http://www.tescoma.com/images/znaceni/polyvinylchlorid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1484784"/>
            <a:ext cx="2016224" cy="24545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Obdélník 4"/>
          <p:cNvSpPr/>
          <p:nvPr/>
        </p:nvSpPr>
        <p:spPr>
          <a:xfrm>
            <a:off x="683568" y="1340768"/>
            <a:ext cx="365959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3200" b="1" dirty="0" smtClean="0"/>
              <a:t>Polyvinylchlorid PVC</a:t>
            </a:r>
            <a:endParaRPr lang="cs-CZ" sz="3200" dirty="0" smtClean="0"/>
          </a:p>
        </p:txBody>
      </p:sp>
      <p:sp>
        <p:nvSpPr>
          <p:cNvPr id="6" name="Obdélník 5"/>
          <p:cNvSpPr/>
          <p:nvPr/>
        </p:nvSpPr>
        <p:spPr>
          <a:xfrm>
            <a:off x="3923928" y="2348880"/>
            <a:ext cx="216024" cy="216024"/>
          </a:xfrm>
          <a:prstGeom prst="rect">
            <a:avLst/>
          </a:prstGeom>
          <a:solidFill>
            <a:schemeClr val="bg1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 smtClean="0">
                <a:solidFill>
                  <a:schemeClr val="tx1"/>
                </a:solidFill>
              </a:rPr>
              <a:t>6</a:t>
            </a:r>
            <a:endParaRPr lang="cs-CZ" sz="1200" dirty="0">
              <a:solidFill>
                <a:schemeClr val="tx1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8244408" y="1484784"/>
            <a:ext cx="216024" cy="216024"/>
          </a:xfrm>
          <a:prstGeom prst="rect">
            <a:avLst/>
          </a:prstGeom>
          <a:solidFill>
            <a:schemeClr val="bg1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 smtClean="0">
                <a:solidFill>
                  <a:schemeClr val="tx1"/>
                </a:solidFill>
              </a:rPr>
              <a:t>7</a:t>
            </a:r>
            <a:endParaRPr lang="cs-CZ" sz="1200" dirty="0">
              <a:solidFill>
                <a:schemeClr val="tx1"/>
              </a:solidFill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6588223" y="4293096"/>
            <a:ext cx="216025" cy="216024"/>
          </a:xfrm>
          <a:prstGeom prst="rect">
            <a:avLst/>
          </a:prstGeom>
          <a:solidFill>
            <a:schemeClr val="bg1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 smtClean="0">
                <a:solidFill>
                  <a:schemeClr val="tx1"/>
                </a:solidFill>
              </a:rPr>
              <a:t>8</a:t>
            </a:r>
            <a:endParaRPr lang="cs-CZ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3164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899592" y="764705"/>
            <a:ext cx="712879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>Vzdělávací </a:t>
            </a:r>
            <a:r>
              <a:rPr lang="cs-CZ" dirty="0"/>
              <a:t>oblast: Člověk a příroda</a:t>
            </a:r>
          </a:p>
          <a:p>
            <a:r>
              <a:rPr lang="cs-CZ" dirty="0"/>
              <a:t>Vzdělávací obor:  Chemie</a:t>
            </a:r>
          </a:p>
          <a:p>
            <a:r>
              <a:rPr lang="it-IT" dirty="0"/>
              <a:t>VM určen pro: 9. ročník</a:t>
            </a:r>
          </a:p>
          <a:p>
            <a:r>
              <a:rPr lang="cs-CZ" dirty="0"/>
              <a:t>Tematický okruh: Organické sloučeniny</a:t>
            </a:r>
          </a:p>
          <a:p>
            <a:r>
              <a:rPr lang="cs-CZ" dirty="0"/>
              <a:t>Téma: </a:t>
            </a:r>
            <a:r>
              <a:rPr lang="cs-CZ" dirty="0" smtClean="0"/>
              <a:t>Plasty</a:t>
            </a:r>
            <a:endParaRPr lang="cs-CZ" dirty="0"/>
          </a:p>
          <a:p>
            <a:r>
              <a:rPr lang="cs-CZ" dirty="0"/>
              <a:t>Anotace: </a:t>
            </a:r>
            <a:r>
              <a:rPr lang="cs-CZ" dirty="0" smtClean="0"/>
              <a:t>Plasty jsou velmi moderní materiály. </a:t>
            </a:r>
            <a:r>
              <a:rPr lang="cs-CZ" dirty="0"/>
              <a:t>Z důvodu </a:t>
            </a:r>
            <a:r>
              <a:rPr lang="en-US" dirty="0" smtClean="0"/>
              <a:t>pochopení </a:t>
            </a:r>
            <a:r>
              <a:rPr lang="cs-CZ" dirty="0" smtClean="0"/>
              <a:t>tohoto 	tématu </a:t>
            </a:r>
            <a:r>
              <a:rPr lang="en-US" dirty="0" smtClean="0"/>
              <a:t>je pot</a:t>
            </a:r>
            <a:r>
              <a:rPr lang="pl-PL" dirty="0"/>
              <a:t>řeba se známit s jejich </a:t>
            </a:r>
            <a:r>
              <a:rPr lang="pl-PL" dirty="0" smtClean="0"/>
              <a:t>stavbou a zástupci.</a:t>
            </a:r>
            <a:endParaRPr lang="pl-PL" dirty="0"/>
          </a:p>
          <a:p>
            <a:r>
              <a:rPr lang="cs-CZ" dirty="0"/>
              <a:t>Klíčová slova: </a:t>
            </a:r>
            <a:r>
              <a:rPr lang="cs-CZ" dirty="0" smtClean="0"/>
              <a:t>Organické sloučeniny, plasty, PVC, PE, PP, silikony.</a:t>
            </a:r>
            <a:endParaRPr lang="cs-CZ" dirty="0"/>
          </a:p>
          <a:p>
            <a:r>
              <a:rPr lang="cs-CZ" dirty="0"/>
              <a:t>Metodika: Možné použití jako seznámení se </a:t>
            </a:r>
            <a:r>
              <a:rPr lang="cs-CZ" dirty="0" smtClean="0"/>
              <a:t>s problematikou těchto 	 	  progresívních materiálů.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38702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Plasty - zástupci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cs-CZ" sz="2800" b="1" dirty="0"/>
              <a:t>Silikony </a:t>
            </a:r>
            <a:endParaRPr lang="cs-CZ" sz="2800" dirty="0"/>
          </a:p>
          <a:p>
            <a:r>
              <a:rPr lang="cs-CZ" sz="2800" dirty="0"/>
              <a:t>anorganicko-organické polymery s obecným vzorcem [R</a:t>
            </a:r>
            <a:r>
              <a:rPr lang="cs-CZ" sz="2800" baseline="-25000" dirty="0"/>
              <a:t>2</a:t>
            </a:r>
            <a:r>
              <a:rPr lang="cs-CZ" sz="2800" dirty="0"/>
              <a:t>SiO]</a:t>
            </a:r>
            <a:r>
              <a:rPr lang="cs-CZ" sz="2800" baseline="-25000" dirty="0"/>
              <a:t>n</a:t>
            </a:r>
            <a:r>
              <a:rPr lang="cs-CZ" sz="2800" dirty="0"/>
              <a:t>, kde R je organický substituent</a:t>
            </a:r>
          </a:p>
          <a:p>
            <a:pPr marL="0" indent="0">
              <a:buNone/>
            </a:pPr>
            <a:endParaRPr lang="cs-CZ" sz="1000" dirty="0" smtClean="0"/>
          </a:p>
          <a:p>
            <a:pPr marL="0" indent="0">
              <a:buNone/>
            </a:pPr>
            <a:r>
              <a:rPr lang="cs-CZ" sz="2800" dirty="0" smtClean="0"/>
              <a:t>Vlastnosti</a:t>
            </a:r>
            <a:r>
              <a:rPr lang="cs-CZ" sz="2800" dirty="0"/>
              <a:t>, které silikony odlišují od jiných </a:t>
            </a:r>
            <a:r>
              <a:rPr lang="cs-CZ" sz="2800" dirty="0" smtClean="0"/>
              <a:t>polymerů: </a:t>
            </a:r>
          </a:p>
          <a:p>
            <a:r>
              <a:rPr lang="cs-CZ" sz="2800" dirty="0" smtClean="0"/>
              <a:t>dlouhodobá </a:t>
            </a:r>
            <a:r>
              <a:rPr lang="cs-CZ" sz="2800" dirty="0"/>
              <a:t>tepelná odolnost (od −60 do + 180 °C, speciální typy -100 až +260 °C, krátkodobě až +320 °C)</a:t>
            </a:r>
          </a:p>
          <a:p>
            <a:r>
              <a:rPr lang="cs-CZ" sz="2800" dirty="0"/>
              <a:t>inertní vůči živým </a:t>
            </a:r>
            <a:r>
              <a:rPr lang="cs-CZ" sz="2800" dirty="0" smtClean="0"/>
              <a:t>organizmům</a:t>
            </a:r>
            <a:endParaRPr lang="cs-CZ" sz="2800" dirty="0"/>
          </a:p>
          <a:p>
            <a:r>
              <a:rPr lang="cs-CZ" sz="2800" dirty="0" smtClean="0"/>
              <a:t>relativní </a:t>
            </a:r>
            <a:r>
              <a:rPr lang="cs-CZ" sz="2800" dirty="0"/>
              <a:t>nehořlavost, dobré elektroizolační </a:t>
            </a:r>
            <a:r>
              <a:rPr lang="cs-CZ" sz="2800" dirty="0" smtClean="0"/>
              <a:t>vlastnosti</a:t>
            </a:r>
          </a:p>
        </p:txBody>
      </p:sp>
    </p:spTree>
    <p:extLst>
      <p:ext uri="{BB962C8B-B14F-4D97-AF65-F5344CB8AC3E}">
        <p14:creationId xmlns:p14="http://schemas.microsoft.com/office/powerpoint/2010/main" val="2052926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Plasty - zástupci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b="1" dirty="0" smtClean="0"/>
              <a:t>Silikony</a:t>
            </a:r>
          </a:p>
          <a:p>
            <a:pPr marL="0" indent="0">
              <a:buNone/>
            </a:pPr>
            <a:r>
              <a:rPr lang="cs-CZ" dirty="0" smtClean="0"/>
              <a:t>Použití:</a:t>
            </a:r>
            <a:endParaRPr lang="cs-CZ" dirty="0" smtClean="0"/>
          </a:p>
          <a:p>
            <a:r>
              <a:rPr lang="cs-CZ" dirty="0" smtClean="0"/>
              <a:t>oleje, laky</a:t>
            </a:r>
          </a:p>
          <a:p>
            <a:r>
              <a:rPr lang="cs-CZ" dirty="0" smtClean="0"/>
              <a:t>koupací čepice </a:t>
            </a:r>
          </a:p>
          <a:p>
            <a:r>
              <a:rPr lang="cs-CZ" dirty="0" smtClean="0"/>
              <a:t>prsní implantáty </a:t>
            </a:r>
          </a:p>
          <a:p>
            <a:r>
              <a:rPr lang="cs-CZ" dirty="0" smtClean="0"/>
              <a:t>reklamní silikonové náramky </a:t>
            </a:r>
          </a:p>
          <a:p>
            <a:r>
              <a:rPr lang="cs-CZ" dirty="0" smtClean="0"/>
              <a:t>pěny – těsnění (např. kabelových průchodů) </a:t>
            </a:r>
          </a:p>
          <a:p>
            <a:r>
              <a:rPr lang="cs-CZ" dirty="0" smtClean="0"/>
              <a:t>kuchyňské náčiní – formy na pečení, vály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39891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Plasty - zástupci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Silikony</a:t>
            </a:r>
          </a:p>
          <a:p>
            <a:endParaRPr lang="cs-CZ" dirty="0"/>
          </a:p>
        </p:txBody>
      </p:sp>
      <p:pic>
        <p:nvPicPr>
          <p:cNvPr id="4" name="Obrázek 3" descr="http://img.blesk.cz/img/1/full/1143468-img-silikony-prsa-operace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1556792"/>
            <a:ext cx="3096344" cy="2097524"/>
          </a:xfrm>
          <a:prstGeom prst="rect">
            <a:avLst/>
          </a:prstGeom>
          <a:noFill/>
          <a:ln>
            <a:noFill/>
          </a:ln>
        </p:spPr>
      </p:pic>
      <p:pic>
        <p:nvPicPr>
          <p:cNvPr id="7170" name="Picture 2" descr="http://krejcir.blog.idnes.cz/blog/6929/83953/big_top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2420888"/>
            <a:ext cx="2784309" cy="2088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 descr="http://www.denbraven.cz/dokument-produkt/64/image/sanitarni-neutralni-silikon-image-01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8734" y="4019059"/>
            <a:ext cx="3459315" cy="2304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Obdélník 4"/>
          <p:cNvSpPr/>
          <p:nvPr/>
        </p:nvSpPr>
        <p:spPr>
          <a:xfrm>
            <a:off x="7884368" y="1556792"/>
            <a:ext cx="432048" cy="288032"/>
          </a:xfrm>
          <a:prstGeom prst="rect">
            <a:avLst/>
          </a:prstGeom>
          <a:solidFill>
            <a:schemeClr val="bg1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 smtClean="0">
                <a:solidFill>
                  <a:schemeClr val="tx1"/>
                </a:solidFill>
              </a:rPr>
              <a:t>12</a:t>
            </a:r>
            <a:endParaRPr lang="cs-CZ" sz="1200" dirty="0">
              <a:solidFill>
                <a:schemeClr val="tx1"/>
              </a:solidFill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3611893" y="2420888"/>
            <a:ext cx="476841" cy="288032"/>
          </a:xfrm>
          <a:prstGeom prst="rect">
            <a:avLst/>
          </a:prstGeom>
          <a:solidFill>
            <a:schemeClr val="bg1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 smtClean="0">
                <a:solidFill>
                  <a:schemeClr val="tx1"/>
                </a:solidFill>
              </a:rPr>
              <a:t>13</a:t>
            </a:r>
            <a:endParaRPr lang="cs-CZ" sz="1200" dirty="0">
              <a:solidFill>
                <a:schemeClr val="tx1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7549181" y="4019059"/>
            <a:ext cx="479203" cy="202029"/>
          </a:xfrm>
          <a:prstGeom prst="rect">
            <a:avLst/>
          </a:prstGeom>
          <a:solidFill>
            <a:schemeClr val="bg1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 smtClean="0">
                <a:solidFill>
                  <a:schemeClr val="tx1"/>
                </a:solidFill>
              </a:rPr>
              <a:t>14</a:t>
            </a:r>
            <a:endParaRPr lang="cs-CZ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4494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3200" dirty="0"/>
              <a:t> </a:t>
            </a:r>
            <a:r>
              <a:rPr lang="cs-CZ" sz="3200" dirty="0" smtClean="0"/>
              <a:t> Zdroj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u="sng" dirty="0"/>
              <a:t>http://cs.wikipedia.org/wiki/Plast</a:t>
            </a:r>
            <a:endParaRPr lang="cs-CZ" dirty="0"/>
          </a:p>
          <a:p>
            <a:r>
              <a:rPr lang="cs-CZ" u="sng" dirty="0"/>
              <a:t>http://cs.wikipedia.org/wiki/Polymern%C3%AD_materi%C3%A1l</a:t>
            </a:r>
            <a:endParaRPr lang="cs-CZ" dirty="0"/>
          </a:p>
          <a:p>
            <a:r>
              <a:rPr lang="cs-CZ" u="sng" dirty="0"/>
              <a:t>http://cs.wikipedia.org/wiki/Polymer</a:t>
            </a:r>
            <a:endParaRPr lang="cs-CZ" dirty="0"/>
          </a:p>
          <a:p>
            <a:r>
              <a:rPr lang="cs-CZ" u="sng" dirty="0"/>
              <a:t>http://cs.wikipedia.org/wiki/Termoplast</a:t>
            </a:r>
            <a:endParaRPr lang="cs-CZ" dirty="0"/>
          </a:p>
          <a:p>
            <a:r>
              <a:rPr lang="cs-CZ" u="sng" dirty="0"/>
              <a:t>http://cs.wikipedia.org/wiki/Reaktoplast</a:t>
            </a:r>
            <a:endParaRPr lang="cs-CZ" dirty="0"/>
          </a:p>
          <a:p>
            <a:r>
              <a:rPr lang="cs-CZ" dirty="0"/>
              <a:t>http://cs.wikipedia.org/wiki/Plasty_se_zkr%C3%A1cenou_%C5%BEivotnost%C3%AD</a:t>
            </a:r>
          </a:p>
          <a:p>
            <a:r>
              <a:rPr lang="cs-CZ" u="sng" dirty="0"/>
              <a:t>http://cs.wikipedia.org/wiki/Silon</a:t>
            </a:r>
            <a:endParaRPr lang="cs-CZ" dirty="0"/>
          </a:p>
          <a:p>
            <a:r>
              <a:rPr lang="cs-CZ" u="sng" dirty="0"/>
              <a:t>http://cs.wikipedia.org/wiki/Polyethylen</a:t>
            </a:r>
            <a:endParaRPr lang="cs-CZ" dirty="0"/>
          </a:p>
          <a:p>
            <a:r>
              <a:rPr lang="cs-CZ" u="sng" dirty="0"/>
              <a:t>http://cs.wikipedia.org/wiki/Ftal%C3%A1ty</a:t>
            </a:r>
            <a:endParaRPr lang="cs-CZ" dirty="0"/>
          </a:p>
          <a:p>
            <a:r>
              <a:rPr lang="cs-CZ" u="sng" dirty="0"/>
              <a:t>http://cs.wikipedia.org/wiki/Polypropylen</a:t>
            </a:r>
            <a:endParaRPr lang="cs-CZ" dirty="0"/>
          </a:p>
          <a:p>
            <a:r>
              <a:rPr lang="cs-CZ" dirty="0"/>
              <a:t>http://</a:t>
            </a:r>
            <a:r>
              <a:rPr lang="cs-CZ" dirty="0" smtClean="0"/>
              <a:t>cs.wikipedia.org/wiki/Silikony</a:t>
            </a:r>
          </a:p>
          <a:p>
            <a:r>
              <a:rPr lang="cs-CZ" dirty="0" smtClean="0"/>
              <a:t>http://www.trideniodpadu.cz/trideniodpadu.cz/Plasty.html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10783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3200" dirty="0" smtClean="0"/>
              <a:t>  Zdroj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1200" dirty="0"/>
              <a:t>1 </a:t>
            </a:r>
            <a:r>
              <a:rPr lang="cs-CZ" sz="1200" u="sng" dirty="0"/>
              <a:t>http://www.bbc.co.uk/schools/gcsebitesize/science/images/ocrchem17.gif</a:t>
            </a:r>
            <a:endParaRPr lang="cs-CZ" sz="1200" dirty="0"/>
          </a:p>
          <a:p>
            <a:r>
              <a:rPr lang="cs-CZ" sz="1200" dirty="0"/>
              <a:t>2 </a:t>
            </a:r>
            <a:r>
              <a:rPr lang="cs-CZ" sz="1200" u="sng" dirty="0"/>
              <a:t>http://www.noze-nuz.com/cerneni_cepeli/ochrana_nozu_soubory/image002.gif</a:t>
            </a:r>
            <a:endParaRPr lang="cs-CZ" sz="1200" dirty="0"/>
          </a:p>
          <a:p>
            <a:r>
              <a:rPr lang="cs-CZ" sz="1200" dirty="0"/>
              <a:t>3 </a:t>
            </a:r>
            <a:r>
              <a:rPr lang="cs-CZ" sz="1200" u="sng" dirty="0"/>
              <a:t>http://upload.wikimedia.org/wikipedia/commons/thumb/f/f7/Polyethylene-repeat-2D-flat.png/627px-Polyethylene-repeat-2D-flat.png</a:t>
            </a:r>
            <a:endParaRPr lang="cs-CZ" sz="1200" dirty="0"/>
          </a:p>
          <a:p>
            <a:r>
              <a:rPr lang="cs-CZ" sz="1200" dirty="0"/>
              <a:t>4 http://upload.wikimedia.org/wikipedia/commons/thumb/5/5a/Plastic-recyc-04.svg/200px-Plastic-recyc-04.svg.png</a:t>
            </a:r>
          </a:p>
          <a:p>
            <a:r>
              <a:rPr lang="cs-CZ" sz="1200" dirty="0"/>
              <a:t>5 </a:t>
            </a:r>
            <a:r>
              <a:rPr lang="cs-CZ" sz="1200" u="sng" dirty="0"/>
              <a:t>http://t2.gstatic.com/images?q=tbn:ANd9GcSJ1Jvz7_bCcO05aL5u_WpTw84FT0Q1K11CGHZGhN81pg7O8Zy5Og</a:t>
            </a:r>
            <a:endParaRPr lang="cs-CZ" sz="1200" dirty="0"/>
          </a:p>
          <a:p>
            <a:r>
              <a:rPr lang="cs-CZ" sz="1200" dirty="0"/>
              <a:t>6 </a:t>
            </a:r>
            <a:r>
              <a:rPr lang="cs-CZ" sz="1200" u="sng" dirty="0"/>
              <a:t>http://upload.wikimedia.org/wikipedia/commons/thumb/6/67/Polyvinylchloride-repeat-2D-flat.png/220px-Polyvinylchloride-repeat-2D-flat.png</a:t>
            </a:r>
            <a:endParaRPr lang="cs-CZ" sz="1200" dirty="0"/>
          </a:p>
          <a:p>
            <a:r>
              <a:rPr lang="cs-CZ" sz="1200" dirty="0"/>
              <a:t>7 </a:t>
            </a:r>
            <a:r>
              <a:rPr lang="cs-CZ" sz="1200" u="sng" dirty="0"/>
              <a:t>http://www.tescoma.com/images/znaceni/polyvinylchlorid.gif</a:t>
            </a:r>
            <a:endParaRPr lang="cs-CZ" sz="1200" dirty="0"/>
          </a:p>
          <a:p>
            <a:r>
              <a:rPr lang="cs-CZ" sz="1200" dirty="0"/>
              <a:t>8 </a:t>
            </a:r>
            <a:r>
              <a:rPr lang="cs-CZ" sz="1200" u="sng" dirty="0"/>
              <a:t>http://www.conrad.de/medias/global/ce/8000_8999/8300/8300/8301/830117_BB_00_FB.EPS_1000.jpg</a:t>
            </a:r>
            <a:endParaRPr lang="cs-CZ" sz="1200" dirty="0"/>
          </a:p>
          <a:p>
            <a:r>
              <a:rPr lang="cs-CZ" sz="1200" dirty="0"/>
              <a:t>9 </a:t>
            </a:r>
            <a:r>
              <a:rPr lang="cs-CZ" sz="1200" u="sng" dirty="0"/>
              <a:t>http://upload.wikimedia.org/wikipedia/commons/thumb/b/bd/Polypropylene.svg/220px-Polypropylene.svg.png</a:t>
            </a:r>
            <a:endParaRPr lang="cs-CZ" sz="1200" dirty="0"/>
          </a:p>
          <a:p>
            <a:r>
              <a:rPr lang="cs-CZ" sz="1200" dirty="0"/>
              <a:t>10 </a:t>
            </a:r>
            <a:r>
              <a:rPr lang="cs-CZ" sz="1200" u="sng" dirty="0"/>
              <a:t>http://upload.wikimedia.org/wikipedia/commons/thumb/0/0c/Plastic-recyc-05.svg/100px-Plastic-recyc-05.svg.png</a:t>
            </a:r>
            <a:endParaRPr lang="cs-CZ" sz="1200" dirty="0"/>
          </a:p>
          <a:p>
            <a:r>
              <a:rPr lang="cs-CZ" sz="1200" dirty="0"/>
              <a:t>11 </a:t>
            </a:r>
            <a:r>
              <a:rPr lang="cs-CZ" sz="1200" u="sng" dirty="0"/>
              <a:t>http://www.lanex.cz/file/57/polypropylen2.jpg</a:t>
            </a:r>
            <a:endParaRPr lang="cs-CZ" sz="1200" dirty="0"/>
          </a:p>
          <a:p>
            <a:r>
              <a:rPr lang="cs-CZ" sz="1200" dirty="0"/>
              <a:t>12 </a:t>
            </a:r>
            <a:r>
              <a:rPr lang="cs-CZ" sz="1200" u="sng" dirty="0"/>
              <a:t>http://img.blesk.cz/img/1/full/1143468-img-silikony-prsa-operace.jpg</a:t>
            </a:r>
            <a:endParaRPr lang="cs-CZ" sz="1200" dirty="0"/>
          </a:p>
          <a:p>
            <a:r>
              <a:rPr lang="cs-CZ" sz="1200" dirty="0"/>
              <a:t>13 </a:t>
            </a:r>
            <a:r>
              <a:rPr lang="cs-CZ" sz="1200" u="sng" dirty="0"/>
              <a:t>http://krejcir.blog.idnes.cz/blog/6929/83953/big_top.JPG</a:t>
            </a:r>
            <a:endParaRPr lang="cs-CZ" sz="1200" dirty="0"/>
          </a:p>
          <a:p>
            <a:r>
              <a:rPr lang="cs-CZ" sz="1200" dirty="0"/>
              <a:t>14 http://</a:t>
            </a:r>
            <a:r>
              <a:rPr lang="cs-CZ" sz="1200" dirty="0" smtClean="0"/>
              <a:t>www.denbraven.cz/dokument-produkt/64/image/sanitarni-neutralni-silikon-image-01.jpg</a:t>
            </a:r>
          </a:p>
          <a:p>
            <a:r>
              <a:rPr lang="cs-CZ" sz="1200" dirty="0" smtClean="0"/>
              <a:t>15 http://www.recyklace.cz/images/product/18401_th.jpg</a:t>
            </a:r>
          </a:p>
          <a:p>
            <a:r>
              <a:rPr lang="cs-CZ" sz="1200" dirty="0" smtClean="0"/>
              <a:t>16 http://http://www.nejlevnejsiploty.cz/Fotografie/Zbozi/Original/1273224092_99511.jpg</a:t>
            </a:r>
          </a:p>
        </p:txBody>
      </p:sp>
    </p:spTree>
    <p:extLst>
      <p:ext uri="{BB962C8B-B14F-4D97-AF65-F5344CB8AC3E}">
        <p14:creationId xmlns:p14="http://schemas.microsoft.com/office/powerpoint/2010/main" val="3107777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915816" y="1484784"/>
            <a:ext cx="2284728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6600" b="1" dirty="0"/>
              <a:t>Plasty</a:t>
            </a:r>
            <a:endParaRPr lang="cs-CZ" sz="6600" dirty="0"/>
          </a:p>
        </p:txBody>
      </p:sp>
    </p:spTree>
    <p:extLst>
      <p:ext uri="{BB962C8B-B14F-4D97-AF65-F5344CB8AC3E}">
        <p14:creationId xmlns:p14="http://schemas.microsoft.com/office/powerpoint/2010/main" val="3122236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Plasty - historie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první </a:t>
            </a:r>
            <a:r>
              <a:rPr lang="cs-CZ" dirty="0"/>
              <a:t>byla umělá slonovina = nitrát celulózy (1855) </a:t>
            </a:r>
          </a:p>
          <a:p>
            <a:r>
              <a:rPr lang="cs-CZ" dirty="0" smtClean="0"/>
              <a:t>prvním </a:t>
            </a:r>
            <a:r>
              <a:rPr lang="cs-CZ" dirty="0"/>
              <a:t>plně syntetický plast byl bakelit (1909) </a:t>
            </a:r>
          </a:p>
          <a:p>
            <a:r>
              <a:rPr lang="cs-CZ" dirty="0" smtClean="0"/>
              <a:t>první </a:t>
            </a:r>
            <a:r>
              <a:rPr lang="cs-CZ" dirty="0"/>
              <a:t>polyethylen (1891) </a:t>
            </a:r>
          </a:p>
          <a:p>
            <a:r>
              <a:rPr lang="cs-CZ" dirty="0" smtClean="0"/>
              <a:t>první </a:t>
            </a:r>
            <a:r>
              <a:rPr lang="cs-CZ" dirty="0"/>
              <a:t>vinylové plasty </a:t>
            </a:r>
            <a:r>
              <a:rPr lang="cs-CZ" dirty="0" smtClean="0"/>
              <a:t>= PVC</a:t>
            </a:r>
            <a:r>
              <a:rPr lang="cs-CZ" dirty="0"/>
              <a:t>, </a:t>
            </a:r>
            <a:r>
              <a:rPr lang="cs-CZ" dirty="0" smtClean="0"/>
              <a:t>polystyren </a:t>
            </a:r>
            <a:r>
              <a:rPr lang="cs-CZ" dirty="0"/>
              <a:t>(po první světové válce)  </a:t>
            </a:r>
          </a:p>
          <a:p>
            <a:r>
              <a:rPr lang="cs-CZ" dirty="0" smtClean="0"/>
              <a:t>první </a:t>
            </a:r>
            <a:r>
              <a:rPr lang="cs-CZ" dirty="0"/>
              <a:t>polyamid Nylonu (ve 30. letech 20. století) </a:t>
            </a:r>
          </a:p>
          <a:p>
            <a:r>
              <a:rPr lang="cs-CZ" dirty="0" smtClean="0"/>
              <a:t>následoval </a:t>
            </a:r>
            <a:r>
              <a:rPr lang="cs-CZ" dirty="0"/>
              <a:t>prudký rozmach výzkumu i výroby většiny dalších plastů </a:t>
            </a:r>
          </a:p>
          <a:p>
            <a:r>
              <a:rPr lang="cs-CZ" dirty="0" smtClean="0"/>
              <a:t>do </a:t>
            </a:r>
            <a:r>
              <a:rPr lang="cs-CZ" dirty="0"/>
              <a:t>každodenního života vstoupily plasty </a:t>
            </a:r>
            <a:r>
              <a:rPr lang="cs-CZ" dirty="0" smtClean="0"/>
              <a:t>a </a:t>
            </a:r>
            <a:r>
              <a:rPr lang="cs-CZ" dirty="0"/>
              <a:t>výrobky z </a:t>
            </a:r>
            <a:r>
              <a:rPr lang="cs-CZ" dirty="0" smtClean="0"/>
              <a:t>nich </a:t>
            </a:r>
            <a:r>
              <a:rPr lang="cs-CZ" dirty="0"/>
              <a:t>masivně </a:t>
            </a:r>
            <a:r>
              <a:rPr lang="cs-CZ" dirty="0" smtClean="0"/>
              <a:t>(až </a:t>
            </a:r>
            <a:r>
              <a:rPr lang="cs-CZ" dirty="0"/>
              <a:t>po 2. světové </a:t>
            </a:r>
            <a:r>
              <a:rPr lang="cs-CZ" dirty="0" smtClean="0"/>
              <a:t>válce) </a:t>
            </a:r>
            <a:endParaRPr lang="cs-CZ" dirty="0"/>
          </a:p>
          <a:p>
            <a:r>
              <a:rPr lang="cs-CZ" dirty="0"/>
              <a:t>Silon – český plast (O. Wichterle, 1950</a:t>
            </a:r>
            <a:r>
              <a:rPr lang="cs-CZ" dirty="0" smtClean="0"/>
              <a:t>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1204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Plasty - výhody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jsou levnou náhradou klasických materiálů jako dřevo, sklo, ocel a jiné kovy, atp.</a:t>
            </a:r>
          </a:p>
          <a:p>
            <a:r>
              <a:rPr lang="cs-CZ" dirty="0"/>
              <a:t>mnohé jsou tvarovatelné - mají vlastnost zvanou plasticita.</a:t>
            </a:r>
          </a:p>
          <a:p>
            <a:r>
              <a:rPr lang="cs-CZ" dirty="0"/>
              <a:t>velká variabilita vlastností např. tepelná odolnost, tvrdost, pružnost, nízká hustota, chemická odolnost </a:t>
            </a:r>
          </a:p>
          <a:p>
            <a:r>
              <a:rPr lang="cs-CZ" dirty="0"/>
              <a:t>dobrá zpracovatelnost energeticky málo náročnými technologiemi vhodnými pro masovou výrobu (</a:t>
            </a:r>
            <a:r>
              <a:rPr lang="cs-CZ" dirty="0" smtClean="0"/>
              <a:t>lisování, </a:t>
            </a:r>
            <a:r>
              <a:rPr lang="cs-CZ" dirty="0"/>
              <a:t>vstřikování, vyfukování, </a:t>
            </a:r>
            <a:r>
              <a:rPr lang="cs-CZ" dirty="0" smtClean="0"/>
              <a:t>apod</a:t>
            </a:r>
            <a:r>
              <a:rPr lang="cs-CZ" dirty="0"/>
              <a:t>.).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17495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Plasty - struktura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b="1" dirty="0"/>
              <a:t>Plasty </a:t>
            </a:r>
            <a:r>
              <a:rPr lang="cs-CZ" dirty="0"/>
              <a:t>nebo také plastické hmoty nebo ne zcela přesně umělé hmoty, označují řadu syntetických polymerních materiálů. </a:t>
            </a:r>
          </a:p>
          <a:p>
            <a:r>
              <a:rPr lang="cs-CZ" b="1" dirty="0"/>
              <a:t>Polymery</a:t>
            </a:r>
            <a:r>
              <a:rPr lang="cs-CZ" dirty="0"/>
              <a:t> jsou organické látky o vysoké molární hmotnosti. Sestávají z molekul jednoho nebo více druhů atomů nebo skupin spojených navzájem dlouhou lineární řadu. </a:t>
            </a:r>
            <a:endParaRPr lang="cs-CZ" dirty="0" smtClean="0"/>
          </a:p>
          <a:p>
            <a:r>
              <a:rPr lang="cs-CZ" dirty="0" smtClean="0"/>
              <a:t>Pak </a:t>
            </a:r>
            <a:r>
              <a:rPr lang="cs-CZ" dirty="0"/>
              <a:t>hovoříme o </a:t>
            </a:r>
            <a:r>
              <a:rPr lang="cs-CZ" b="1" dirty="0"/>
              <a:t>makromolekulách, </a:t>
            </a:r>
            <a:r>
              <a:rPr lang="cs-CZ" dirty="0"/>
              <a:t>jejichž řetězce tvoří pravidelně se opakující části, které nazýváme stavební nebo monomerní jednotky (</a:t>
            </a:r>
            <a:r>
              <a:rPr lang="cs-CZ" b="1" dirty="0"/>
              <a:t>mery</a:t>
            </a:r>
            <a:r>
              <a:rPr lang="cs-CZ" dirty="0"/>
              <a:t>). Počet merů udává polymerační stupeň n, který mívá hodnotu 10 až 10</a:t>
            </a:r>
            <a:r>
              <a:rPr lang="cs-CZ" baseline="30000" dirty="0"/>
              <a:t>6</a:t>
            </a:r>
            <a:r>
              <a:rPr lang="cs-CZ" dirty="0"/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27561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Plasty - struktura</a:t>
            </a:r>
            <a:endParaRPr lang="cs-CZ" dirty="0"/>
          </a:p>
        </p:txBody>
      </p:sp>
      <p:pic>
        <p:nvPicPr>
          <p:cNvPr id="4" name="Zástupný symbol pro obsah 3" descr="http://www.bbc.co.uk/schools/gcsebitesize/science/images/ocrchem17.gif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484784"/>
            <a:ext cx="4680520" cy="3096344"/>
          </a:xfrm>
          <a:prstGeom prst="rect">
            <a:avLst/>
          </a:prstGeom>
          <a:noFill/>
          <a:ln>
            <a:noFill/>
          </a:ln>
        </p:spPr>
      </p:pic>
      <p:pic>
        <p:nvPicPr>
          <p:cNvPr id="2050" name="Picture 2" descr="http://www.noze-nuz.com/cerneni_cepeli/ochrana_nozu_soubory/image002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5414587" y="3234486"/>
            <a:ext cx="3456385" cy="26932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Obdélník 4"/>
          <p:cNvSpPr/>
          <p:nvPr/>
        </p:nvSpPr>
        <p:spPr>
          <a:xfrm>
            <a:off x="5220072" y="1484784"/>
            <a:ext cx="216024" cy="216024"/>
          </a:xfrm>
          <a:prstGeom prst="rect">
            <a:avLst/>
          </a:prstGeom>
          <a:solidFill>
            <a:schemeClr val="bg1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 smtClean="0">
                <a:solidFill>
                  <a:schemeClr val="tx1"/>
                </a:solidFill>
              </a:rPr>
              <a:t>1</a:t>
            </a:r>
            <a:endParaRPr lang="cs-CZ" sz="1200" dirty="0">
              <a:solidFill>
                <a:schemeClr val="tx1"/>
              </a:solidFill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5580112" y="6093296"/>
            <a:ext cx="216023" cy="216027"/>
          </a:xfrm>
          <a:prstGeom prst="rect">
            <a:avLst/>
          </a:prstGeom>
          <a:solidFill>
            <a:schemeClr val="bg1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 smtClean="0">
                <a:solidFill>
                  <a:schemeClr val="tx1"/>
                </a:solidFill>
              </a:rPr>
              <a:t>2</a:t>
            </a:r>
            <a:endParaRPr lang="cs-CZ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2172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Plasty - dělení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8245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podle použitého </a:t>
            </a:r>
            <a:r>
              <a:rPr lang="cs-CZ" dirty="0" smtClean="0"/>
              <a:t>monomeru</a:t>
            </a:r>
          </a:p>
          <a:p>
            <a:pPr marL="0" indent="0">
              <a:buNone/>
            </a:pPr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5702032"/>
              </p:ext>
            </p:extLst>
          </p:nvPr>
        </p:nvGraphicFramePr>
        <p:xfrm>
          <a:off x="539552" y="2248950"/>
          <a:ext cx="7920880" cy="388369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536504"/>
                <a:gridCol w="3384376"/>
              </a:tblGrid>
              <a:tr h="12520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 </a:t>
                      </a:r>
                      <a:r>
                        <a:rPr lang="cs-CZ" sz="2400" b="0" dirty="0">
                          <a:solidFill>
                            <a:schemeClr val="tx1"/>
                          </a:solidFill>
                          <a:effectLst/>
                        </a:rPr>
                        <a:t>vinylové plasty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(uhlovodíkový zbytek vzniklý odtržením   atomu vodíku z molekuly ethenu)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polyamidy</a:t>
                      </a:r>
                      <a:endParaRPr lang="cs-CZ" sz="24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260232">
                <a:tc>
                  <a:txBody>
                    <a:bodyPr/>
                    <a:lstStyle/>
                    <a:p>
                      <a:pPr marL="9144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u="none" strike="noStrike" dirty="0">
                          <a:effectLst/>
                        </a:rPr>
                        <a:t>polypropylen</a:t>
                      </a:r>
                      <a:r>
                        <a:rPr lang="cs-CZ" sz="2400" dirty="0">
                          <a:effectLst/>
                        </a:rPr>
                        <a:t> (PP)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u="none" strike="noStrike" dirty="0">
                          <a:effectLst/>
                        </a:rPr>
                        <a:t>polyestery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260232">
                <a:tc>
                  <a:txBody>
                    <a:bodyPr/>
                    <a:lstStyle/>
                    <a:p>
                      <a:pPr marL="9144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u="none" strike="noStrike" dirty="0">
                          <a:effectLst/>
                        </a:rPr>
                        <a:t>polyvinylchlorid</a:t>
                      </a:r>
                      <a:r>
                        <a:rPr lang="cs-CZ" sz="2400" dirty="0">
                          <a:effectLst/>
                        </a:rPr>
                        <a:t> (PVC)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400" u="none" strike="noStrike" dirty="0">
                          <a:effectLst/>
                        </a:rPr>
                        <a:t>polyuretany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260232">
                <a:tc>
                  <a:txBody>
                    <a:bodyPr/>
                    <a:lstStyle/>
                    <a:p>
                      <a:pPr marL="9144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u="none" strike="noStrike" dirty="0">
                          <a:effectLst/>
                        </a:rPr>
                        <a:t>polystyren</a:t>
                      </a:r>
                      <a:r>
                        <a:rPr lang="cs-CZ" sz="2400" dirty="0">
                          <a:effectLst/>
                        </a:rPr>
                        <a:t> (PS)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400" u="none" strike="noStrike" dirty="0">
                          <a:effectLst/>
                        </a:rPr>
                        <a:t>fenoplasty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2602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 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400" u="none" strike="noStrike" dirty="0">
                          <a:effectLst/>
                        </a:rPr>
                        <a:t>aminoplasty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2602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 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400" u="none" strike="noStrike" dirty="0">
                          <a:effectLst/>
                        </a:rPr>
                        <a:t>polysiloxany</a:t>
                      </a:r>
                      <a:r>
                        <a:rPr lang="cs-CZ" sz="2400" dirty="0">
                          <a:effectLst/>
                        </a:rPr>
                        <a:t> (</a:t>
                      </a:r>
                      <a:r>
                        <a:rPr lang="cs-CZ" sz="2400" u="none" strike="noStrike" dirty="0">
                          <a:effectLst/>
                        </a:rPr>
                        <a:t>silikony</a:t>
                      </a:r>
                      <a:r>
                        <a:rPr lang="cs-CZ" sz="2400" dirty="0">
                          <a:effectLst/>
                        </a:rPr>
                        <a:t>)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5285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 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400" u="none" strike="noStrike" dirty="0">
                          <a:effectLst/>
                        </a:rPr>
                        <a:t>fluoroplasty</a:t>
                      </a:r>
                      <a:r>
                        <a:rPr lang="cs-CZ" sz="2400" dirty="0">
                          <a:effectLst/>
                        </a:rPr>
                        <a:t> (např. </a:t>
                      </a:r>
                      <a:r>
                        <a:rPr lang="cs-CZ" sz="2400" u="none" strike="noStrike" dirty="0">
                          <a:effectLst/>
                        </a:rPr>
                        <a:t>Teflon</a:t>
                      </a:r>
                      <a:r>
                        <a:rPr lang="cs-CZ" sz="2400" dirty="0">
                          <a:effectLst/>
                        </a:rPr>
                        <a:t>)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56961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Plasty - dělení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podle zpracovatelnosti po ohřátí </a:t>
            </a:r>
          </a:p>
          <a:p>
            <a:r>
              <a:rPr lang="cs-CZ" dirty="0" smtClean="0"/>
              <a:t>termoplasty – po ohřátí na vysokou teplotu a ochlazení jsou znovu zpracovatelné, např. polyethylen, polyester</a:t>
            </a:r>
            <a:r>
              <a:rPr lang="cs-CZ" dirty="0"/>
              <a:t>,</a:t>
            </a:r>
            <a:r>
              <a:rPr lang="cs-CZ" dirty="0" smtClean="0"/>
              <a:t> polystyren</a:t>
            </a:r>
          </a:p>
          <a:p>
            <a:r>
              <a:rPr lang="cs-CZ" dirty="0" smtClean="0"/>
              <a:t>reaktoplasty (dříve termosety) – po ohřátí je již nelze zpracovat, např. pryskyřice, kaučuky, bakelit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64471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237</TotalTime>
  <Words>1007</Words>
  <Application>Microsoft Office PowerPoint</Application>
  <PresentationFormat>Předvádění na obrazovce (4:3)</PresentationFormat>
  <Paragraphs>166</Paragraphs>
  <Slides>24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24</vt:i4>
      </vt:variant>
    </vt:vector>
  </HeadingPairs>
  <TitlesOfParts>
    <vt:vector size="25" baseType="lpstr">
      <vt:lpstr>Motiv systému Office</vt:lpstr>
      <vt:lpstr>Prezentace aplikace PowerPoint</vt:lpstr>
      <vt:lpstr>Prezentace aplikace PowerPoint</vt:lpstr>
      <vt:lpstr>Prezentace aplikace PowerPoint</vt:lpstr>
      <vt:lpstr>Plasty - historie</vt:lpstr>
      <vt:lpstr>Plasty - výhody</vt:lpstr>
      <vt:lpstr>Plasty - struktura</vt:lpstr>
      <vt:lpstr>Plasty - struktura</vt:lpstr>
      <vt:lpstr>Plasty - dělení</vt:lpstr>
      <vt:lpstr>Plasty - dělení</vt:lpstr>
      <vt:lpstr>Plasty - dělení</vt:lpstr>
      <vt:lpstr>Plasty - likvidace</vt:lpstr>
      <vt:lpstr>Plasty - likvidace</vt:lpstr>
      <vt:lpstr>Plasty - zástupci</vt:lpstr>
      <vt:lpstr>Plasty - zástupci</vt:lpstr>
      <vt:lpstr>Plasty - zástupci</vt:lpstr>
      <vt:lpstr>Plasty - zástupci</vt:lpstr>
      <vt:lpstr>Plasty - zástupci</vt:lpstr>
      <vt:lpstr>Plasty - zástupci</vt:lpstr>
      <vt:lpstr>Plasty - zástupci</vt:lpstr>
      <vt:lpstr>Plasty - zástupci</vt:lpstr>
      <vt:lpstr>Plasty - zástupci</vt:lpstr>
      <vt:lpstr>Plasty - zástupci</vt:lpstr>
      <vt:lpstr>  Zdroj</vt:lpstr>
      <vt:lpstr>  Zdroj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sbartova</dc:creator>
  <cp:lastModifiedBy>sbartova</cp:lastModifiedBy>
  <cp:revision>18</cp:revision>
  <dcterms:created xsi:type="dcterms:W3CDTF">2013-07-06T19:07:35Z</dcterms:created>
  <dcterms:modified xsi:type="dcterms:W3CDTF">2013-07-06T23:05:09Z</dcterms:modified>
</cp:coreProperties>
</file>