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0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84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79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8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36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73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41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75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77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5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BBBC-4E19-446A-ACB9-96D8AD92E0EE}" type="datetimeFigureOut">
              <a:rPr lang="cs-CZ" smtClean="0"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8FAA4-6D61-4ADA-9CB7-DEB407102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3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50196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Výukový materiál: </a:t>
            </a:r>
            <a:endParaRPr lang="cs-CZ" dirty="0" smtClean="0"/>
          </a:p>
          <a:p>
            <a:r>
              <a:rPr lang="cs-CZ" dirty="0" smtClean="0"/>
              <a:t>VY_32_INOVACE_Galvanický článek</a:t>
            </a:r>
            <a:endParaRPr lang="cs-CZ" dirty="0"/>
          </a:p>
          <a:p>
            <a:r>
              <a:rPr lang="cs-CZ" dirty="0"/>
              <a:t>Název projektu: Šablony Špičák</a:t>
            </a:r>
          </a:p>
          <a:p>
            <a:r>
              <a:rPr lang="cs-CZ" dirty="0"/>
              <a:t>Číslo projektu: CZ.1.07/1.4.00/21.2735</a:t>
            </a:r>
          </a:p>
          <a:p>
            <a:r>
              <a:rPr lang="cs-CZ" dirty="0"/>
              <a:t>Šablona: III/2</a:t>
            </a:r>
          </a:p>
          <a:p>
            <a:r>
              <a:rPr lang="cs-CZ" dirty="0"/>
              <a:t>Autor VM: Mgr. Šárka Bártová</a:t>
            </a:r>
          </a:p>
          <a:p>
            <a:r>
              <a:rPr lang="cs-CZ" dirty="0"/>
              <a:t>VM byl vytvořen: </a:t>
            </a:r>
            <a:r>
              <a:rPr lang="cs-CZ" dirty="0" smtClean="0"/>
              <a:t>květen </a:t>
            </a:r>
            <a:r>
              <a:rPr lang="cs-CZ" dirty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4450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články -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kapesních </a:t>
            </a:r>
            <a:r>
              <a:rPr lang="cs-CZ" dirty="0" smtClean="0"/>
              <a:t>svítilnách, v </a:t>
            </a:r>
            <a:r>
              <a:rPr lang="cs-CZ" dirty="0" smtClean="0"/>
              <a:t>elektrických zvoncích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 rozhlasových a </a:t>
            </a:r>
            <a:r>
              <a:rPr lang="cs-CZ" dirty="0" smtClean="0"/>
              <a:t>hudebních </a:t>
            </a:r>
            <a:r>
              <a:rPr lang="cs-CZ" dirty="0" smtClean="0"/>
              <a:t>přístrojích </a:t>
            </a:r>
          </a:p>
          <a:p>
            <a:r>
              <a:rPr lang="cs-CZ" dirty="0"/>
              <a:t>v</a:t>
            </a:r>
            <a:r>
              <a:rPr lang="cs-CZ" dirty="0" smtClean="0"/>
              <a:t> přenosných </a:t>
            </a:r>
            <a:r>
              <a:rPr lang="cs-CZ" dirty="0"/>
              <a:t>vysílačích a </a:t>
            </a:r>
            <a:r>
              <a:rPr lang="cs-CZ" dirty="0" smtClean="0"/>
              <a:t>přijímačích</a:t>
            </a:r>
          </a:p>
          <a:p>
            <a:r>
              <a:rPr lang="cs-CZ" dirty="0"/>
              <a:t>v</a:t>
            </a:r>
            <a:r>
              <a:rPr lang="cs-CZ" dirty="0" smtClean="0"/>
              <a:t> drobných přístrojích: elektrické </a:t>
            </a:r>
            <a:r>
              <a:rPr lang="cs-CZ" dirty="0"/>
              <a:t>hračky, </a:t>
            </a:r>
            <a:r>
              <a:rPr lang="cs-CZ" dirty="0" smtClean="0"/>
              <a:t>         holicí </a:t>
            </a:r>
            <a:r>
              <a:rPr lang="cs-CZ" dirty="0"/>
              <a:t>strojky</a:t>
            </a:r>
            <a:r>
              <a:rPr lang="cs-CZ" dirty="0" smtClean="0"/>
              <a:t>, </a:t>
            </a:r>
            <a:r>
              <a:rPr lang="cs-CZ" dirty="0"/>
              <a:t>vrtačky, elektrické </a:t>
            </a:r>
            <a:r>
              <a:rPr lang="cs-CZ" dirty="0" smtClean="0"/>
              <a:t>hodiny </a:t>
            </a:r>
            <a:r>
              <a:rPr lang="cs-CZ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29794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články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</a:t>
            </a:r>
            <a:r>
              <a:rPr lang="cs-CZ" b="1" dirty="0" smtClean="0"/>
              <a:t>lověný akumulátor                                                  </a:t>
            </a:r>
            <a:r>
              <a:rPr lang="pl-PL" dirty="0" smtClean="0"/>
              <a:t>–</a:t>
            </a:r>
            <a:r>
              <a:rPr lang="cs-CZ" dirty="0" smtClean="0"/>
              <a:t> elektrody na bázi olova, elektrolyt kyselina                      </a:t>
            </a:r>
          </a:p>
          <a:p>
            <a:pPr marL="0" indent="0">
              <a:buNone/>
            </a:pPr>
            <a:r>
              <a:rPr lang="cs-CZ" dirty="0" smtClean="0"/>
              <a:t>       sírová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pl-PL" dirty="0" smtClean="0"/>
              <a:t>– </a:t>
            </a:r>
            <a:r>
              <a:rPr lang="cs-CZ" dirty="0" smtClean="0"/>
              <a:t>pro startování automobilu              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– nominální napětí 2,1 V</a:t>
            </a:r>
          </a:p>
          <a:p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755576" y="4653136"/>
            <a:ext cx="7715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/>
              <a:t>Pb + 2H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SO</a:t>
            </a:r>
            <a:r>
              <a:rPr lang="pt-BR" sz="3200" baseline="-25000" dirty="0" smtClean="0"/>
              <a:t>4</a:t>
            </a:r>
            <a:r>
              <a:rPr lang="pt-BR" sz="3200" dirty="0" smtClean="0"/>
              <a:t> + PbO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 → PbSO</a:t>
            </a:r>
            <a:r>
              <a:rPr lang="pt-BR" sz="3200" baseline="-25000" dirty="0" smtClean="0"/>
              <a:t>4</a:t>
            </a:r>
            <a:r>
              <a:rPr lang="pt-BR" sz="3200" dirty="0" smtClean="0"/>
              <a:t> + 2H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O + PbSO</a:t>
            </a:r>
            <a:r>
              <a:rPr lang="pt-BR" sz="3200" baseline="-25000" dirty="0" smtClean="0"/>
              <a:t>4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932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Olověný akumulátor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330042" y="3244334"/>
            <a:ext cx="483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Pól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4330042" y="3244334"/>
            <a:ext cx="483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Pól</a:t>
            </a:r>
            <a:endParaRPr lang="cs-CZ" b="1" dirty="0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150" y="1611039"/>
            <a:ext cx="6299698" cy="46639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798615" y="4952642"/>
            <a:ext cx="1223963" cy="2873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/>
              <a:t>Zesílené dno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6262665" y="3942992"/>
            <a:ext cx="865188" cy="287338"/>
          </a:xfrm>
          <a:prstGeom prst="flowChartAlternateProcess">
            <a:avLst/>
          </a:prstGeom>
          <a:solidFill>
            <a:srgbClr val="1574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/>
              <a:t>Pb deska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902303" y="2142767"/>
            <a:ext cx="1008062" cy="5762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/>
              <a:t>Hladina </a:t>
            </a:r>
            <a:br>
              <a:rPr lang="cs-CZ" sz="1400" b="1"/>
            </a:br>
            <a:r>
              <a:rPr lang="cs-CZ" sz="1400" b="1"/>
              <a:t>elektrolytu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4533878" y="1926867"/>
            <a:ext cx="792162" cy="2873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/>
              <a:t>Zátka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6118203" y="3079392"/>
            <a:ext cx="1008062" cy="5762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/>
              <a:t>Spojovací</a:t>
            </a:r>
            <a:br>
              <a:rPr lang="cs-CZ" sz="1400" b="1"/>
            </a:br>
            <a:r>
              <a:rPr lang="cs-CZ" sz="1400" b="1"/>
              <a:t>můstek</a:t>
            </a: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3238478" y="5311417"/>
            <a:ext cx="1152525" cy="287338"/>
          </a:xfrm>
          <a:prstGeom prst="flowChartAlternateProcess">
            <a:avLst/>
          </a:prstGeom>
          <a:solidFill>
            <a:srgbClr val="FFA6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/>
              <a:t>PbO</a:t>
            </a:r>
            <a:r>
              <a:rPr lang="cs-CZ" sz="1400" b="1" baseline="-25000"/>
              <a:t>2</a:t>
            </a:r>
            <a:r>
              <a:rPr lang="cs-CZ" sz="1400" b="1"/>
              <a:t> deska</a:t>
            </a: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2230415" y="5311417"/>
            <a:ext cx="936625" cy="2873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/>
              <a:t>Přepážka</a:t>
            </a: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1725590" y="3871555"/>
            <a:ext cx="936625" cy="28733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/>
              <a:t>Přepážka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902303" y="5024080"/>
            <a:ext cx="1008062" cy="720725"/>
          </a:xfrm>
          <a:prstGeom prst="flowChartAlternateProcess">
            <a:avLst/>
          </a:prstGeom>
          <a:solidFill>
            <a:srgbClr val="FF9B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/>
              <a:t>Porézní</a:t>
            </a:r>
            <a:br>
              <a:rPr lang="cs-CZ" sz="1400" b="1"/>
            </a:br>
            <a:r>
              <a:rPr lang="cs-CZ" sz="1400" b="1"/>
              <a:t>izolační</a:t>
            </a:r>
            <a:br>
              <a:rPr lang="cs-CZ" sz="1400" b="1"/>
            </a:br>
            <a:r>
              <a:rPr lang="cs-CZ" sz="1400" b="1"/>
              <a:t>hmota</a:t>
            </a: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2193902" y="2143560"/>
            <a:ext cx="792163" cy="2873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 dirty="0"/>
              <a:t>Pól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7721848" y="1611039"/>
            <a:ext cx="234528" cy="2337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9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články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</a:t>
            </a:r>
            <a:r>
              <a:rPr lang="cs-CZ" b="1" dirty="0" smtClean="0"/>
              <a:t>ikl-kadmiový akumulátor                                   </a:t>
            </a:r>
            <a:r>
              <a:rPr lang="pl-PL" dirty="0" smtClean="0"/>
              <a:t>–</a:t>
            </a:r>
            <a:r>
              <a:rPr lang="cs-CZ" dirty="0" smtClean="0"/>
              <a:t> </a:t>
            </a:r>
            <a:r>
              <a:rPr lang="pl-PL" dirty="0" smtClean="0"/>
              <a:t>napětí jednoho článku je 1,2 V                                 – problematická jedovatost Cd                                        </a:t>
            </a:r>
            <a:r>
              <a:rPr lang="pl-PL" dirty="0" smtClean="0"/>
              <a:t>– v podobě tzv. tužkových baterii</a:t>
            </a:r>
          </a:p>
          <a:p>
            <a:r>
              <a:rPr lang="cs-CZ" b="1" dirty="0"/>
              <a:t>l</a:t>
            </a:r>
            <a:r>
              <a:rPr lang="cs-CZ" b="1" dirty="0" smtClean="0"/>
              <a:t>ithium-iontový akumulátor, </a:t>
            </a:r>
            <a:r>
              <a:rPr lang="cs-CZ" dirty="0" smtClean="0"/>
              <a:t>zkráceně </a:t>
            </a:r>
            <a:r>
              <a:rPr lang="cs-CZ" b="1" dirty="0" smtClean="0"/>
              <a:t>Li-Ion   </a:t>
            </a:r>
            <a:r>
              <a:rPr lang="pl-PL" dirty="0" smtClean="0"/>
              <a:t>– </a:t>
            </a:r>
            <a:r>
              <a:rPr lang="cs-CZ" dirty="0" smtClean="0"/>
              <a:t>nominální napětí 3,7 V                                               </a:t>
            </a:r>
            <a:r>
              <a:rPr lang="pl-PL" dirty="0" smtClean="0"/>
              <a:t>– použití v elektromobilech</a:t>
            </a:r>
            <a:endParaRPr lang="cs-CZ" b="1" dirty="0" smtClean="0"/>
          </a:p>
          <a:p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1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články -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</a:t>
            </a:r>
            <a:r>
              <a:rPr lang="cs-CZ" dirty="0" smtClean="0"/>
              <a:t>ako startovací </a:t>
            </a:r>
            <a:r>
              <a:rPr lang="cs-CZ" dirty="0"/>
              <a:t>baterie motorových </a:t>
            </a:r>
            <a:r>
              <a:rPr lang="cs-CZ" dirty="0" smtClean="0"/>
              <a:t>vozidel</a:t>
            </a:r>
          </a:p>
          <a:p>
            <a:r>
              <a:rPr lang="cs-CZ" dirty="0" smtClean="0"/>
              <a:t>u </a:t>
            </a:r>
            <a:r>
              <a:rPr lang="cs-CZ" dirty="0"/>
              <a:t>akumulátorových nákladních vozíků, </a:t>
            </a:r>
            <a:r>
              <a:rPr lang="cs-CZ" dirty="0" smtClean="0"/>
              <a:t>elektromobilů </a:t>
            </a:r>
          </a:p>
          <a:p>
            <a:r>
              <a:rPr lang="cs-CZ" dirty="0" smtClean="0"/>
              <a:t>pro </a:t>
            </a:r>
            <a:r>
              <a:rPr lang="cs-CZ" dirty="0"/>
              <a:t>nouzová osvětlení, pro přenosné svítilny i ke stálému osvětlování 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používají </a:t>
            </a:r>
            <a:r>
              <a:rPr lang="cs-CZ" dirty="0"/>
              <a:t>se i do přenosných </a:t>
            </a:r>
            <a:r>
              <a:rPr lang="cs-CZ" dirty="0" smtClean="0"/>
              <a:t>zařízení: hračky</a:t>
            </a:r>
            <a:r>
              <a:rPr lang="cs-CZ" dirty="0"/>
              <a:t>, radiopřijímače, fotografické blesky ap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8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   Zdroj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http://cs.wikipedia.org/wiki/Galvanick%C3%BD_%C4%8Dl%C3%A1nek</a:t>
            </a:r>
          </a:p>
          <a:p>
            <a:r>
              <a:rPr lang="cs-CZ" dirty="0"/>
              <a:t>http://www.zschemie.euweb.cz/redox/redox12.html</a:t>
            </a:r>
          </a:p>
          <a:p>
            <a:r>
              <a:rPr lang="cs-CZ" dirty="0"/>
              <a:t>dum.rvp.cz/</a:t>
            </a:r>
            <a:r>
              <a:rPr lang="cs-CZ" dirty="0" err="1"/>
              <a:t>materialy</a:t>
            </a:r>
            <a:r>
              <a:rPr lang="cs-CZ" dirty="0"/>
              <a:t>/</a:t>
            </a:r>
            <a:r>
              <a:rPr lang="cs-CZ" dirty="0" err="1"/>
              <a:t>stahnout.html?s</a:t>
            </a:r>
            <a:r>
              <a:rPr lang="cs-CZ" dirty="0"/>
              <a:t>=</a:t>
            </a:r>
            <a:r>
              <a:rPr lang="cs-CZ" dirty="0" err="1"/>
              <a:t>qwkmoskd</a:t>
            </a:r>
            <a:r>
              <a:rPr lang="cs-CZ" i="1" dirty="0"/>
              <a:t>‎</a:t>
            </a:r>
            <a:endParaRPr lang="cs-CZ" dirty="0"/>
          </a:p>
          <a:p>
            <a:r>
              <a:rPr lang="cs-CZ" dirty="0"/>
              <a:t>http://cs.wikipedia.org/wiki/Luigi_Galvani</a:t>
            </a:r>
          </a:p>
          <a:p>
            <a:r>
              <a:rPr lang="cs-CZ" dirty="0"/>
              <a:t>http://www.cez.cz/edee/content/microsites/elektrina/fyz2.htm</a:t>
            </a:r>
          </a:p>
          <a:p>
            <a:r>
              <a:rPr lang="cs-CZ" dirty="0"/>
              <a:t>http://www.energyweb.cz/web/index.php?display_page=2&amp;subitem=1&amp;ee_chapter=5.2.4</a:t>
            </a:r>
          </a:p>
          <a:p>
            <a:r>
              <a:rPr lang="cs-CZ" dirty="0"/>
              <a:t>http://cs.wikipedia.org/wiki/Alkalick%C3%BD_%C4%8Dl%C3%A1nek</a:t>
            </a:r>
          </a:p>
          <a:p>
            <a:r>
              <a:rPr lang="cs-CZ" dirty="0"/>
              <a:t>http://cs.wikipedia.org/wiki/St%C5%99%C3%ADbro-oxidov%C3%BD_%C4%8Dl%C3%A1nek</a:t>
            </a:r>
          </a:p>
          <a:p>
            <a:r>
              <a:rPr lang="cs-CZ" dirty="0"/>
              <a:t>http://cs.wikipedia.org/wiki/Lithiov%C3%BD_%C4%8Dl%C3%A1nek</a:t>
            </a:r>
          </a:p>
          <a:p>
            <a:r>
              <a:rPr lang="cs-CZ" dirty="0"/>
              <a:t>http://cs.wikipedia.org/wiki/Olov%C4%9Bn%C3%BD_akumul%C3%A1tor</a:t>
            </a:r>
          </a:p>
          <a:p>
            <a:r>
              <a:rPr lang="cs-CZ" dirty="0"/>
              <a:t>http://cs.wikipedia.org/wiki/Nikl-kadmiov%C3%BD_akumul%C3%A1tor</a:t>
            </a:r>
          </a:p>
          <a:p>
            <a:r>
              <a:rPr lang="cs-CZ" dirty="0"/>
              <a:t>http://cs.wikipedia.org/wiki/Lithium-iontov%C3%BD_akumul%C3%A1tor</a:t>
            </a:r>
          </a:p>
          <a:p>
            <a:r>
              <a:rPr lang="cs-CZ" dirty="0"/>
              <a:t>http://cs.wikipedia.org/wiki/Elektromobil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1 http://t0.gstatic.com/images?q=tbn:ANd9GcQuIu1Qzz4A_kp6wqPLtd27B5AihAcxy4qPAzvOl9-JYSW42W1OHw </a:t>
            </a:r>
          </a:p>
          <a:p>
            <a:r>
              <a:rPr lang="cs-CZ" dirty="0"/>
              <a:t>2 http://www.vyukovematerialy.cz/chemie/rocnik9/foto/voltuv%20clanek.jpg</a:t>
            </a:r>
          </a:p>
          <a:p>
            <a:r>
              <a:rPr lang="cs-CZ" dirty="0"/>
              <a:t>3 http://chemie.websnadno.cz/suchy_clanek.gif</a:t>
            </a:r>
          </a:p>
          <a:p>
            <a:r>
              <a:rPr lang="cs-CZ" dirty="0"/>
              <a:t>4 dum.rvp.cz/</a:t>
            </a:r>
            <a:r>
              <a:rPr lang="cs-CZ" dirty="0" err="1"/>
              <a:t>materialy</a:t>
            </a:r>
            <a:r>
              <a:rPr lang="cs-CZ" dirty="0"/>
              <a:t>/</a:t>
            </a:r>
            <a:r>
              <a:rPr lang="cs-CZ" dirty="0" err="1"/>
              <a:t>stahnout.html?s</a:t>
            </a:r>
            <a:r>
              <a:rPr lang="cs-CZ" dirty="0"/>
              <a:t>=</a:t>
            </a:r>
            <a:r>
              <a:rPr lang="cs-CZ" dirty="0" err="1"/>
              <a:t>qwkmoskd</a:t>
            </a:r>
            <a:r>
              <a:rPr lang="cs-CZ" i="1" dirty="0"/>
              <a:t>‎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9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Vzdělávací oblast: Člověk a příroda</a:t>
            </a:r>
          </a:p>
          <a:p>
            <a:r>
              <a:rPr lang="cs-CZ" dirty="0"/>
              <a:t>Vzdělávací obor:  Chemie</a:t>
            </a:r>
          </a:p>
          <a:p>
            <a:r>
              <a:rPr lang="it-IT" dirty="0"/>
              <a:t>VM určen pro: 9. ročník</a:t>
            </a:r>
          </a:p>
          <a:p>
            <a:r>
              <a:rPr lang="cs-CZ" dirty="0"/>
              <a:t>Tematický okruh: </a:t>
            </a:r>
            <a:r>
              <a:rPr lang="pt-BR" dirty="0" smtClean="0"/>
              <a:t>Redoxní reakce </a:t>
            </a:r>
            <a:endParaRPr lang="cs-CZ" dirty="0" smtClean="0"/>
          </a:p>
          <a:p>
            <a:r>
              <a:rPr lang="pt-BR" dirty="0" smtClean="0"/>
              <a:t>Téma</a:t>
            </a:r>
            <a:r>
              <a:rPr lang="pt-BR" dirty="0"/>
              <a:t>: </a:t>
            </a:r>
            <a:r>
              <a:rPr lang="cs-CZ" dirty="0" smtClean="0"/>
              <a:t>Galvanický článek</a:t>
            </a:r>
            <a:endParaRPr lang="pt-BR" dirty="0"/>
          </a:p>
          <a:p>
            <a:r>
              <a:rPr lang="cs-CZ" dirty="0"/>
              <a:t>Anotace: </a:t>
            </a:r>
            <a:r>
              <a:rPr lang="cs-CZ" dirty="0" smtClean="0"/>
              <a:t>Galvanický článek je ukázkou praktického využití redoxních reakcí. 	Má významnou úlohu v našem životě. </a:t>
            </a:r>
            <a:r>
              <a:rPr lang="cs-CZ" dirty="0"/>
              <a:t>Zde je možné se </a:t>
            </a:r>
            <a:r>
              <a:rPr lang="cs-CZ" dirty="0" smtClean="0"/>
              <a:t>o něm 	dozvědět jak funguje, které typy existují.</a:t>
            </a:r>
            <a:endParaRPr lang="cs-CZ" dirty="0"/>
          </a:p>
          <a:p>
            <a:r>
              <a:rPr lang="cs-CZ" dirty="0"/>
              <a:t>Klíčová slova: </a:t>
            </a:r>
            <a:r>
              <a:rPr lang="cs-CZ" dirty="0" smtClean="0"/>
              <a:t>Galvanický článek, redoxní </a:t>
            </a:r>
            <a:r>
              <a:rPr lang="cs-CZ" dirty="0"/>
              <a:t>děj, </a:t>
            </a:r>
            <a:r>
              <a:rPr lang="cs-CZ" dirty="0" smtClean="0"/>
              <a:t>baterie.</a:t>
            </a:r>
            <a:endParaRPr lang="cs-CZ" dirty="0"/>
          </a:p>
          <a:p>
            <a:r>
              <a:rPr lang="cs-CZ" dirty="0"/>
              <a:t>Metodika: Možné použití jako seznámení s problematikou </a:t>
            </a:r>
            <a:r>
              <a:rPr lang="cs-CZ" dirty="0" smtClean="0"/>
              <a:t>fungování 	 	 galvanického článku.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3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07704" y="1700808"/>
            <a:ext cx="52977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400" b="1" dirty="0"/>
              <a:t>Galvanický článek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1522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to zařízení, které </a:t>
            </a:r>
            <a:r>
              <a:rPr lang="cs-CZ" b="1" dirty="0" smtClean="0"/>
              <a:t>využívá redoxní reakce jako zdroj energie</a:t>
            </a:r>
            <a:endParaRPr lang="cs-CZ" dirty="0"/>
          </a:p>
          <a:p>
            <a:r>
              <a:rPr lang="cs-CZ" dirty="0" smtClean="0"/>
              <a:t>jde o zdroj malý a přenosný</a:t>
            </a:r>
          </a:p>
          <a:p>
            <a:r>
              <a:rPr lang="cs-CZ" dirty="0"/>
              <a:t>b</a:t>
            </a:r>
            <a:r>
              <a:rPr lang="cs-CZ" dirty="0" smtClean="0"/>
              <a:t>ěžně nazývaný baterie</a:t>
            </a:r>
          </a:p>
          <a:p>
            <a:endParaRPr lang="cs-CZ" dirty="0"/>
          </a:p>
        </p:txBody>
      </p:sp>
      <p:pic>
        <p:nvPicPr>
          <p:cNvPr id="2050" name="Picture 2" descr="http://t0.gstatic.com/images?q=tbn:ANd9GcQuIu1Qzz4A_kp6wqPLtd27B5AihAcxy4qPAzvOl9-JYSW42W1O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61048"/>
            <a:ext cx="3501371" cy="248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8460432" y="3645024"/>
            <a:ext cx="189003" cy="2160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1780 – </a:t>
            </a:r>
            <a:r>
              <a:rPr lang="cs-CZ" b="1" dirty="0"/>
              <a:t>Luigi Galvani </a:t>
            </a:r>
            <a:r>
              <a:rPr lang="cs-CZ" dirty="0"/>
              <a:t>– při pokusech s preparáty žabích svalů popsal „živočišnou elektřinu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1801 </a:t>
            </a:r>
            <a:r>
              <a:rPr lang="cs-CZ" dirty="0"/>
              <a:t>– </a:t>
            </a:r>
            <a:r>
              <a:rPr lang="cs-CZ" b="1" dirty="0"/>
              <a:t>Alessandro Volta </a:t>
            </a:r>
            <a:r>
              <a:rPr lang="cs-CZ" dirty="0"/>
              <a:t>– sestavil první elektrochemický článek z mědi, zinku a plsti nasáté slanou vodou, nazval jej podle objevitele elektřiny - galvanický </a:t>
            </a:r>
            <a:r>
              <a:rPr lang="cs-CZ" dirty="0" smtClean="0"/>
              <a:t>článek</a:t>
            </a:r>
          </a:p>
          <a:p>
            <a:r>
              <a:rPr lang="cs-CZ" dirty="0" smtClean="0"/>
              <a:t>1859 – navrhnul francouzský chemik Planté p</a:t>
            </a:r>
            <a:r>
              <a:rPr lang="cs-CZ" dirty="0" smtClean="0"/>
              <a:t>rvní </a:t>
            </a:r>
            <a:r>
              <a:rPr lang="cs-CZ" dirty="0"/>
              <a:t>akumulátor s olověnými elektrodami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4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Mezi elektrolytem a </a:t>
            </a:r>
            <a:r>
              <a:rPr lang="cs-CZ" dirty="0" smtClean="0"/>
              <a:t>                                               elektrodami </a:t>
            </a:r>
            <a:r>
              <a:rPr lang="cs-CZ" dirty="0"/>
              <a:t>dochází </a:t>
            </a:r>
            <a:r>
              <a:rPr lang="cs-CZ" dirty="0" smtClean="0"/>
              <a:t>                                          k</a:t>
            </a:r>
            <a:r>
              <a:rPr lang="cs-CZ" dirty="0"/>
              <a:t> </a:t>
            </a:r>
            <a:r>
              <a:rPr lang="cs-CZ" b="1" dirty="0"/>
              <a:t>redoxním reakcím</a:t>
            </a:r>
            <a:r>
              <a:rPr lang="cs-CZ" dirty="0"/>
              <a:t> </a:t>
            </a:r>
            <a:r>
              <a:rPr lang="cs-CZ" dirty="0" smtClean="0"/>
              <a:t>                                                             a </a:t>
            </a:r>
            <a:r>
              <a:rPr lang="cs-CZ" dirty="0"/>
              <a:t>při změnách iontů </a:t>
            </a:r>
            <a:r>
              <a:rPr lang="cs-CZ" dirty="0" smtClean="0"/>
              <a:t>                                                        se </a:t>
            </a:r>
            <a:r>
              <a:rPr lang="cs-CZ" dirty="0"/>
              <a:t>uvolňují elektrony </a:t>
            </a:r>
            <a:r>
              <a:rPr lang="cs-CZ" dirty="0" smtClean="0"/>
              <a:t>                                                               jako </a:t>
            </a:r>
            <a:r>
              <a:rPr lang="cs-CZ" dirty="0"/>
              <a:t>elektrický proud.</a:t>
            </a:r>
          </a:p>
          <a:p>
            <a:endParaRPr lang="cs-CZ" dirty="0"/>
          </a:p>
        </p:txBody>
      </p:sp>
      <p:pic>
        <p:nvPicPr>
          <p:cNvPr id="4" name="Obrázek 3" descr="http://www.vyukovematerialy.cz/chemie/rocnik9/foto/voltuv%20clane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3816424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388424" y="1628800"/>
            <a:ext cx="216024" cy="2160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452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primární články</a:t>
            </a:r>
            <a:r>
              <a:rPr lang="cs-CZ" i="1" dirty="0"/>
              <a:t> </a:t>
            </a:r>
            <a:r>
              <a:rPr lang="cs-CZ" i="1" dirty="0" smtClean="0"/>
              <a:t>                                                          – </a:t>
            </a:r>
            <a:r>
              <a:rPr lang="cs-CZ" dirty="0"/>
              <a:t>jednorázové (nevratné) </a:t>
            </a:r>
            <a:r>
              <a:rPr lang="cs-CZ" dirty="0" smtClean="0"/>
              <a:t>                                            – </a:t>
            </a:r>
            <a:r>
              <a:rPr lang="cs-CZ" dirty="0"/>
              <a:t>napětí článku se po vybití nedá obnovit </a:t>
            </a:r>
          </a:p>
          <a:p>
            <a:r>
              <a:rPr lang="cs-CZ" b="1" dirty="0" smtClean="0"/>
              <a:t>sekundární </a:t>
            </a:r>
            <a:r>
              <a:rPr lang="cs-CZ" b="1" dirty="0"/>
              <a:t>články</a:t>
            </a:r>
            <a:r>
              <a:rPr lang="cs-CZ" dirty="0"/>
              <a:t>, též </a:t>
            </a:r>
            <a:r>
              <a:rPr lang="cs-CZ" b="1" dirty="0"/>
              <a:t>akumulátory</a:t>
            </a:r>
            <a:r>
              <a:rPr lang="cs-CZ" i="1" dirty="0"/>
              <a:t> </a:t>
            </a:r>
            <a:r>
              <a:rPr lang="cs-CZ" i="1" dirty="0" smtClean="0"/>
              <a:t>                – </a:t>
            </a:r>
            <a:r>
              <a:rPr lang="cs-CZ" dirty="0"/>
              <a:t>použitelné opakovaně (vratné) </a:t>
            </a:r>
            <a:r>
              <a:rPr lang="cs-CZ" dirty="0" smtClean="0"/>
              <a:t>                       – </a:t>
            </a:r>
            <a:r>
              <a:rPr lang="cs-CZ" dirty="0"/>
              <a:t>článek se dá znova nabít proudem z jiného </a:t>
            </a:r>
            <a:r>
              <a:rPr lang="cs-CZ" dirty="0" smtClean="0"/>
              <a:t>                </a:t>
            </a:r>
          </a:p>
          <a:p>
            <a:pPr marL="0" indent="0">
              <a:buNone/>
            </a:pPr>
            <a:r>
              <a:rPr lang="cs-CZ" dirty="0" smtClean="0"/>
              <a:t>       zdroje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35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články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nejpoužívanější </a:t>
            </a:r>
            <a:r>
              <a:rPr lang="cs-CZ" dirty="0"/>
              <a:t>jsou tzv. </a:t>
            </a:r>
            <a:r>
              <a:rPr lang="cs-CZ" b="1" dirty="0"/>
              <a:t>suché články </a:t>
            </a:r>
            <a:r>
              <a:rPr lang="cs-CZ" dirty="0" smtClean="0"/>
              <a:t>Leclanchéovy</a:t>
            </a:r>
          </a:p>
          <a:p>
            <a:r>
              <a:rPr lang="cs-CZ" dirty="0" smtClean="0"/>
              <a:t>napětí </a:t>
            </a:r>
            <a:r>
              <a:rPr lang="cs-CZ" b="1" dirty="0" smtClean="0"/>
              <a:t>1,5 V</a:t>
            </a:r>
            <a:r>
              <a:rPr lang="cs-CZ" dirty="0" smtClean="0"/>
              <a:t>                                                                   (tužkové baterie,                                             monočlánky),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násobky: 4,5 V                                                          </a:t>
            </a:r>
          </a:p>
          <a:p>
            <a:pPr marL="0" indent="0">
              <a:buNone/>
            </a:pPr>
            <a:r>
              <a:rPr lang="cs-CZ" dirty="0" smtClean="0"/>
              <a:t>   (plochá baterie),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9 V (hranatá                                 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baterie)                                                                                        </a:t>
            </a:r>
            <a:endParaRPr lang="cs-CZ" dirty="0"/>
          </a:p>
        </p:txBody>
      </p:sp>
      <p:pic>
        <p:nvPicPr>
          <p:cNvPr id="3074" name="Picture 2" descr="http://chemie.websnadno.cz/suchy_clane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348880"/>
            <a:ext cx="4752528" cy="409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8316416" y="2348880"/>
            <a:ext cx="216024" cy="2160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5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články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</a:t>
            </a:r>
            <a:r>
              <a:rPr lang="cs-CZ" b="1" dirty="0" smtClean="0"/>
              <a:t>lkalický článek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cs-CZ" dirty="0" smtClean="0"/>
              <a:t>– elektrolytem hydroxid draselný/voda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(nejrozšířenější: dobrá cena a kvalit)</a:t>
            </a:r>
          </a:p>
          <a:p>
            <a:r>
              <a:rPr lang="cs-CZ" b="1" dirty="0" smtClean="0"/>
              <a:t>stříbro-oxidový článek </a:t>
            </a:r>
            <a:r>
              <a:rPr lang="cs-CZ" dirty="0" smtClean="0"/>
              <a:t>– tzv. knoflíkový článek</a:t>
            </a:r>
          </a:p>
          <a:p>
            <a:r>
              <a:rPr lang="cs-CZ" b="1" dirty="0"/>
              <a:t>l</a:t>
            </a:r>
            <a:r>
              <a:rPr lang="cs-CZ" b="1" dirty="0" smtClean="0"/>
              <a:t>ithiová baterie </a:t>
            </a:r>
            <a:r>
              <a:rPr lang="cs-CZ" dirty="0" smtClean="0"/>
              <a:t>– tzv. </a:t>
            </a:r>
            <a:r>
              <a:rPr lang="cs-CZ" dirty="0" smtClean="0"/>
              <a:t>mincová baterie</a:t>
            </a:r>
          </a:p>
          <a:p>
            <a:pPr marL="0" indent="0">
              <a:buNone/>
            </a:pPr>
            <a:r>
              <a:rPr lang="cs-CZ" dirty="0" smtClean="0"/>
              <a:t>    – anoda tvořena kovovým lithiem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1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460</Words>
  <Application>Microsoft Office PowerPoint</Application>
  <PresentationFormat>Předvádění na obrazovce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Prezentace aplikace PowerPoint</vt:lpstr>
      <vt:lpstr>Prezentace aplikace PowerPoint</vt:lpstr>
      <vt:lpstr>Význam</vt:lpstr>
      <vt:lpstr>Historie</vt:lpstr>
      <vt:lpstr>Princip</vt:lpstr>
      <vt:lpstr>Základní rozdělení</vt:lpstr>
      <vt:lpstr>Primární články - typy</vt:lpstr>
      <vt:lpstr>Primární články - typy</vt:lpstr>
      <vt:lpstr>Primární články - použití</vt:lpstr>
      <vt:lpstr>Sekundární články - typy</vt:lpstr>
      <vt:lpstr>Olověný akumulátor</vt:lpstr>
      <vt:lpstr>Sekundární články - typy</vt:lpstr>
      <vt:lpstr>Sekundární články - použití</vt:lpstr>
      <vt:lpstr>   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12</cp:revision>
  <dcterms:created xsi:type="dcterms:W3CDTF">2013-07-08T15:25:22Z</dcterms:created>
  <dcterms:modified xsi:type="dcterms:W3CDTF">2013-07-08T17:23:45Z</dcterms:modified>
</cp:coreProperties>
</file>