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8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90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76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94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81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2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13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40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8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06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31AB2-0852-4D77-8932-C9D467E5D536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34A06-E868-4687-82DC-005FAFC033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36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Výukový materiál:	VY_32_INOVACE_</a:t>
            </a:r>
            <a:br>
              <a:rPr lang="cs-CZ" dirty="0" smtClean="0"/>
            </a:br>
            <a:r>
              <a:rPr lang="cs-CZ" dirty="0" smtClean="0"/>
              <a:t>Název projektu: Šablony Špičák</a:t>
            </a:r>
            <a:br>
              <a:rPr lang="cs-CZ" dirty="0" smtClean="0"/>
            </a:br>
            <a:r>
              <a:rPr lang="cs-CZ" dirty="0" smtClean="0"/>
              <a:t>Číslo projektu: CZ.1.07/1.4.00/21.2735</a:t>
            </a:r>
            <a:br>
              <a:rPr lang="cs-CZ" dirty="0" smtClean="0"/>
            </a:br>
            <a:r>
              <a:rPr lang="cs-CZ" dirty="0" smtClean="0"/>
              <a:t>Šablona: III/2</a:t>
            </a:r>
            <a:br>
              <a:rPr lang="cs-CZ" dirty="0" smtClean="0"/>
            </a:br>
            <a:r>
              <a:rPr lang="cs-CZ" dirty="0" smtClean="0"/>
              <a:t>Autor VM: Mgr. Šárka Bártová</a:t>
            </a:r>
            <a:br>
              <a:rPr lang="cs-CZ" dirty="0" smtClean="0"/>
            </a:br>
            <a:r>
              <a:rPr lang="cs-CZ" dirty="0" smtClean="0"/>
              <a:t>VM byl vytvořen: listopad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595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Ozonová díra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zeslabená vrstva ozonu představuje větší průnik UV-B a UV-C záření, které je </a:t>
            </a:r>
            <a:r>
              <a:rPr lang="cs-CZ" b="1" dirty="0" smtClean="0"/>
              <a:t>karcinogenní. </a:t>
            </a:r>
          </a:p>
          <a:p>
            <a:r>
              <a:rPr lang="cs-CZ" dirty="0" smtClean="0"/>
              <a:t>u lidí a zvířat může zvýšená intenzita UV záření způsobit </a:t>
            </a:r>
            <a:r>
              <a:rPr lang="cs-CZ" b="1" dirty="0" smtClean="0"/>
              <a:t>poškození </a:t>
            </a:r>
            <a:r>
              <a:rPr lang="cs-CZ" dirty="0" smtClean="0"/>
              <a:t>zraku, vyvolat rakovinu kůže a snížení imunity, u rostlin snížený růst a sníženou odolnost vůči škůdcům.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50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Ozonová díra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katalytický rozklad </a:t>
            </a:r>
            <a:r>
              <a:rPr lang="cs-CZ" dirty="0"/>
              <a:t>ozonu </a:t>
            </a:r>
            <a:r>
              <a:rPr lang="cs-CZ" dirty="0" smtClean="0"/>
              <a:t>způsobují </a:t>
            </a:r>
            <a:r>
              <a:rPr lang="cs-CZ" dirty="0"/>
              <a:t>chlór a fluor, které se odštěpují z halogenovaných uhlovodíků </a:t>
            </a:r>
            <a:r>
              <a:rPr lang="cs-CZ" b="1" dirty="0"/>
              <a:t>(freony</a:t>
            </a:r>
            <a:r>
              <a:rPr lang="cs-CZ" b="1" dirty="0" smtClean="0"/>
              <a:t>)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  <a:r>
              <a:rPr lang="cs-CZ" dirty="0"/>
              <a:t>které jsou použity v chladicích a hnacích médiích, v aerosolech, a pronikají do stratosféry (10 až 50 km nad povrch Země).</a:t>
            </a:r>
          </a:p>
          <a:p>
            <a:r>
              <a:rPr lang="cs-CZ" dirty="0" smtClean="0"/>
              <a:t>byla </a:t>
            </a:r>
            <a:r>
              <a:rPr lang="cs-CZ" dirty="0"/>
              <a:t>poprvé pozorována počátkem 80. let 20. století </a:t>
            </a:r>
            <a:r>
              <a:rPr lang="cs-CZ" b="1" dirty="0"/>
              <a:t>nad Antarktidou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pozorování a hypotézu dostali Maria Molin a Sherwood Rowland v roce 1995 </a:t>
            </a:r>
            <a:r>
              <a:rPr lang="cs-CZ" b="1" dirty="0"/>
              <a:t>Nobelovu cenu za chemii.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3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Ozonová díra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roce 1987 byl uzavřen </a:t>
            </a:r>
            <a:r>
              <a:rPr lang="cs-CZ" b="1" dirty="0"/>
              <a:t>Montrealský protokol </a:t>
            </a:r>
            <a:r>
              <a:rPr lang="cs-CZ" dirty="0"/>
              <a:t>– dohoda o snížení a ukončení výroby.</a:t>
            </a:r>
          </a:p>
          <a:p>
            <a:r>
              <a:rPr lang="cs-CZ" dirty="0" smtClean="0"/>
              <a:t>průmyslové </a:t>
            </a:r>
            <a:r>
              <a:rPr lang="cs-CZ" dirty="0"/>
              <a:t>země ukončily výrobu freonů v roce 1996; Evropská unie již v roce 1994. </a:t>
            </a:r>
            <a:endParaRPr lang="cs-CZ" dirty="0" smtClean="0"/>
          </a:p>
          <a:p>
            <a:r>
              <a:rPr lang="cs-CZ" dirty="0" smtClean="0"/>
              <a:t>jako </a:t>
            </a:r>
            <a:r>
              <a:rPr lang="cs-CZ" b="1" dirty="0"/>
              <a:t>náhrady</a:t>
            </a:r>
            <a:r>
              <a:rPr lang="cs-CZ" dirty="0"/>
              <a:t> jsou používány propan-butan, amoniak, voda, kyselina citrónová.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12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Ozonová díra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vědci </a:t>
            </a:r>
            <a:r>
              <a:rPr lang="cs-CZ" dirty="0"/>
              <a:t>očekávají, že by se ozónová vrstva vně polárních oblastí měla obnovit mezi lety 2030 a 2040.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Antarktidě se počítá s ozdravením v rozmezí let 2045 až 2060 a </a:t>
            </a:r>
            <a:r>
              <a:rPr lang="cs-CZ" dirty="0" smtClean="0"/>
              <a:t>                                                 v </a:t>
            </a:r>
            <a:r>
              <a:rPr lang="cs-CZ" dirty="0"/>
              <a:t>Arktidě možná o dvě </a:t>
            </a:r>
            <a:r>
              <a:rPr lang="cs-CZ" dirty="0" smtClean="0"/>
              <a:t>                                desetiletí </a:t>
            </a:r>
            <a:r>
              <a:rPr lang="cs-CZ" dirty="0"/>
              <a:t>dříve.</a:t>
            </a:r>
          </a:p>
          <a:p>
            <a:endParaRPr lang="cs-CZ" dirty="0"/>
          </a:p>
        </p:txBody>
      </p:sp>
      <p:pic>
        <p:nvPicPr>
          <p:cNvPr id="4" name="Obrázek 3" descr="http://www.blisty.cz/img.php?id=-8838&amp;size=350&amp;mg=0&amp;&amp;bd=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2555181" cy="24482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7415213" y="3717032"/>
            <a:ext cx="181123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74856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Kyselé deště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</a:t>
            </a:r>
            <a:r>
              <a:rPr lang="cs-CZ" dirty="0" smtClean="0"/>
              <a:t>ak se </a:t>
            </a:r>
            <a:r>
              <a:rPr lang="cs-CZ" dirty="0"/>
              <a:t>nazývají srážky </a:t>
            </a:r>
            <a:r>
              <a:rPr lang="cs-CZ" b="1" dirty="0"/>
              <a:t>pH nižším než 5,6 </a:t>
            </a:r>
            <a:r>
              <a:rPr lang="cs-CZ" dirty="0"/>
              <a:t>(normální déšť má pH mírně pod 6).</a:t>
            </a:r>
          </a:p>
          <a:p>
            <a:r>
              <a:rPr lang="cs-CZ" dirty="0" smtClean="0"/>
              <a:t>jsou způsobeny </a:t>
            </a:r>
            <a:r>
              <a:rPr lang="cs-CZ" b="1" dirty="0"/>
              <a:t>oxidy síry </a:t>
            </a:r>
            <a:r>
              <a:rPr lang="cs-CZ" dirty="0"/>
              <a:t>pocházejícími ze sopečné činnosti a spalování fosilních paliv, nebo také </a:t>
            </a:r>
            <a:r>
              <a:rPr lang="cs-CZ" b="1" dirty="0"/>
              <a:t>oxidy dusíku </a:t>
            </a:r>
            <a:r>
              <a:rPr lang="cs-CZ" dirty="0"/>
              <a:t>pocházejícími například z automobilů.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atmosféře začnou reagovat s vodou za tvorby sirných a dusíkatých kyselin, které padají na zem ve formě deště.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632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Kyselé deště</a:t>
            </a:r>
            <a:endParaRPr lang="cs-CZ" dirty="0"/>
          </a:p>
        </p:txBody>
      </p:sp>
      <p:pic>
        <p:nvPicPr>
          <p:cNvPr id="3" name="Obrázek 2" descr="http://www.komenskeho66.cz/materialy/chemie/WEB-CHEMIE8/obrazky/kyselydes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272808" cy="482453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8100392" y="1340768"/>
            <a:ext cx="216024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9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Kyselé deště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zvýšená kyselost v půdě a ve vodních tocích se nepříznivě projevuje </a:t>
            </a:r>
            <a:r>
              <a:rPr lang="cs-CZ" b="1" dirty="0"/>
              <a:t>na rybách a rostlinstvu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také urychlují </a:t>
            </a:r>
            <a:r>
              <a:rPr lang="cs-CZ" dirty="0"/>
              <a:t>zvětrávání vápencových skal nebo i omítek na </a:t>
            </a:r>
            <a:r>
              <a:rPr lang="cs-CZ" dirty="0" smtClean="0"/>
              <a:t>budovách,                        </a:t>
            </a:r>
            <a:r>
              <a:rPr lang="cs-CZ" b="1" dirty="0" smtClean="0"/>
              <a:t>korozi</a:t>
            </a:r>
            <a:r>
              <a:rPr lang="cs-CZ" dirty="0" smtClean="0"/>
              <a:t> ocelových                                     konstrukcí.  </a:t>
            </a:r>
          </a:p>
          <a:p>
            <a:r>
              <a:rPr lang="cs-CZ" b="1" dirty="0" smtClean="0"/>
              <a:t>lesy</a:t>
            </a:r>
            <a:r>
              <a:rPr lang="cs-CZ" dirty="0" smtClean="0"/>
              <a:t> </a:t>
            </a:r>
            <a:r>
              <a:rPr lang="cs-CZ" dirty="0"/>
              <a:t>kyselý déšť zabíjí.</a:t>
            </a:r>
          </a:p>
          <a:p>
            <a:endParaRPr lang="cs-CZ" dirty="0"/>
          </a:p>
        </p:txBody>
      </p:sp>
      <p:pic>
        <p:nvPicPr>
          <p:cNvPr id="4" name="Obrázek 3" descr="http://www.gamepark.cz/pictures/00/14/53/1453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17032"/>
            <a:ext cx="3672408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316416" y="3717032"/>
            <a:ext cx="216024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5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808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Kyselé deště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objeveny byly roku </a:t>
            </a:r>
            <a:r>
              <a:rPr lang="cs-CZ" dirty="0"/>
              <a:t>1825 v Manchesteru v Anglii, teprve v roce 1970 se o tento fenomén začali zajímat vědci</a:t>
            </a:r>
            <a:r>
              <a:rPr lang="cs-CZ" dirty="0" smtClean="0"/>
              <a:t>.</a:t>
            </a:r>
          </a:p>
          <a:p>
            <a:r>
              <a:rPr lang="cs-CZ" dirty="0"/>
              <a:t>od roku 1983 platí </a:t>
            </a:r>
            <a:r>
              <a:rPr lang="cs-CZ" b="1" dirty="0"/>
              <a:t>Úmluva EHK OSN </a:t>
            </a:r>
            <a:r>
              <a:rPr lang="cs-CZ" dirty="0"/>
              <a:t>o dálkovém znečišťování ovzduší přesahujícím hranice států </a:t>
            </a:r>
          </a:p>
          <a:p>
            <a:r>
              <a:rPr lang="cs-CZ" dirty="0"/>
              <a:t>provádí se </a:t>
            </a:r>
            <a:r>
              <a:rPr lang="cs-CZ" b="1" dirty="0"/>
              <a:t>odsíření</a:t>
            </a:r>
            <a:r>
              <a:rPr lang="cs-CZ" dirty="0"/>
              <a:t> velkých zdrojů oxidu siřičitého, je snaha pěstovat větší podíl listnatých </a:t>
            </a:r>
            <a:r>
              <a:rPr lang="cs-CZ" dirty="0" smtClean="0"/>
              <a:t>lesů.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045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/>
              <a:t> </a:t>
            </a:r>
            <a:r>
              <a:rPr lang="cs-CZ" sz="3200" dirty="0" smtClean="0"/>
              <a:t>   Zdroj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http://cs.wikipedia.org/wiki/Sklen%C3%ADkov%C3%BD_efekt</a:t>
            </a:r>
          </a:p>
          <a:p>
            <a:r>
              <a:rPr lang="cs-CZ" dirty="0"/>
              <a:t>http://www.meteocentrum.cz/zmeny-klimatu/sklenikovy-efekt.php</a:t>
            </a:r>
          </a:p>
          <a:p>
            <a:r>
              <a:rPr lang="cs-CZ" dirty="0"/>
              <a:t>http://cs.wikipedia.org/wiki/Glob%C3%A1ln%C3%AD_oteplov%C3%A1n%C3%AD</a:t>
            </a:r>
          </a:p>
          <a:p>
            <a:r>
              <a:rPr lang="cs-CZ" dirty="0"/>
              <a:t>http://cs.wikipedia.org/wiki/Kj%C3%B3tsk%C3%BD_protokol</a:t>
            </a:r>
          </a:p>
          <a:p>
            <a:r>
              <a:rPr lang="cs-CZ" dirty="0"/>
              <a:t>http://cs.wikipedia.org/wiki/Ozonov%C3%A1_d%C3%ADra</a:t>
            </a:r>
          </a:p>
          <a:p>
            <a:r>
              <a:rPr lang="cs-CZ" dirty="0"/>
              <a:t>http://aktualne.centrum.cz/zahranici/asie-a-pacifik/clanek.phtml?id=716172#utm_source=google&amp;utm_medium=cpc&amp;utm_campaign=aktualne-dynamic</a:t>
            </a:r>
          </a:p>
          <a:p>
            <a:r>
              <a:rPr lang="cs-CZ" dirty="0"/>
              <a:t>http://cs.wikipedia.org/wiki/Kysel%C3%BD_d%C3%A9%C5%A1%C5%A5</a:t>
            </a:r>
          </a:p>
          <a:p>
            <a:r>
              <a:rPr lang="cs-CZ" dirty="0"/>
              <a:t>http://translate.google.cz/translate?hl=cs&amp;sl=en&amp;u=http://en.wikipedia.org/wiki/Acid_rain&amp;prev=/search%3Fq%3Dacid%2Brain%26biw%3D1366%26bih%3D636</a:t>
            </a:r>
          </a:p>
          <a:p>
            <a:r>
              <a:rPr lang="cs-CZ" dirty="0"/>
              <a:t>1 http://imageproxy.jxs.cz/~nd01/jxs/cz~/682/883/21a14096c1_22969373_o2.gif</a:t>
            </a:r>
          </a:p>
          <a:p>
            <a:r>
              <a:rPr lang="cs-CZ" dirty="0"/>
              <a:t>2 http://www.aldebaran.cz/bulletin/2012_11/Ozone_cz2.png</a:t>
            </a:r>
          </a:p>
          <a:p>
            <a:r>
              <a:rPr lang="cs-CZ" dirty="0"/>
              <a:t>3 http://www.blisty.cz/img.php?id=-8838&amp;size=350&amp;mg=0&amp;&amp;bd=0</a:t>
            </a:r>
          </a:p>
          <a:p>
            <a:r>
              <a:rPr lang="cs-CZ" dirty="0"/>
              <a:t>4 http://www.komenskeho66.cz/materialy/chemie/WEB-CHEMIE8/obrazky/kyselydest.jpg</a:t>
            </a:r>
          </a:p>
          <a:p>
            <a:r>
              <a:rPr lang="cs-CZ" dirty="0"/>
              <a:t>5 http://www.gamepark.cz/pictures/00/14/53/145327.jpg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94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Vzdělávací oblast: Člověk a příroda</a:t>
            </a:r>
          </a:p>
          <a:p>
            <a:r>
              <a:rPr lang="cs-CZ" dirty="0" smtClean="0"/>
              <a:t>Vzdělávací obor:  Chemie</a:t>
            </a:r>
          </a:p>
          <a:p>
            <a:r>
              <a:rPr lang="cs-CZ" dirty="0" smtClean="0"/>
              <a:t>VM určen pro: 8. ročník</a:t>
            </a:r>
          </a:p>
          <a:p>
            <a:r>
              <a:rPr lang="cs-CZ" dirty="0" smtClean="0"/>
              <a:t>Tematický okruh: Ekologie</a:t>
            </a:r>
          </a:p>
          <a:p>
            <a:r>
              <a:rPr lang="cs-CZ" dirty="0" smtClean="0"/>
              <a:t>Téma: Ekologické problémy</a:t>
            </a:r>
          </a:p>
          <a:p>
            <a:r>
              <a:rPr lang="cs-CZ" dirty="0" smtClean="0"/>
              <a:t>Anotace: Některé sloučeniny mají vliv na životní prostředí a způsobují závažné 	ekologické problémy. Zde o  skleníkovém efektu, ozonové díře, 	kyselých deštích.</a:t>
            </a:r>
          </a:p>
          <a:p>
            <a:r>
              <a:rPr lang="cs-CZ" dirty="0" smtClean="0"/>
              <a:t>Klíčová slova: Životní prostředí, ekologie, skleníkový efekt, ozonová díra, 		        kyselé deště.</a:t>
            </a:r>
          </a:p>
          <a:p>
            <a:r>
              <a:rPr lang="cs-CZ" dirty="0" smtClean="0"/>
              <a:t>Metodika: Možné použití jako seznámení s problematikou ekologických 	 	   problémů.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29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63688" y="1996480"/>
            <a:ext cx="6624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Ekologické problémy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99452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Skleníkový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</a:t>
            </a:r>
            <a:r>
              <a:rPr lang="cs-CZ" dirty="0"/>
              <a:t>proces, při kterém atmosféra způsobuje </a:t>
            </a:r>
            <a:r>
              <a:rPr lang="cs-CZ" b="1" dirty="0"/>
              <a:t>ohřívání planety </a:t>
            </a:r>
            <a:r>
              <a:rPr lang="cs-CZ" dirty="0"/>
              <a:t>tím, že snadno propouští sluneční záření na zem, ale brání jeho okamžitému úniku do prostoru.</a:t>
            </a:r>
          </a:p>
          <a:p>
            <a:r>
              <a:rPr lang="cs-CZ" dirty="0" smtClean="0"/>
              <a:t>způsobují ho zvýšené </a:t>
            </a:r>
            <a:r>
              <a:rPr lang="cs-CZ" dirty="0"/>
              <a:t>koncentrace tzv. </a:t>
            </a:r>
            <a:r>
              <a:rPr lang="cs-CZ" b="1" dirty="0"/>
              <a:t>skleníkových plynů v atmosféře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seřazené </a:t>
            </a:r>
            <a:r>
              <a:rPr lang="cs-CZ" dirty="0"/>
              <a:t>podle důležitosti jsou to: vodní pára, </a:t>
            </a:r>
            <a:r>
              <a:rPr lang="cs-CZ" b="1" dirty="0"/>
              <a:t>oxid uhličitý, methan</a:t>
            </a:r>
            <a:r>
              <a:rPr lang="cs-CZ" dirty="0"/>
              <a:t>, oxid dusný, freony a různé vzácné plyny.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31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Skleníkový efekt</a:t>
            </a:r>
            <a:endParaRPr lang="cs-CZ" dirty="0"/>
          </a:p>
        </p:txBody>
      </p:sp>
      <p:pic>
        <p:nvPicPr>
          <p:cNvPr id="3" name="Obrázek 2" descr="http://nd01.jxs.cz/682/883/21a14096c1_22969373_o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840760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bdélník 3"/>
          <p:cNvSpPr/>
          <p:nvPr/>
        </p:nvSpPr>
        <p:spPr>
          <a:xfrm>
            <a:off x="8028384" y="1412776"/>
            <a:ext cx="216024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5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Skleníkový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Zemi </a:t>
            </a:r>
            <a:r>
              <a:rPr lang="cs-CZ" dirty="0" smtClean="0"/>
              <a:t>se </a:t>
            </a:r>
            <a:r>
              <a:rPr lang="cs-CZ" dirty="0"/>
              <a:t>přirozeně </a:t>
            </a:r>
            <a:r>
              <a:rPr lang="cs-CZ" dirty="0" smtClean="0"/>
              <a:t>vyskytuje </a:t>
            </a:r>
            <a:r>
              <a:rPr lang="cs-CZ" dirty="0"/>
              <a:t>téměř od samotného počátku jejího vzniku. </a:t>
            </a:r>
            <a:endParaRPr lang="cs-CZ" dirty="0" smtClean="0"/>
          </a:p>
          <a:p>
            <a:r>
              <a:rPr lang="cs-CZ" dirty="0" smtClean="0"/>
              <a:t>vlivem </a:t>
            </a:r>
            <a:r>
              <a:rPr lang="cs-CZ" dirty="0"/>
              <a:t>člověka ale dochází k prudkému </a:t>
            </a:r>
            <a:r>
              <a:rPr lang="cs-CZ" b="1" dirty="0"/>
              <a:t>nárůstu skleníkových plynů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jde o </a:t>
            </a:r>
            <a:r>
              <a:rPr lang="cs-CZ" dirty="0"/>
              <a:t>důsledek </a:t>
            </a:r>
            <a:r>
              <a:rPr lang="cs-CZ" b="1" dirty="0"/>
              <a:t>spalování fosilních paliv </a:t>
            </a:r>
            <a:r>
              <a:rPr lang="cs-CZ" dirty="0"/>
              <a:t>(ropa, plyn, uhlí), zvýšeného automobilismu aj. vzniká více CO</a:t>
            </a:r>
            <a:r>
              <a:rPr lang="cs-CZ" baseline="-25000" dirty="0"/>
              <a:t>2</a:t>
            </a:r>
            <a:r>
              <a:rPr lang="cs-CZ" dirty="0"/>
              <a:t> (hlavní skleníkový plyn</a:t>
            </a:r>
            <a:r>
              <a:rPr lang="cs-CZ" dirty="0" smtClean="0"/>
              <a:t>).</a:t>
            </a:r>
          </a:p>
          <a:p>
            <a:r>
              <a:rPr lang="cs-CZ" dirty="0" smtClean="0"/>
              <a:t>kácením </a:t>
            </a:r>
            <a:r>
              <a:rPr lang="cs-CZ" dirty="0"/>
              <a:t>lesů se tento CO</a:t>
            </a:r>
            <a:r>
              <a:rPr lang="cs-CZ" baseline="-25000" dirty="0"/>
              <a:t>2</a:t>
            </a:r>
            <a:r>
              <a:rPr lang="cs-CZ" dirty="0"/>
              <a:t> nemění fotosyntézou v jeho přirozeném koloběhu.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45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Skleníkový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očekávané </a:t>
            </a:r>
            <a:r>
              <a:rPr lang="cs-CZ" dirty="0"/>
              <a:t>účinky zvyšování globálních teplot patří </a:t>
            </a:r>
            <a:r>
              <a:rPr lang="cs-CZ" b="1" dirty="0"/>
              <a:t>zvyšování hladiny moří</a:t>
            </a:r>
            <a:r>
              <a:rPr lang="cs-CZ" dirty="0"/>
              <a:t>, změny v množství a formě srážek, rozšiřování subtropických </a:t>
            </a:r>
            <a:r>
              <a:rPr lang="cs-CZ" dirty="0" smtClean="0"/>
              <a:t>pouští.</a:t>
            </a:r>
          </a:p>
          <a:p>
            <a:r>
              <a:rPr lang="cs-CZ" dirty="0" smtClean="0"/>
              <a:t>další </a:t>
            </a:r>
            <a:r>
              <a:rPr lang="cs-CZ" dirty="0"/>
              <a:t>očekávané </a:t>
            </a:r>
            <a:r>
              <a:rPr lang="cs-CZ" dirty="0" smtClean="0"/>
              <a:t>jevy: </a:t>
            </a:r>
            <a:r>
              <a:rPr lang="cs-CZ" b="1" dirty="0" smtClean="0"/>
              <a:t>extrémní </a:t>
            </a:r>
            <a:r>
              <a:rPr lang="cs-CZ" b="1" dirty="0"/>
              <a:t>projevy počasí</a:t>
            </a:r>
            <a:r>
              <a:rPr lang="cs-CZ" dirty="0"/>
              <a:t>, jako jsou období veder, suchá období, přívalové deště, ale také okyselování oceánů či vymírání druhů. </a:t>
            </a:r>
            <a:endParaRPr lang="cs-CZ" dirty="0" smtClean="0"/>
          </a:p>
          <a:p>
            <a:r>
              <a:rPr lang="cs-CZ" dirty="0" smtClean="0"/>
              <a:t>následky významné </a:t>
            </a:r>
            <a:r>
              <a:rPr lang="cs-CZ" dirty="0"/>
              <a:t>pro </a:t>
            </a:r>
            <a:r>
              <a:rPr lang="cs-CZ" dirty="0" smtClean="0"/>
              <a:t>člověka: především </a:t>
            </a:r>
            <a:r>
              <a:rPr lang="cs-CZ" b="1" dirty="0"/>
              <a:t>ztráta potravinové bezpečnosti </a:t>
            </a:r>
            <a:r>
              <a:rPr lang="cs-CZ" dirty="0"/>
              <a:t>díky klesajícímu výnosu zemědělských plodin a ztráta přirozené prostředí záplavami pobřežních oblastí.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3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Skleníkový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svět se pokouší </a:t>
            </a:r>
            <a:r>
              <a:rPr lang="cs-CZ" dirty="0"/>
              <a:t>bojovat dohodou, tzv.  </a:t>
            </a:r>
            <a:r>
              <a:rPr lang="cs-CZ" b="1" dirty="0"/>
              <a:t>Kjótským protokolem. </a:t>
            </a:r>
            <a:endParaRPr lang="cs-CZ" b="1" dirty="0" smtClean="0"/>
          </a:p>
          <a:p>
            <a:r>
              <a:rPr lang="cs-CZ" dirty="0" smtClean="0"/>
              <a:t>státy</a:t>
            </a:r>
            <a:r>
              <a:rPr lang="cs-CZ" dirty="0"/>
              <a:t>, které ratifikovaly, souhlasily s </a:t>
            </a:r>
            <a:r>
              <a:rPr lang="cs-CZ" b="1" dirty="0"/>
              <a:t>omezením svých emisí oxidu uhličitého </a:t>
            </a:r>
            <a:r>
              <a:rPr lang="cs-CZ" dirty="0"/>
              <a:t>a pěti dalších skleníkových plynů nebo se zavázaly k obchodu s emisemi v případě, že nesníží své emise těchto plynů.</a:t>
            </a:r>
          </a:p>
          <a:p>
            <a:r>
              <a:rPr lang="cs-CZ" dirty="0" smtClean="0"/>
              <a:t>protokol </a:t>
            </a:r>
            <a:r>
              <a:rPr lang="cs-CZ" dirty="0"/>
              <a:t>definitivně odmítly ratifikovat Spojené státy. </a:t>
            </a:r>
            <a:endParaRPr lang="cs-CZ" dirty="0" smtClean="0"/>
          </a:p>
          <a:p>
            <a:r>
              <a:rPr lang="cs-CZ" dirty="0" smtClean="0"/>
              <a:t>Kjótský </a:t>
            </a:r>
            <a:r>
              <a:rPr lang="cs-CZ" dirty="0"/>
              <a:t>protokol </a:t>
            </a:r>
            <a:r>
              <a:rPr lang="cs-CZ" dirty="0" smtClean="0"/>
              <a:t> ratifikovalo </a:t>
            </a:r>
            <a:r>
              <a:rPr lang="cs-CZ" b="1" dirty="0" smtClean="0"/>
              <a:t>132 </a:t>
            </a:r>
            <a:r>
              <a:rPr lang="cs-CZ" b="1" dirty="0"/>
              <a:t>zemí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48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Ozonová díra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označení pro oblast stratosféry s </a:t>
            </a:r>
            <a:r>
              <a:rPr lang="cs-CZ" b="1" dirty="0"/>
              <a:t>oslabenou vrstvou ozonu.</a:t>
            </a:r>
          </a:p>
          <a:p>
            <a:r>
              <a:rPr lang="cs-CZ" dirty="0" smtClean="0"/>
              <a:t>ozonová </a:t>
            </a:r>
            <a:r>
              <a:rPr lang="cs-CZ" dirty="0"/>
              <a:t>vrstva ve stratosféře </a:t>
            </a:r>
            <a:r>
              <a:rPr lang="cs-CZ" b="1" dirty="0"/>
              <a:t>absorbuje část ultrafialového záření</a:t>
            </a:r>
            <a:r>
              <a:rPr lang="cs-CZ" dirty="0"/>
              <a:t> (280-320 nm), které má nepříznivé účinky na život na Zemi.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http://www.aldebaran.cz/bulletin/2012_11/Ozone_cz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33056"/>
            <a:ext cx="3600400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6300192" y="3933056"/>
            <a:ext cx="216024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831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696</Words>
  <Application>Microsoft Office PowerPoint</Application>
  <PresentationFormat>Předvádění na obrazovce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Prezentace aplikace PowerPoint</vt:lpstr>
      <vt:lpstr>Prezentace aplikace PowerPoint</vt:lpstr>
      <vt:lpstr>Prezentace aplikace PowerPoint</vt:lpstr>
      <vt:lpstr>Skleníkový efekt</vt:lpstr>
      <vt:lpstr>Skleníkový efekt</vt:lpstr>
      <vt:lpstr>Skleníkový efekt</vt:lpstr>
      <vt:lpstr>Skleníkový efekt</vt:lpstr>
      <vt:lpstr>Skleníkový efekt</vt:lpstr>
      <vt:lpstr>Ozonová díra</vt:lpstr>
      <vt:lpstr>Ozonová díra</vt:lpstr>
      <vt:lpstr>Ozonová díra</vt:lpstr>
      <vt:lpstr>Ozonová díra</vt:lpstr>
      <vt:lpstr>Ozonová díra</vt:lpstr>
      <vt:lpstr>Kyselé deště</vt:lpstr>
      <vt:lpstr>Kyselé deště</vt:lpstr>
      <vt:lpstr>Kyselé deště</vt:lpstr>
      <vt:lpstr>Kyselé deště</vt:lpstr>
      <vt:lpstr>    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9</cp:revision>
  <dcterms:created xsi:type="dcterms:W3CDTF">2013-07-03T15:04:16Z</dcterms:created>
  <dcterms:modified xsi:type="dcterms:W3CDTF">2013-07-03T17:45:47Z</dcterms:modified>
</cp:coreProperties>
</file>