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1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3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74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62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1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4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9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37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58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09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8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99D8-54B7-42CD-930D-7B902DB7F4E7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EF073-01FA-432C-BD96-C0F86BB21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4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oubor:Composti_aromatici_risonanza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s.wikipedia.org/wiki/Soubor:Composti_aromatici_risonanza.PN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285442" y="2420888"/>
            <a:ext cx="45731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Výukový materiál:	</a:t>
            </a:r>
          </a:p>
          <a:p>
            <a:r>
              <a:rPr lang="cs-CZ" dirty="0" smtClean="0"/>
              <a:t>VY_32_INOVACE_Aromatické sloučeniny </a:t>
            </a:r>
          </a:p>
          <a:p>
            <a:r>
              <a:rPr lang="cs-CZ" dirty="0" smtClean="0"/>
              <a:t>Název projektu: Šablony Špičák</a:t>
            </a:r>
            <a:br>
              <a:rPr lang="cs-CZ" dirty="0" smtClean="0"/>
            </a:br>
            <a:r>
              <a:rPr lang="cs-CZ" dirty="0" smtClean="0"/>
              <a:t>Číslo projektu: CZ.1.07/1.4.00/21.2735</a:t>
            </a:r>
            <a:br>
              <a:rPr lang="cs-CZ" dirty="0" smtClean="0"/>
            </a:br>
            <a:r>
              <a:rPr lang="cs-CZ" dirty="0" smtClean="0"/>
              <a:t>Šablona: III/2</a:t>
            </a:r>
            <a:br>
              <a:rPr lang="cs-CZ" dirty="0" smtClean="0"/>
            </a:br>
            <a:r>
              <a:rPr lang="cs-CZ" dirty="0" smtClean="0"/>
              <a:t>Autor VM: Mgr. Šárka Bártová</a:t>
            </a:r>
            <a:br>
              <a:rPr lang="cs-CZ" dirty="0" smtClean="0"/>
            </a:br>
            <a:r>
              <a:rPr lang="cs-CZ" dirty="0" smtClean="0"/>
              <a:t>VM byl vytvořen: červen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416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pic>
        <p:nvPicPr>
          <p:cNvPr id="3074" name="Picture 2" descr="http://t0.gstatic.com/images?q=tbn:ANd9GcRC5leHaNtD-UgCq936yqyq0uZSEoU9TrK-KtpG9wzYA4cnEkZg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62396"/>
            <a:ext cx="3816424" cy="304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99592" y="1979547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cap="all" dirty="0"/>
              <a:t>benzen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7452320" y="2162396"/>
            <a:ext cx="216024" cy="1864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8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NAFTALEN</a:t>
            </a:r>
          </a:p>
          <a:p>
            <a:r>
              <a:rPr lang="cs-CZ" dirty="0" smtClean="0"/>
              <a:t>štiplavý zápach</a:t>
            </a:r>
          </a:p>
          <a:p>
            <a:r>
              <a:rPr lang="cs-CZ" dirty="0" smtClean="0"/>
              <a:t>bílý, krystalická, </a:t>
            </a:r>
            <a:r>
              <a:rPr lang="cs-CZ" dirty="0" smtClean="0"/>
              <a:t>hořlavý </a:t>
            </a:r>
          </a:p>
          <a:p>
            <a:r>
              <a:rPr lang="cs-CZ" dirty="0"/>
              <a:t>h</a:t>
            </a:r>
            <a:r>
              <a:rPr lang="cs-CZ" dirty="0" smtClean="0"/>
              <a:t>ořlavý, </a:t>
            </a:r>
            <a:r>
              <a:rPr lang="cs-CZ" dirty="0" smtClean="0"/>
              <a:t>těkavý, snadno sublimuje</a:t>
            </a:r>
            <a:endParaRPr lang="cs-CZ" dirty="0" smtClean="0"/>
          </a:p>
          <a:p>
            <a:r>
              <a:rPr lang="cs-CZ" dirty="0" smtClean="0"/>
              <a:t>zdraví škodlivý se slabě narkotickými účinky (bolesti hlavy, zvracení a zvýšené pocení, případně křeče)</a:t>
            </a:r>
          </a:p>
          <a:p>
            <a:r>
              <a:rPr lang="cs-CZ" dirty="0"/>
              <a:t>o</a:t>
            </a:r>
            <a:r>
              <a:rPr lang="cs-CZ" dirty="0" smtClean="0"/>
              <a:t>bjeven </a:t>
            </a:r>
            <a:r>
              <a:rPr lang="cs-CZ" dirty="0" smtClean="0"/>
              <a:t>v roce 1820 v černouhelném dehtu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65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NAFTALEN</a:t>
            </a:r>
            <a:endParaRPr lang="cs-CZ" dirty="0" smtClean="0"/>
          </a:p>
          <a:p>
            <a:r>
              <a:rPr lang="cs-CZ" dirty="0" smtClean="0"/>
              <a:t>používá se při výrobě plastů, barviv a organických rozpouštědel </a:t>
            </a:r>
          </a:p>
          <a:p>
            <a:r>
              <a:rPr lang="cs-CZ" dirty="0" smtClean="0"/>
              <a:t>též jako dezinfekce nebo insekticid, hlavně na moly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/>
              <a:t>kuličky naftalínu)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825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NAFTALEN</a:t>
            </a:r>
          </a:p>
          <a:p>
            <a:endParaRPr lang="cs-CZ" dirty="0"/>
          </a:p>
        </p:txBody>
      </p:sp>
      <p:pic>
        <p:nvPicPr>
          <p:cNvPr id="4" name="Obrázek 3" descr="http://predmety.skylan.sk/jquiz/alkeny/obr/naftalen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3200400" cy="250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kch.zf.jcu.cz/didaktika/organchem/foto/naftale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2964696" cy="2501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3883968" y="2780928"/>
            <a:ext cx="183976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040752" y="2780928"/>
            <a:ext cx="203656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86518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TOLUEN = methylbenzen</a:t>
            </a:r>
          </a:p>
          <a:p>
            <a:r>
              <a:rPr lang="cs-CZ" dirty="0"/>
              <a:t>č</a:t>
            </a:r>
            <a:r>
              <a:rPr lang="cs-CZ" dirty="0" smtClean="0"/>
              <a:t>irý, kapalný </a:t>
            </a:r>
          </a:p>
          <a:p>
            <a:r>
              <a:rPr lang="cs-CZ" dirty="0"/>
              <a:t>h</a:t>
            </a:r>
            <a:r>
              <a:rPr lang="cs-CZ" dirty="0" smtClean="0"/>
              <a:t>ořlavý, těkavý, jeho páry tvoří se vzduchem třaskavou směs</a:t>
            </a:r>
          </a:p>
          <a:p>
            <a:r>
              <a:rPr lang="cs-CZ" dirty="0"/>
              <a:t>z</a:t>
            </a:r>
            <a:r>
              <a:rPr lang="cs-CZ" dirty="0" smtClean="0"/>
              <a:t>draví škodlivý (dráždí oči až trvalé poruchy zraku a slepota, také dýchací cesty, má tlumivý účinek na CNS a kardiovaskulární systém</a:t>
            </a:r>
            <a:r>
              <a:rPr lang="cs-CZ" dirty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vyskytuje v malém množství v petroleji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21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TOLUEN</a:t>
            </a:r>
          </a:p>
          <a:p>
            <a:r>
              <a:rPr lang="cs-CZ" dirty="0" smtClean="0"/>
              <a:t>je poměrně často zneužíván narkomany tzv. čichači, </a:t>
            </a:r>
            <a:r>
              <a:rPr lang="cs-CZ" dirty="0" smtClean="0"/>
              <a:t>vede k rozvoji závislosti</a:t>
            </a:r>
            <a:r>
              <a:rPr lang="cs-CZ" dirty="0" smtClean="0"/>
              <a:t> </a:t>
            </a:r>
          </a:p>
          <a:p>
            <a:r>
              <a:rPr lang="cs-CZ" dirty="0" smtClean="0"/>
              <a:t>aplikují jej v nevětraných místnostech, pod dekou, případně v plastovém sáčku přetaženém přes hlavu</a:t>
            </a:r>
          </a:p>
          <a:p>
            <a:r>
              <a:rPr lang="cs-CZ" dirty="0"/>
              <a:t>p</a:t>
            </a:r>
            <a:r>
              <a:rPr lang="cs-CZ" dirty="0" smtClean="0"/>
              <a:t>ři intoxikaci bolesti hlavy, podráždění sliznic, nevolnost až zvracení, stav podobný opilosti, euforie </a:t>
            </a:r>
            <a:r>
              <a:rPr lang="cs-CZ" dirty="0" smtClean="0"/>
              <a:t>halucinace, psychóza až demence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09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TOLUEN</a:t>
            </a:r>
          </a:p>
          <a:p>
            <a:r>
              <a:rPr lang="cs-CZ" dirty="0" smtClean="0"/>
              <a:t>rozpouštědlo barev a laků</a:t>
            </a:r>
          </a:p>
          <a:p>
            <a:r>
              <a:rPr lang="cs-CZ" dirty="0" smtClean="0"/>
              <a:t>používá se při výrobě trhaviny TNT</a:t>
            </a:r>
          </a:p>
          <a:p>
            <a:r>
              <a:rPr lang="cs-CZ" dirty="0" smtClean="0"/>
              <a:t>také jako příměs pro zvyšování oktanového čísla automobilových benzinů</a:t>
            </a:r>
          </a:p>
          <a:p>
            <a:r>
              <a:rPr lang="cs-CZ" dirty="0" smtClean="0"/>
              <a:t>součást řady rozpouštědel a leštidel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984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pic>
        <p:nvPicPr>
          <p:cNvPr id="4098" name="Picture 2" descr="http://t1.gstatic.com/images?q=tbn:ANd9GcRvXlchtET2ZHBO866kH3IITjTA5iJSDe5o3MIqfXC-6JcLjwiX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276786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34655" y="1844824"/>
            <a:ext cx="153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/>
              <a:t>TOLUEN</a:t>
            </a:r>
          </a:p>
        </p:txBody>
      </p:sp>
      <p:pic>
        <p:nvPicPr>
          <p:cNvPr id="4100" name="Picture 4" descr="http://www.tyden.cz/obrazek/is-100010939-46669224777c7_240x1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367240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667453" y="2636912"/>
            <a:ext cx="256475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100390" y="3501008"/>
            <a:ext cx="216026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5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02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   </a:t>
            </a:r>
            <a:r>
              <a:rPr lang="cs-CZ" sz="3200" dirty="0" smtClean="0"/>
              <a:t>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https://cs.wikipedia.org/wiki/Areny</a:t>
            </a:r>
          </a:p>
          <a:p>
            <a:r>
              <a:rPr lang="cs-CZ" dirty="0"/>
              <a:t>http://xantina.hyperlink.cz/organika/uhlovodiky/areny.html</a:t>
            </a:r>
          </a:p>
          <a:p>
            <a:r>
              <a:rPr lang="cs-CZ" dirty="0"/>
              <a:t>http://cs.wikipedia.org/wiki/Benzen</a:t>
            </a:r>
          </a:p>
          <a:p>
            <a:r>
              <a:rPr lang="cs-CZ" dirty="0"/>
              <a:t>http://cs.wikipedia.org/wiki/Naftalen</a:t>
            </a:r>
          </a:p>
          <a:p>
            <a:r>
              <a:rPr lang="cs-CZ" dirty="0"/>
              <a:t>http://</a:t>
            </a:r>
            <a:r>
              <a:rPr lang="cs-CZ" dirty="0" smtClean="0"/>
              <a:t>cs.wikipedia.org/wiki/Toluen</a:t>
            </a:r>
          </a:p>
          <a:p>
            <a:r>
              <a:rPr lang="cs-CZ" dirty="0"/>
              <a:t>http://www.kurakovaplice.cz/koureni_cigaret/zajimavosti-a-statistiky/co-obsahuje-cigaretovy-kour-dym/5-chemicke-slozeni-cigaretoveho-koure-co-obsahuje-kour-z-cigaret.html</a:t>
            </a:r>
          </a:p>
          <a:p>
            <a:endParaRPr lang="cs-CZ" dirty="0"/>
          </a:p>
          <a:p>
            <a:r>
              <a:rPr lang="cs-CZ" dirty="0"/>
              <a:t>1 http://t0.gstatic.com/images?q=tbn:ANd9GcRC5leHaNtD-UgCq936yqyq0uZSEoU9TrK-KtpG9wzYA4cnEkZgbA</a:t>
            </a:r>
          </a:p>
          <a:p>
            <a:r>
              <a:rPr lang="cs-CZ" dirty="0"/>
              <a:t>2 http://predmety.skylan.sk/jquiz/alkeny/obr/naftalen1.gif</a:t>
            </a:r>
          </a:p>
          <a:p>
            <a:r>
              <a:rPr lang="cs-CZ" dirty="0"/>
              <a:t>3 http://kch.zf.jcu.cz/didaktika/organchem/foto/naftalen.jpg</a:t>
            </a:r>
          </a:p>
          <a:p>
            <a:r>
              <a:rPr lang="cs-CZ" dirty="0"/>
              <a:t>4 http://t1.gstatic.com/images?q=tbn:ANd9GcRvXlchtET2ZHBO866kH3IITjTA5iJSDe5o3MIqfXC-6JcLjwiXQw</a:t>
            </a:r>
          </a:p>
          <a:p>
            <a:r>
              <a:rPr lang="cs-CZ" dirty="0"/>
              <a:t>5 http://www.tyden.cz/obrazek/is-100010939-46669224777c7_240x160.jpg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32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oblast: Člověk a příroda</a:t>
            </a:r>
          </a:p>
          <a:p>
            <a:r>
              <a:rPr lang="cs-CZ" dirty="0" smtClean="0"/>
              <a:t>Vzdělávací obor:  Chemie</a:t>
            </a:r>
          </a:p>
          <a:p>
            <a:r>
              <a:rPr lang="cs-CZ" dirty="0" smtClean="0"/>
              <a:t>VM určen pro: 9. ročník</a:t>
            </a:r>
          </a:p>
          <a:p>
            <a:r>
              <a:rPr lang="cs-CZ" dirty="0" smtClean="0"/>
              <a:t>Tematický okruh: Organické látky</a:t>
            </a:r>
          </a:p>
          <a:p>
            <a:r>
              <a:rPr lang="cs-CZ" dirty="0" smtClean="0"/>
              <a:t>Téma: Aromatické sloučeniny</a:t>
            </a:r>
          </a:p>
          <a:p>
            <a:r>
              <a:rPr lang="cs-CZ" dirty="0" smtClean="0"/>
              <a:t>Anotace: Aromatické sloučeniny jsou svou stavbou i vlastnostmi specifické. Zde 	je možno se dozvědět něco právě o jejich stavbě</a:t>
            </a: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 smtClean="0"/>
              <a:t> zástupcích.</a:t>
            </a:r>
          </a:p>
          <a:p>
            <a:r>
              <a:rPr lang="cs-CZ" dirty="0" smtClean="0"/>
              <a:t>Klíčová slova: Aromatické sloučeniny, arény, benzen, toluen, naftalen.</a:t>
            </a:r>
          </a:p>
          <a:p>
            <a:r>
              <a:rPr lang="cs-CZ" dirty="0" smtClean="0"/>
              <a:t>Metodika: Možné použití jako seznámení s aromatickými sloučeninami, jejich 	  stavbou a zástupci.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97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1988840"/>
            <a:ext cx="61034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/>
              <a:t>Aromatické sloučeniny 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88553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arény</a:t>
            </a:r>
          </a:p>
          <a:p>
            <a:r>
              <a:rPr lang="cs-CZ" dirty="0" smtClean="0"/>
              <a:t>uhlovodíky</a:t>
            </a:r>
            <a:r>
              <a:rPr lang="cs-CZ" dirty="0"/>
              <a:t>, které splňují pravidla aromaticity: mají delokalizovaný systém elektronů v rovinné cyklické </a:t>
            </a:r>
            <a:r>
              <a:rPr lang="cs-CZ" dirty="0" smtClean="0"/>
              <a:t>molekule </a:t>
            </a:r>
          </a:p>
          <a:p>
            <a:r>
              <a:rPr lang="cs-CZ" dirty="0" smtClean="0"/>
              <a:t>většinou </a:t>
            </a:r>
            <a:r>
              <a:rPr lang="cs-CZ" dirty="0"/>
              <a:t>mají charakteristický zápach </a:t>
            </a:r>
            <a:r>
              <a:rPr lang="cs-CZ" dirty="0" smtClean="0"/>
              <a:t>              – </a:t>
            </a:r>
            <a:r>
              <a:rPr lang="cs-CZ" dirty="0"/>
              <a:t>odtud jejich </a:t>
            </a:r>
            <a:r>
              <a:rPr lang="cs-CZ" dirty="0" smtClean="0"/>
              <a:t>název</a:t>
            </a:r>
            <a:r>
              <a:rPr lang="cs-CZ" dirty="0"/>
              <a:t>	</a:t>
            </a:r>
            <a:r>
              <a:rPr lang="cs-CZ" dirty="0">
                <a:hlinkClick r:id="rId2" tooltip="&quot;Změna arenů&quot; "/>
              </a:rPr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56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dříve se vědci domnívali, že struktura benzenu odpovídá kruhové molekule s pravidelným střídáním jednoduchých a dvojných vazeb (jednalo by se tedy o cyklohexa-1,3,5-trien) </a:t>
            </a:r>
          </a:p>
          <a:p>
            <a:r>
              <a:rPr lang="cs-CZ" dirty="0" smtClean="0"/>
              <a:t>nyní je známo, že charakter jednoduchých a dvojných vazeb zaniká</a:t>
            </a:r>
          </a:p>
          <a:p>
            <a:r>
              <a:rPr lang="cs-CZ" dirty="0" smtClean="0"/>
              <a:t>šest vazeb se chová stejně, proto se říká, že benzenové jádro má šest „jedenapůltých“ vazeb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1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struktura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Obrázek 8" descr="Změna arenů">
            <a:hlinkClick r:id="rId2" tooltip="&quot;Změna arenů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344816" cy="174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066619" y="4432756"/>
            <a:ext cx="3010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benzenové jádro</a:t>
            </a:r>
          </a:p>
        </p:txBody>
      </p:sp>
    </p:spTree>
    <p:extLst>
      <p:ext uri="{BB962C8B-B14F-4D97-AF65-F5344CB8AC3E}">
        <p14:creationId xmlns:p14="http://schemas.microsoft.com/office/powerpoint/2010/main" val="386078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2412"/>
              </p:ext>
            </p:extLst>
          </p:nvPr>
        </p:nvGraphicFramePr>
        <p:xfrm>
          <a:off x="457200" y="1628800"/>
          <a:ext cx="8229600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benzen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naftalen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C</a:t>
                      </a:r>
                      <a:r>
                        <a:rPr lang="cs-CZ" sz="2800" baseline="-25000" dirty="0">
                          <a:effectLst/>
                        </a:rPr>
                        <a:t>10</a:t>
                      </a:r>
                      <a:r>
                        <a:rPr lang="cs-CZ" sz="2800" dirty="0">
                          <a:effectLst/>
                        </a:rPr>
                        <a:t>H</a:t>
                      </a:r>
                      <a:r>
                        <a:rPr lang="cs-CZ" sz="2800" baseline="-25000" dirty="0">
                          <a:effectLst/>
                        </a:rPr>
                        <a:t>8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toluen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C</a:t>
                      </a:r>
                      <a:r>
                        <a:rPr lang="cs-CZ" sz="2800" baseline="-25000" dirty="0">
                          <a:effectLst/>
                        </a:rPr>
                        <a:t>7</a:t>
                      </a:r>
                      <a:r>
                        <a:rPr lang="cs-CZ" sz="2800" dirty="0">
                          <a:effectLst/>
                        </a:rPr>
                        <a:t>H</a:t>
                      </a:r>
                      <a:r>
                        <a:rPr lang="cs-CZ" sz="2800" baseline="-250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pic>
        <p:nvPicPr>
          <p:cNvPr id="2055" name="Obrázek 16" descr="benze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095" y="1701302"/>
            <a:ext cx="12001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Obrázek 15" descr="http://xantina.hyperlink.cz/spravce2/organika/jadro2.g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06" y="1988839"/>
            <a:ext cx="938212" cy="105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Obrázek 14" descr="naftalen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258" y="3351633"/>
            <a:ext cx="16478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Obrázek 13" descr="http://xantina.hyperlink.cz/spravce2/organika/naftalen.gif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064" y="3496253"/>
            <a:ext cx="1352096" cy="88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Obrázek 12" descr="toluen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94658"/>
            <a:ext cx="14382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ázek 17" descr="http://xantina.hyperlink.cz/spravce2/organika/toluen.gif"/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29" y="4889920"/>
            <a:ext cx="1351376" cy="10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 descr="http://xantina.hyperlink.cz/spravce2/organika/toluen.GIF"/>
          <p:cNvSpPr>
            <a:spLocks noChangeAspect="1" noChangeArrowheads="1"/>
          </p:cNvSpPr>
          <p:nvPr/>
        </p:nvSpPr>
        <p:spPr bwMode="auto">
          <a:xfrm>
            <a:off x="457200" y="3490913"/>
            <a:ext cx="10096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cs-CZ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34909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7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BENZEN</a:t>
            </a:r>
          </a:p>
          <a:p>
            <a:r>
              <a:rPr lang="cs-CZ" dirty="0" smtClean="0"/>
              <a:t>sladký zápach </a:t>
            </a:r>
          </a:p>
          <a:p>
            <a:r>
              <a:rPr lang="cs-CZ" dirty="0" smtClean="0"/>
              <a:t>bezbarvý, hořlavý, kapalný </a:t>
            </a:r>
          </a:p>
          <a:p>
            <a:r>
              <a:rPr lang="cs-CZ" dirty="0" smtClean="0"/>
              <a:t>toxický (může způsobit bolest hlavy, pocit únavy, zrychlení srdečního tepu, chvění a ztrátu vědomí, poškozuje kostní dřeň)</a:t>
            </a:r>
          </a:p>
          <a:p>
            <a:r>
              <a:rPr lang="cs-CZ" dirty="0" smtClean="0"/>
              <a:t>známý svými karcinogenními (rakovinotvornými) účinky</a:t>
            </a:r>
          </a:p>
          <a:p>
            <a:r>
              <a:rPr lang="cs-CZ" dirty="0"/>
              <a:t>o</a:t>
            </a:r>
            <a:r>
              <a:rPr lang="cs-CZ" dirty="0" smtClean="0"/>
              <a:t>bsažen v cigaretovém kouři</a:t>
            </a:r>
            <a:endParaRPr lang="cs-CZ" dirty="0"/>
          </a:p>
          <a:p>
            <a:r>
              <a:rPr lang="cs-CZ" dirty="0" smtClean="0"/>
              <a:t>objeven v roce 1825 v ropě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3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Aromatické sloučeniny =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BENZEN</a:t>
            </a:r>
          </a:p>
          <a:p>
            <a:r>
              <a:rPr lang="cs-CZ" dirty="0" smtClean="0"/>
              <a:t>důležité rozpouštědlo</a:t>
            </a:r>
          </a:p>
          <a:p>
            <a:r>
              <a:rPr lang="cs-CZ" dirty="0" smtClean="0"/>
              <a:t>výchozí látka pro výrobu léčiv, kompaktních disků, plastů, syntetické pryže, barviv a výbušnin</a:t>
            </a:r>
          </a:p>
          <a:p>
            <a:r>
              <a:rPr lang="cs-CZ" dirty="0" smtClean="0"/>
              <a:t>v malém množství se přidává do benzínu pro zlepšení oktanového čísla</a:t>
            </a:r>
          </a:p>
          <a:p>
            <a:r>
              <a:rPr lang="cs-CZ" dirty="0"/>
              <a:t>k</a:t>
            </a:r>
            <a:r>
              <a:rPr lang="cs-CZ" dirty="0" smtClean="0"/>
              <a:t> výrobě kosmetických přípravků </a:t>
            </a:r>
          </a:p>
          <a:p>
            <a:r>
              <a:rPr lang="cs-CZ" dirty="0" smtClean="0"/>
              <a:t>pomocí benzenu se připravují také další důležité chemikálie, např. styren, který se používá na výrobu polystyrenu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3952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515</Words>
  <Application>Microsoft Office PowerPoint</Application>
  <PresentationFormat>Předvádění na obrazovce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Prezentace aplikace PowerPoint</vt:lpstr>
      <vt:lpstr>Prezentace aplikace PowerPoint</vt:lpstr>
      <vt:lpstr>Prezentace aplikace PowerPoint</vt:lpstr>
      <vt:lpstr>Aromatické sloučeniny = struktura</vt:lpstr>
      <vt:lpstr>Aromatické sloučeniny = struktura</vt:lpstr>
      <vt:lpstr>Aromatické sloučeniny = struktura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Aromatické sloučeniny = zástupci</vt:lpstr>
      <vt:lpstr>   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11</cp:revision>
  <dcterms:created xsi:type="dcterms:W3CDTF">2013-07-03T19:13:40Z</dcterms:created>
  <dcterms:modified xsi:type="dcterms:W3CDTF">2013-07-03T21:24:09Z</dcterms:modified>
</cp:coreProperties>
</file>