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C5784-B882-43D7-875A-BC639E5A3E3F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338F3-FC73-4BFB-907E-4D2B0F70AF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34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338F3-FC73-4BFB-907E-4D2B0F70AF9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00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5F41-46E5-4744-A216-E2C40689F89A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183A-0F96-422A-B3E6-0C7E324A2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70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5F41-46E5-4744-A216-E2C40689F89A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183A-0F96-422A-B3E6-0C7E324A2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38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5F41-46E5-4744-A216-E2C40689F89A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183A-0F96-422A-B3E6-0C7E324A2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41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5F41-46E5-4744-A216-E2C40689F89A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183A-0F96-422A-B3E6-0C7E324A2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0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5F41-46E5-4744-A216-E2C40689F89A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183A-0F96-422A-B3E6-0C7E324A2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52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5F41-46E5-4744-A216-E2C40689F89A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183A-0F96-422A-B3E6-0C7E324A2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5F41-46E5-4744-A216-E2C40689F89A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183A-0F96-422A-B3E6-0C7E324A2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92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5F41-46E5-4744-A216-E2C40689F89A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183A-0F96-422A-B3E6-0C7E324A2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03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5F41-46E5-4744-A216-E2C40689F89A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183A-0F96-422A-B3E6-0C7E324A2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9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5F41-46E5-4744-A216-E2C40689F89A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183A-0F96-422A-B3E6-0C7E324A2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50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5F41-46E5-4744-A216-E2C40689F89A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183A-0F96-422A-B3E6-0C7E324A2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99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18000">
              <a:srgbClr val="D49E6C"/>
            </a:gs>
            <a:gs pos="88000">
              <a:srgbClr val="A65528"/>
            </a:gs>
            <a:gs pos="100000">
              <a:srgbClr val="66301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5F41-46E5-4744-A216-E2C40689F89A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3183A-0F96-422A-B3E6-0C7E324A2E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61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033414" y="2526729"/>
            <a:ext cx="50771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Výukový materiál:	VY_32_INOVACE_Alkalické kovy</a:t>
            </a:r>
            <a:br>
              <a:rPr lang="cs-CZ" dirty="0" smtClean="0"/>
            </a:br>
            <a:r>
              <a:rPr lang="cs-CZ" dirty="0" smtClean="0"/>
              <a:t>Název projektu: Šablony Špičák</a:t>
            </a:r>
            <a:br>
              <a:rPr lang="cs-CZ" dirty="0" smtClean="0"/>
            </a:br>
            <a:r>
              <a:rPr lang="cs-CZ" dirty="0" smtClean="0"/>
              <a:t>Číslo projektu: CZ.1.07/1.4.00/21.2735</a:t>
            </a:r>
            <a:br>
              <a:rPr lang="cs-CZ" dirty="0" smtClean="0"/>
            </a:br>
            <a:r>
              <a:rPr lang="cs-CZ" dirty="0" smtClean="0"/>
              <a:t>Šablona: III/2</a:t>
            </a:r>
            <a:br>
              <a:rPr lang="cs-CZ" dirty="0" smtClean="0"/>
            </a:br>
            <a:r>
              <a:rPr lang="cs-CZ" dirty="0" smtClean="0"/>
              <a:t>Autor VM: Mgr. Šárka Bártová</a:t>
            </a:r>
            <a:br>
              <a:rPr lang="cs-CZ" dirty="0" smtClean="0"/>
            </a:br>
            <a:r>
              <a:rPr lang="cs-CZ" dirty="0" smtClean="0"/>
              <a:t>VM byl vytvořen: duben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227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Alkalické kovy -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LITHIUM</a:t>
            </a:r>
          </a:p>
          <a:p>
            <a:r>
              <a:rPr lang="cs-CZ" dirty="0"/>
              <a:t>v jaderné </a:t>
            </a:r>
            <a:r>
              <a:rPr lang="cs-CZ" dirty="0" smtClean="0"/>
              <a:t>energetice – roztavené </a:t>
            </a:r>
            <a:r>
              <a:rPr lang="cs-CZ" dirty="0"/>
              <a:t>lithium k odvodu tepla z reaktoru</a:t>
            </a:r>
          </a:p>
          <a:p>
            <a:r>
              <a:rPr lang="cs-CZ" dirty="0"/>
              <a:t>lithiové baterie a akumulátory v elektromobilech a automobilech s hybridními motory</a:t>
            </a:r>
          </a:p>
          <a:p>
            <a:r>
              <a:rPr lang="cs-CZ" dirty="0"/>
              <a:t>organické soli lithia </a:t>
            </a:r>
            <a:r>
              <a:rPr lang="cs-CZ" dirty="0" smtClean="0"/>
              <a:t>jako </a:t>
            </a:r>
            <a:r>
              <a:rPr lang="cs-CZ" dirty="0"/>
              <a:t>součásti uklidňujících léků (psychofarmaka)</a:t>
            </a:r>
          </a:p>
          <a:p>
            <a:r>
              <a:rPr lang="cs-CZ" dirty="0" smtClean="0"/>
              <a:t>LiOH k</a:t>
            </a:r>
            <a:r>
              <a:rPr lang="cs-CZ" dirty="0"/>
              <a:t> pohlcování oxidu uhličitého z vydýchaného vzduchu v ponorkách a kosmických lodích</a:t>
            </a:r>
          </a:p>
          <a:p>
            <a:r>
              <a:rPr lang="cs-CZ" dirty="0" smtClean="0"/>
              <a:t>slitiny lithia velmi lehké (součásti letadel, družic, kosmických lodí)</a:t>
            </a:r>
            <a:endParaRPr lang="cs-CZ" dirty="0"/>
          </a:p>
          <a:p>
            <a:r>
              <a:rPr lang="cs-CZ" dirty="0"/>
              <a:t>Li</a:t>
            </a:r>
            <a:r>
              <a:rPr lang="cs-CZ" baseline="-25000" dirty="0"/>
              <a:t>2</a:t>
            </a:r>
            <a:r>
              <a:rPr lang="cs-CZ" dirty="0"/>
              <a:t>CO</a:t>
            </a:r>
            <a:r>
              <a:rPr lang="cs-CZ" baseline="-25000" dirty="0"/>
              <a:t>3</a:t>
            </a:r>
            <a:r>
              <a:rPr lang="cs-CZ" dirty="0"/>
              <a:t> </a:t>
            </a:r>
            <a:r>
              <a:rPr lang="cs-CZ" dirty="0" smtClean="0"/>
              <a:t>při </a:t>
            </a:r>
            <a:r>
              <a:rPr lang="cs-CZ" dirty="0"/>
              <a:t>výrobě speciálních bezpečnostních skel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69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Alkalické kovy -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600" b="1" dirty="0" smtClean="0"/>
              <a:t>SODÍK</a:t>
            </a:r>
          </a:p>
          <a:p>
            <a:r>
              <a:rPr lang="cs-CZ" sz="2600" dirty="0"/>
              <a:t>při výrobě sodíkových výbojek – pouličního osvětlení</a:t>
            </a:r>
          </a:p>
          <a:p>
            <a:r>
              <a:rPr lang="cs-CZ" sz="2600" dirty="0"/>
              <a:t>NaCl v kuchyni (ochucovadlo, konzervace)</a:t>
            </a:r>
          </a:p>
          <a:p>
            <a:r>
              <a:rPr lang="cs-CZ" sz="2600" dirty="0"/>
              <a:t>Na</a:t>
            </a:r>
            <a:r>
              <a:rPr lang="cs-CZ" sz="2600" baseline="-25000" dirty="0"/>
              <a:t>2</a:t>
            </a:r>
            <a:r>
              <a:rPr lang="cs-CZ" sz="2600" dirty="0"/>
              <a:t>O</a:t>
            </a:r>
            <a:r>
              <a:rPr lang="cs-CZ" sz="2600" baseline="-25000" dirty="0"/>
              <a:t>2</a:t>
            </a:r>
            <a:r>
              <a:rPr lang="cs-CZ" sz="2600" dirty="0"/>
              <a:t> na bělící lázně na hedvábí, vlnu, umělé </a:t>
            </a:r>
            <a:r>
              <a:rPr lang="cs-CZ" sz="2600" dirty="0" smtClean="0"/>
              <a:t>hedvábí aj</a:t>
            </a:r>
            <a:r>
              <a:rPr lang="cs-CZ" sz="2600" dirty="0"/>
              <a:t>.</a:t>
            </a:r>
          </a:p>
          <a:p>
            <a:r>
              <a:rPr lang="cs-CZ" sz="2600" dirty="0"/>
              <a:t>NaOH se používá při výrobě mýdel, léčiv, hedvábí a celulózy</a:t>
            </a:r>
          </a:p>
          <a:p>
            <a:r>
              <a:rPr lang="cs-CZ" sz="2600" dirty="0"/>
              <a:t>NaCN (kyanid sodný) slouží k vyluhování zlata</a:t>
            </a:r>
          </a:p>
          <a:p>
            <a:r>
              <a:rPr lang="cs-CZ" sz="2600" dirty="0"/>
              <a:t>Na</a:t>
            </a:r>
            <a:r>
              <a:rPr lang="cs-CZ" sz="2600" baseline="-25000" dirty="0"/>
              <a:t>2</a:t>
            </a:r>
            <a:r>
              <a:rPr lang="cs-CZ" sz="2600" dirty="0"/>
              <a:t>CO</a:t>
            </a:r>
            <a:r>
              <a:rPr lang="cs-CZ" sz="2600" baseline="-25000" dirty="0"/>
              <a:t>3</a:t>
            </a:r>
            <a:r>
              <a:rPr lang="cs-CZ" sz="2600" dirty="0"/>
              <a:t> se používá </a:t>
            </a:r>
            <a:r>
              <a:rPr lang="cs-CZ" sz="2600" dirty="0" smtClean="0"/>
              <a:t>při </a:t>
            </a:r>
            <a:r>
              <a:rPr lang="cs-CZ" sz="2600" dirty="0"/>
              <a:t>výrobě skla</a:t>
            </a:r>
          </a:p>
          <a:p>
            <a:r>
              <a:rPr lang="cs-CZ" sz="2600" dirty="0"/>
              <a:t>NaHCO</a:t>
            </a:r>
            <a:r>
              <a:rPr lang="cs-CZ" sz="2600" baseline="-25000" dirty="0"/>
              <a:t>3</a:t>
            </a:r>
            <a:r>
              <a:rPr lang="cs-CZ" sz="2600" dirty="0"/>
              <a:t> </a:t>
            </a:r>
            <a:r>
              <a:rPr lang="cs-CZ" sz="2600" dirty="0" smtClean="0"/>
              <a:t>jako </a:t>
            </a:r>
            <a:r>
              <a:rPr lang="cs-CZ" sz="2600" dirty="0"/>
              <a:t>součást kypřících prášků do pečiva, k neutralizaci </a:t>
            </a:r>
            <a:r>
              <a:rPr lang="cs-CZ" sz="2600" dirty="0" smtClean="0"/>
              <a:t>žaludečních </a:t>
            </a:r>
            <a:r>
              <a:rPr lang="cs-CZ" sz="2600" dirty="0"/>
              <a:t>šťáv při překyselení </a:t>
            </a:r>
            <a:r>
              <a:rPr lang="cs-CZ" sz="2600" dirty="0" smtClean="0"/>
              <a:t>žaludku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979333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Alkalické kovy -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DRASLÍK</a:t>
            </a:r>
          </a:p>
          <a:p>
            <a:r>
              <a:rPr lang="cs-CZ" dirty="0"/>
              <a:t>pro výrobu fotoelektrických článků</a:t>
            </a:r>
          </a:p>
          <a:p>
            <a:r>
              <a:rPr lang="cs-CZ" dirty="0"/>
              <a:t>KOH k výrobě mýdel (tekutých), k výrobě léčiv, celulózy, papíru, umělého hedvábí (jako NaOH)</a:t>
            </a:r>
          </a:p>
          <a:p>
            <a:r>
              <a:rPr lang="cs-CZ" dirty="0"/>
              <a:t>K</a:t>
            </a:r>
            <a:r>
              <a:rPr lang="cs-CZ" baseline="-25000" dirty="0"/>
              <a:t>2</a:t>
            </a:r>
            <a:r>
              <a:rPr lang="cs-CZ" dirty="0"/>
              <a:t>CO</a:t>
            </a:r>
            <a:r>
              <a:rPr lang="cs-CZ" baseline="-25000" dirty="0"/>
              <a:t>3</a:t>
            </a:r>
            <a:r>
              <a:rPr lang="cs-CZ" dirty="0"/>
              <a:t> = potaš se </a:t>
            </a:r>
            <a:r>
              <a:rPr lang="cs-CZ" dirty="0" smtClean="0"/>
              <a:t>používá </a:t>
            </a:r>
            <a:r>
              <a:rPr lang="cs-CZ" dirty="0"/>
              <a:t>při výrobě skla</a:t>
            </a:r>
          </a:p>
          <a:p>
            <a:r>
              <a:rPr lang="cs-CZ" dirty="0"/>
              <a:t>KNO</a:t>
            </a:r>
            <a:r>
              <a:rPr lang="cs-CZ" baseline="-25000" dirty="0"/>
              <a:t>3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/>
              <a:t>jako draselné </a:t>
            </a:r>
            <a:r>
              <a:rPr lang="cs-CZ" dirty="0" smtClean="0"/>
              <a:t>hnojivo, k výrobě výbušnin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381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Alkalické kovy -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RUBIDIUM</a:t>
            </a:r>
          </a:p>
          <a:p>
            <a:r>
              <a:rPr lang="cs-CZ" dirty="0"/>
              <a:t>ke konstrukci fotoelektrických </a:t>
            </a:r>
            <a:r>
              <a:rPr lang="cs-CZ" dirty="0" smtClean="0"/>
              <a:t>článků</a:t>
            </a:r>
          </a:p>
          <a:p>
            <a:r>
              <a:rPr lang="cs-CZ" dirty="0"/>
              <a:t>pro tomografii = lékařská zobrazovací technika</a:t>
            </a:r>
          </a:p>
          <a:p>
            <a:pPr marL="0" indent="0">
              <a:buNone/>
            </a:pPr>
            <a:r>
              <a:rPr lang="cs-CZ" b="1" dirty="0" smtClean="0"/>
              <a:t>CESIUM</a:t>
            </a:r>
          </a:p>
          <a:p>
            <a:r>
              <a:rPr lang="cs-CZ" dirty="0" smtClean="0"/>
              <a:t> ke konstrukci fotoelektrických článků</a:t>
            </a:r>
          </a:p>
          <a:p>
            <a:r>
              <a:rPr lang="cs-CZ" dirty="0" smtClean="0"/>
              <a:t>při ozařování rakovinných nádorů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112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Alkalické kovy v organismech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= tzv. </a:t>
            </a:r>
            <a:r>
              <a:rPr lang="cs-CZ" b="1" dirty="0" smtClean="0"/>
              <a:t>biogenní prvky</a:t>
            </a:r>
          </a:p>
          <a:p>
            <a:r>
              <a:rPr lang="cs-CZ" dirty="0"/>
              <a:t>s</a:t>
            </a:r>
            <a:r>
              <a:rPr lang="cs-CZ" dirty="0" smtClean="0"/>
              <a:t>odík se uplatňuje </a:t>
            </a:r>
            <a:r>
              <a:rPr lang="cs-CZ" dirty="0"/>
              <a:t>při tvorbě červených krvinek a kyseliny chlorovodíkové v žaludku, stimuluje činnost </a:t>
            </a:r>
            <a:r>
              <a:rPr lang="cs-CZ" dirty="0" smtClean="0"/>
              <a:t>ledvin</a:t>
            </a:r>
          </a:p>
          <a:p>
            <a:r>
              <a:rPr lang="cs-CZ" dirty="0"/>
              <a:t>d</a:t>
            </a:r>
            <a:r>
              <a:rPr lang="cs-CZ" dirty="0" smtClean="0"/>
              <a:t>raslík se </a:t>
            </a:r>
            <a:r>
              <a:rPr lang="cs-CZ" dirty="0"/>
              <a:t>podílí na funkci kardiovaskulárního systému</a:t>
            </a:r>
            <a:r>
              <a:rPr lang="cs-CZ" b="1" dirty="0"/>
              <a:t>, </a:t>
            </a:r>
            <a:r>
              <a:rPr lang="cs-CZ" dirty="0"/>
              <a:t>snižuje krevní tlak, zajišťuje svalový tonus, ovlivňuje náš nervový </a:t>
            </a:r>
            <a:r>
              <a:rPr lang="cs-CZ" dirty="0" smtClean="0"/>
              <a:t>systém</a:t>
            </a:r>
          </a:p>
          <a:p>
            <a:r>
              <a:rPr lang="cs-CZ" dirty="0"/>
              <a:t>„</a:t>
            </a:r>
            <a:r>
              <a:rPr lang="cs-CZ" dirty="0" smtClean="0"/>
              <a:t>sodíko-draslíková pumpa“ upravuje </a:t>
            </a:r>
            <a:r>
              <a:rPr lang="cs-CZ" dirty="0"/>
              <a:t>klidový potenciál buněk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958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/>
              <a:t>   Zdroj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http://cs.wikipedia.org/wiki/Alkalick%C3%A9_kovy</a:t>
            </a:r>
          </a:p>
          <a:p>
            <a:r>
              <a:rPr lang="cs-CZ" dirty="0"/>
              <a:t>http://www.gvi.cz/files/chemie/prvni.pdf</a:t>
            </a:r>
          </a:p>
          <a:p>
            <a:r>
              <a:rPr lang="cs-CZ" dirty="0"/>
              <a:t>http://www.ped.muni.cz/wchem/sm/hc/labtech-old/soubory/operace/prace-s-alkal-dovy.pdf</a:t>
            </a:r>
          </a:p>
          <a:p>
            <a:r>
              <a:rPr lang="cs-CZ" dirty="0"/>
              <a:t>http://cs.wikipedia.org/wiki/Ledek</a:t>
            </a:r>
          </a:p>
          <a:p>
            <a:r>
              <a:rPr lang="cs-CZ" dirty="0"/>
              <a:t>http://cs.wikipedia.org/wiki/Lithium</a:t>
            </a:r>
          </a:p>
          <a:p>
            <a:r>
              <a:rPr lang="cs-CZ" dirty="0"/>
              <a:t>http://cs.wikipedia.org/wiki/Sod%C3%ADk</a:t>
            </a:r>
          </a:p>
          <a:p>
            <a:r>
              <a:rPr lang="cs-CZ" dirty="0"/>
              <a:t>http://cs.wikipedia.org/wiki/Drasl%C3%ADk</a:t>
            </a:r>
          </a:p>
          <a:p>
            <a:r>
              <a:rPr lang="cs-CZ" dirty="0"/>
              <a:t>http://translate.google.cz/translate?hl=cs&amp;sl=en&amp;u=http://en.wikipedia.org/wiki/Rubidium&amp;prev=/search%3Fq%3Drubidum%26biw%3D1366%26bih%3D636</a:t>
            </a:r>
          </a:p>
          <a:p>
            <a:r>
              <a:rPr lang="cs-CZ" dirty="0"/>
              <a:t>http://cs.wikipedia.org/wiki/Cesium</a:t>
            </a:r>
          </a:p>
          <a:p>
            <a:r>
              <a:rPr lang="cs-CZ" dirty="0"/>
              <a:t>http://doplnky.vitalion.cz/draslik/</a:t>
            </a:r>
          </a:p>
          <a:p>
            <a:r>
              <a:rPr lang="cs-CZ" dirty="0"/>
              <a:t>http://www.novinky.cz/zena/zdravi/255159-sodik-a-jeho-vyznam-pro-organismus-aneb-zachazejme-se-soli-opatrne.html</a:t>
            </a:r>
          </a:p>
          <a:p>
            <a:r>
              <a:rPr lang="cs-CZ" dirty="0"/>
              <a:t>1 http://www.labo.cz/mft/img/ptall1.gif</a:t>
            </a:r>
          </a:p>
          <a:p>
            <a:r>
              <a:rPr lang="cs-CZ" dirty="0"/>
              <a:t>2 http://</a:t>
            </a:r>
            <a:r>
              <a:rPr lang="cs-CZ" dirty="0" smtClean="0"/>
              <a:t>www.e-chembook.eu/wp-content/uploads/Plamenove-zkousky-alkalickych-kovu.jpg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15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908720"/>
            <a:ext cx="6912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Vzdělávací oblast: Člověk a příroda</a:t>
            </a:r>
          </a:p>
          <a:p>
            <a:r>
              <a:rPr lang="cs-CZ" dirty="0" smtClean="0"/>
              <a:t>Vzdělávací obor:  Chemie</a:t>
            </a:r>
          </a:p>
          <a:p>
            <a:r>
              <a:rPr lang="cs-CZ" dirty="0" smtClean="0"/>
              <a:t>VM určen pro: 8. ročník</a:t>
            </a:r>
          </a:p>
          <a:p>
            <a:r>
              <a:rPr lang="cs-CZ" dirty="0" smtClean="0"/>
              <a:t>Tematický okruh: Prvky</a:t>
            </a:r>
          </a:p>
          <a:p>
            <a:r>
              <a:rPr lang="cs-CZ" dirty="0" smtClean="0"/>
              <a:t>Téma: Alkalické kovy</a:t>
            </a:r>
          </a:p>
          <a:p>
            <a:r>
              <a:rPr lang="cs-CZ" dirty="0" smtClean="0"/>
              <a:t>Anotace</a:t>
            </a:r>
            <a:r>
              <a:rPr lang="cs-CZ" smtClean="0"/>
              <a:t>: </a:t>
            </a:r>
            <a:r>
              <a:rPr lang="cs-CZ" smtClean="0"/>
              <a:t>Alkalické </a:t>
            </a:r>
            <a:r>
              <a:rPr lang="cs-CZ" dirty="0" smtClean="0"/>
              <a:t>kovy je charakteristická skupina prvků. Zde je možno 	se dozvědět něco o jejich vlastnostech, výskytu, použití.</a:t>
            </a:r>
          </a:p>
          <a:p>
            <a:r>
              <a:rPr lang="cs-CZ" dirty="0" smtClean="0"/>
              <a:t>Klíčová slova: Lithium, sodík, draslík, vlastnosti, výskyt, použití.</a:t>
            </a:r>
          </a:p>
          <a:p>
            <a:r>
              <a:rPr lang="cs-CZ" dirty="0" smtClean="0"/>
              <a:t>Metodika: Možné použití jako seznámení s prvky patřícími do skupiny 	  alkalických kovů, jejich vlastnostmi, výskytem a použitím.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88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39752" y="1772816"/>
            <a:ext cx="42299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5400" b="1" dirty="0"/>
              <a:t>Alkalické kovy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1409383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Alkalické kovy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prvky 1. skupiny periodické tabulky prvků mimo vodíku </a:t>
            </a:r>
          </a:p>
          <a:p>
            <a:r>
              <a:rPr lang="cs-CZ" dirty="0" smtClean="0"/>
              <a:t>jedná se o lithium (Li), sodík (Na), draslík (K), rubidium (Rb), cesium (Cs) a radioaktivní francium (Fr)</a:t>
            </a:r>
          </a:p>
          <a:p>
            <a:r>
              <a:rPr lang="cs-CZ" dirty="0"/>
              <a:t>m</a:t>
            </a:r>
            <a:r>
              <a:rPr lang="cs-CZ" dirty="0" smtClean="0"/>
              <a:t>ají 1 valenční e</a:t>
            </a:r>
            <a:r>
              <a:rPr lang="cs-CZ" b="1" baseline="30000" dirty="0" smtClean="0"/>
              <a:t>-</a:t>
            </a:r>
            <a:r>
              <a:rPr lang="cs-CZ" dirty="0" smtClean="0"/>
              <a:t>, což předurčuje jejich vlastnosti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6572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Alkalické kovy</a:t>
            </a:r>
            <a:endParaRPr lang="cs-CZ" dirty="0"/>
          </a:p>
        </p:txBody>
      </p:sp>
      <p:pic>
        <p:nvPicPr>
          <p:cNvPr id="1026" name="Picture 2" descr="http://www.labo.cz/mft/img/ptall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64254"/>
            <a:ext cx="6696744" cy="443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7884368" y="1564254"/>
            <a:ext cx="216024" cy="2085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56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Alkalické kovy -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stříbrolesklé kovy (cesium je nazlátlé)</a:t>
            </a:r>
          </a:p>
          <a:p>
            <a:r>
              <a:rPr lang="cs-CZ" dirty="0" smtClean="0"/>
              <a:t>lehké měkké – lze krájet nožem</a:t>
            </a:r>
          </a:p>
          <a:p>
            <a:r>
              <a:rPr lang="cs-CZ" dirty="0" smtClean="0"/>
              <a:t>dobře vedou elektrický proud i teplo</a:t>
            </a:r>
          </a:p>
          <a:p>
            <a:r>
              <a:rPr lang="cs-CZ" dirty="0" smtClean="0"/>
              <a:t>velmi reaktivní (reaktivnost stoupá s rostoucím protonovým číslem): </a:t>
            </a:r>
          </a:p>
          <a:p>
            <a:pPr marL="0" indent="0">
              <a:buNone/>
            </a:pPr>
            <a:r>
              <a:rPr lang="cs-CZ" dirty="0" smtClean="0"/>
              <a:t>   - v přírodě se nacházejí pouze ve sloučeninách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musí být skladovány pod vrstvou nereaktivní,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bezvodé kapaliny, např. petroleje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22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Alkalické kovy -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</a:t>
            </a:r>
            <a:r>
              <a:rPr lang="cs-CZ" dirty="0" smtClean="0"/>
              <a:t>ationty alkalických kovů barví plamen  </a:t>
            </a:r>
          </a:p>
          <a:p>
            <a:r>
              <a:rPr lang="cs-CZ" dirty="0" smtClean="0"/>
              <a:t>Li - karmínová/červená; Na - světlá oranžová/žlutá; K, Rb, Cs - fialová</a:t>
            </a:r>
            <a:endParaRPr lang="cs-CZ" dirty="0"/>
          </a:p>
        </p:txBody>
      </p:sp>
      <p:pic>
        <p:nvPicPr>
          <p:cNvPr id="2050" name="Picture 2" descr="http://www.e-chembook.eu/wp-content/uploads/Plamenove-zkousky-alkalickych-kov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845" y="3356992"/>
            <a:ext cx="4901403" cy="277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04248" y="3356992"/>
            <a:ext cx="216024" cy="216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72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Alkalické kovy -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 kyslíkem hoří za vzniku oxidu Li</a:t>
            </a:r>
            <a:r>
              <a:rPr lang="cs-CZ" baseline="-25000" dirty="0" smtClean="0"/>
              <a:t>2</a:t>
            </a:r>
            <a:r>
              <a:rPr lang="cs-CZ" dirty="0" smtClean="0"/>
              <a:t>O, peroxidu Na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r>
              <a:rPr lang="cs-CZ" baseline="-25000" dirty="0" smtClean="0"/>
              <a:t>2</a:t>
            </a:r>
            <a:r>
              <a:rPr lang="cs-CZ" dirty="0" smtClean="0"/>
              <a:t>, superoxidu KO</a:t>
            </a:r>
            <a:r>
              <a:rPr lang="cs-CZ" baseline="-25000" dirty="0" smtClean="0"/>
              <a:t>2</a:t>
            </a:r>
          </a:p>
          <a:p>
            <a:pPr marL="0" indent="0">
              <a:buNone/>
            </a:pPr>
            <a:endParaRPr lang="cs-CZ" baseline="-25000" dirty="0" smtClean="0"/>
          </a:p>
          <a:p>
            <a:r>
              <a:rPr lang="cs-CZ" dirty="0"/>
              <a:t>s vodou: vzniká hydroxid a vodík  (draslík reaguje tak prudce, že dokonce dochází ke vznícení vznikajícího vodíku)</a:t>
            </a:r>
          </a:p>
          <a:p>
            <a:pPr marL="457200" lvl="1" indent="0">
              <a:buNone/>
            </a:pPr>
            <a:r>
              <a:rPr lang="cs-CZ" dirty="0" smtClean="0"/>
              <a:t>		</a:t>
            </a:r>
            <a:r>
              <a:rPr lang="cs-CZ" sz="3200" dirty="0" smtClean="0"/>
              <a:t>2 </a:t>
            </a:r>
            <a:r>
              <a:rPr lang="cs-CZ" sz="3200" dirty="0"/>
              <a:t>Na + 2 H</a:t>
            </a:r>
            <a:r>
              <a:rPr lang="cs-CZ" sz="3200" baseline="-25000" dirty="0"/>
              <a:t>2</a:t>
            </a:r>
            <a:r>
              <a:rPr lang="cs-CZ" sz="3200" dirty="0"/>
              <a:t>O → 2 NaOH + H</a:t>
            </a:r>
            <a:r>
              <a:rPr lang="cs-CZ" sz="3200" baseline="-25000" dirty="0"/>
              <a:t>2</a:t>
            </a:r>
            <a:endParaRPr lang="cs-CZ" sz="3200" dirty="0"/>
          </a:p>
          <a:p>
            <a:pPr marL="457200" lvl="1" indent="0">
              <a:buNone/>
            </a:pPr>
            <a:endParaRPr lang="cs-CZ" dirty="0"/>
          </a:p>
          <a:p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3549329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Alkalické kovy - výskyt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přírodě ve formě svých sloučenin (sodík a draslík mezi deset nejhojněji se vyskytujících prvků na zemi) </a:t>
            </a:r>
          </a:p>
          <a:p>
            <a:r>
              <a:rPr lang="cs-CZ" dirty="0"/>
              <a:t>velké množství v mořské vodě v podobě svých solí (hlavně NaCl)</a:t>
            </a:r>
          </a:p>
          <a:p>
            <a:r>
              <a:rPr lang="cs-CZ" dirty="0"/>
              <a:t>jako ledky </a:t>
            </a:r>
            <a:r>
              <a:rPr lang="cs-CZ" dirty="0" smtClean="0"/>
              <a:t>(NaNO</a:t>
            </a:r>
            <a:r>
              <a:rPr lang="cs-CZ" baseline="-25000" dirty="0" smtClean="0"/>
              <a:t>3</a:t>
            </a:r>
            <a:r>
              <a:rPr lang="cs-CZ" dirty="0"/>
              <a:t>, KNO</a:t>
            </a:r>
            <a:r>
              <a:rPr lang="cs-CZ" baseline="-25000" dirty="0"/>
              <a:t>3</a:t>
            </a:r>
            <a:r>
              <a:rPr lang="cs-CZ" dirty="0"/>
              <a:t>) zejména na chilském pobřeží (vznikly mineralizací rostlinných zbytků)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713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462</Words>
  <Application>Microsoft Office PowerPoint</Application>
  <PresentationFormat>Předvádění na obrazovce (4:3)</PresentationFormat>
  <Paragraphs>87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Prezentace aplikace PowerPoint</vt:lpstr>
      <vt:lpstr>Prezentace aplikace PowerPoint</vt:lpstr>
      <vt:lpstr>Prezentace aplikace PowerPoint</vt:lpstr>
      <vt:lpstr>Alkalické kovy</vt:lpstr>
      <vt:lpstr>Alkalické kovy</vt:lpstr>
      <vt:lpstr>Alkalické kovy - vlastnosti</vt:lpstr>
      <vt:lpstr>Alkalické kovy - vlastnosti</vt:lpstr>
      <vt:lpstr>Alkalické kovy - reakce</vt:lpstr>
      <vt:lpstr>Alkalické kovy - výskyt</vt:lpstr>
      <vt:lpstr>Alkalické kovy - využití</vt:lpstr>
      <vt:lpstr>Alkalické kovy - využití</vt:lpstr>
      <vt:lpstr>Alkalické kovy - využití</vt:lpstr>
      <vt:lpstr>Alkalické kovy - využití</vt:lpstr>
      <vt:lpstr>Alkalické kovy v organismech</vt:lpstr>
      <vt:lpstr>   Zdroj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13</cp:revision>
  <dcterms:created xsi:type="dcterms:W3CDTF">2013-07-04T19:45:53Z</dcterms:created>
  <dcterms:modified xsi:type="dcterms:W3CDTF">2013-07-16T17:08:59Z</dcterms:modified>
</cp:coreProperties>
</file>