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</p:sldMasterIdLst>
  <p:notesMasterIdLst>
    <p:notesMasterId r:id="rId28"/>
  </p:notesMasterIdLst>
  <p:sldIdLst>
    <p:sldId id="297" r:id="rId5"/>
    <p:sldId id="262" r:id="rId6"/>
    <p:sldId id="294" r:id="rId7"/>
    <p:sldId id="264" r:id="rId8"/>
    <p:sldId id="280" r:id="rId9"/>
    <p:sldId id="274" r:id="rId10"/>
    <p:sldId id="282" r:id="rId11"/>
    <p:sldId id="266" r:id="rId12"/>
    <p:sldId id="281" r:id="rId13"/>
    <p:sldId id="279" r:id="rId14"/>
    <p:sldId id="286" r:id="rId15"/>
    <p:sldId id="270" r:id="rId16"/>
    <p:sldId id="287" r:id="rId17"/>
    <p:sldId id="267" r:id="rId18"/>
    <p:sldId id="288" r:id="rId19"/>
    <p:sldId id="273" r:id="rId20"/>
    <p:sldId id="265" r:id="rId21"/>
    <p:sldId id="275" r:id="rId22"/>
    <p:sldId id="292" r:id="rId23"/>
    <p:sldId id="278" r:id="rId24"/>
    <p:sldId id="293" r:id="rId25"/>
    <p:sldId id="295" r:id="rId26"/>
    <p:sldId id="302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85" autoAdjust="0"/>
    <p:restoredTop sz="91310" autoAdjust="0"/>
  </p:normalViewPr>
  <p:slideViewPr>
    <p:cSldViewPr>
      <p:cViewPr varScale="1">
        <p:scale>
          <a:sx n="64" d="100"/>
          <a:sy n="64" d="100"/>
        </p:scale>
        <p:origin x="-15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EF43C-7D4B-4CC0-B8FB-ED108C65FD3D}" type="datetimeFigureOut">
              <a:rPr lang="cs-CZ" smtClean="0"/>
              <a:pPr/>
              <a:t>28.6.2013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61B4C-FBDB-48F0-AD9C-7C004A43F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95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theunrealtimes.com</a:t>
            </a:r>
            <a:r>
              <a:rPr lang="cs-CZ" dirty="0" smtClean="0"/>
              <a:t>/</a:t>
            </a:r>
            <a:r>
              <a:rPr lang="cs-CZ" dirty="0" err="1" smtClean="0"/>
              <a:t>wp</a:t>
            </a:r>
            <a:r>
              <a:rPr lang="cs-CZ" dirty="0" smtClean="0"/>
              <a:t>-</a:t>
            </a:r>
            <a:r>
              <a:rPr lang="cs-CZ" dirty="0" err="1" smtClean="0"/>
              <a:t>content</a:t>
            </a:r>
            <a:r>
              <a:rPr lang="cs-CZ" dirty="0" smtClean="0"/>
              <a:t>/</a:t>
            </a:r>
            <a:r>
              <a:rPr lang="cs-CZ" dirty="0" err="1" smtClean="0"/>
              <a:t>uploads</a:t>
            </a:r>
            <a:r>
              <a:rPr lang="cs-CZ" dirty="0" smtClean="0"/>
              <a:t>/2013/02/</a:t>
            </a:r>
            <a:r>
              <a:rPr lang="cs-CZ" dirty="0" err="1" smtClean="0"/>
              <a:t>rivers.jpg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http://upload.wikimedia.org/wikipedia/commons/thumb/a/a7/Georgia%2C_Ossetia%2C_Russia_and_Abkhazia_%28cs%29.svg/676px-Georgia%2C_Ossetia%2C_Russia_and_Abkhazia_%28cs%29.svg.png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http://www.e-polis.</a:t>
            </a:r>
            <a:r>
              <a:rPr lang="cs-CZ" dirty="0" err="1" smtClean="0"/>
              <a:t>cz</a:t>
            </a:r>
            <a:r>
              <a:rPr lang="cs-CZ" dirty="0" smtClean="0"/>
              <a:t>/pic/kavkaz01.jpg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20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argentinaweb.cz</a:t>
            </a:r>
            <a:r>
              <a:rPr lang="cs-CZ" dirty="0" smtClean="0"/>
              <a:t>/</a:t>
            </a:r>
            <a:r>
              <a:rPr lang="cs-CZ" dirty="0" err="1" smtClean="0"/>
              <a:t>wp</a:t>
            </a:r>
            <a:r>
              <a:rPr lang="cs-CZ" dirty="0" smtClean="0"/>
              <a:t>-</a:t>
            </a:r>
            <a:r>
              <a:rPr lang="cs-CZ" dirty="0" err="1" smtClean="0"/>
              <a:t>content</a:t>
            </a:r>
            <a:r>
              <a:rPr lang="cs-CZ" dirty="0" smtClean="0"/>
              <a:t>/</a:t>
            </a:r>
            <a:r>
              <a:rPr lang="cs-CZ" dirty="0" err="1" smtClean="0"/>
              <a:t>gallery</a:t>
            </a:r>
            <a:r>
              <a:rPr lang="cs-CZ" dirty="0" smtClean="0"/>
              <a:t>/</a:t>
            </a:r>
            <a:r>
              <a:rPr lang="cs-CZ" dirty="0" err="1" smtClean="0"/>
              <a:t>buenos</a:t>
            </a:r>
            <a:r>
              <a:rPr lang="cs-CZ" dirty="0" smtClean="0"/>
              <a:t>-</a:t>
            </a:r>
            <a:r>
              <a:rPr lang="cs-CZ" dirty="0" err="1" smtClean="0"/>
              <a:t>aires</a:t>
            </a:r>
            <a:r>
              <a:rPr lang="cs-CZ" dirty="0" smtClean="0"/>
              <a:t>/</a:t>
            </a:r>
            <a:r>
              <a:rPr lang="cs-CZ" dirty="0" err="1" smtClean="0"/>
              <a:t>buenos</a:t>
            </a:r>
            <a:r>
              <a:rPr lang="cs-CZ" dirty="0" smtClean="0"/>
              <a:t>-</a:t>
            </a:r>
            <a:r>
              <a:rPr lang="cs-CZ" dirty="0" err="1" smtClean="0"/>
              <a:t>aires</a:t>
            </a:r>
            <a:r>
              <a:rPr lang="cs-CZ" dirty="0" smtClean="0"/>
              <a:t>-8.jpg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http://upload.wikimedia.org/wikipedia/commons/4/40/I%C4%9Fd%C4%B1rdan_A%C4%9Fr%C4%B1_Da%C4%9F%C4%B1.jpg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http://zemepis.jergym.cz/foto/31/monzuny.jpg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http://i1.trekearth.com/</a:t>
            </a:r>
            <a:r>
              <a:rPr lang="cs-CZ" dirty="0" err="1" smtClean="0"/>
              <a:t>photos</a:t>
            </a:r>
            <a:r>
              <a:rPr lang="cs-CZ" dirty="0" smtClean="0"/>
              <a:t>/59962/</a:t>
            </a:r>
            <a:r>
              <a:rPr lang="cs-CZ" dirty="0" err="1" smtClean="0"/>
              <a:t>elbrus.jpg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urios.org</a:t>
            </a:r>
            <a:r>
              <a:rPr lang="cs-CZ" dirty="0" smtClean="0"/>
              <a:t>/1/</a:t>
            </a:r>
            <a:r>
              <a:rPr lang="cs-CZ" dirty="0" err="1" smtClean="0"/>
              <a:t>images</a:t>
            </a:r>
            <a:r>
              <a:rPr lang="cs-CZ" dirty="0" smtClean="0"/>
              <a:t>/</a:t>
            </a:r>
            <a:r>
              <a:rPr lang="cs-CZ" dirty="0" err="1" smtClean="0"/>
              <a:t>stories</a:t>
            </a:r>
            <a:r>
              <a:rPr lang="cs-CZ" dirty="0" smtClean="0"/>
              <a:t>/</a:t>
            </a:r>
            <a:r>
              <a:rPr lang="cs-CZ" dirty="0" err="1" smtClean="0"/>
              <a:t>peace</a:t>
            </a:r>
            <a:r>
              <a:rPr lang="cs-CZ" dirty="0" smtClean="0"/>
              <a:t>%20palace.jpg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http://external.ak.fbcdn.net/safe_image.php?d=AQCVVey7PUXHk9h_&amp;w=639&amp;h=639&amp;url=http%3A%2F%2Fupload.wikimedia.org%2Fwikipedia%2Fcommons%2F0%2F0a%2FPoopo_1991.jpg</a:t>
            </a:r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89AC41-1029-43BD-9BEB-0465FDC6CECB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A05AE-B4B9-4C4A-BEF8-3DB66CB21928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F81AB-5EB0-4DA4-8D32-2250C4D1B68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fld id="{700BEF38-CC45-4149-A187-8FF43F678EF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5E72E-DBE6-44C5-A612-FDF18ED81A5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1B592-8A88-4F59-87D2-7EC8CE614D5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6FBC2-DFF7-4CC3-8C69-78F872B95D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BC48F-DAB2-4477-8FAF-FD92B50AA21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88488-DDBE-46F5-994A-819B78FCF2D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6969C-9168-4921-ABB7-C6FC50B1413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03135-78E9-4BC5-93D9-739553583E1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243E1-6BCB-48C3-AA0C-6ED1D2DC7D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940A5-D42D-4BFE-8CC9-2DF7EC06D79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764D9-6F64-403F-8AF3-792C2A0BD17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52296-A0ED-420A-901D-A5CC46F6615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1371600"/>
            <a:ext cx="6477000" cy="1905000"/>
          </a:xfrm>
        </p:spPr>
        <p:txBody>
          <a:bodyPr anchor="b"/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352800"/>
            <a:ext cx="6477000" cy="457200"/>
          </a:xfrm>
          <a:ln w="12700"/>
        </p:spPr>
        <p:txBody>
          <a:bodyPr lIns="91440" tIns="0" rIns="91440" bIns="0"/>
          <a:lstStyle>
            <a:lvl1pPr marL="0" indent="0" algn="ctr">
              <a:spcBef>
                <a:spcPct val="0"/>
              </a:spcBef>
              <a:buClrTx/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BDB15D-ABCC-474C-B3D3-02D0B55129B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1E985-7DDB-4C8F-83CB-991A5BC4977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7EE34-E500-4921-9013-EC5554F2A4C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812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9531B-A9FD-433E-B97A-490B0B4F177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DCA9F-1B64-49F6-99C6-6B74EE858F8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586E3-78DC-4A2E-89A2-EB09CCB988C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A1EAE-30BF-4301-B8F5-2DF50DF46E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7A875-C92F-40D5-9E72-6FB103E4D2B7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82C53-DFD5-49E6-8D8C-61DF322BD0D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A807C-FD91-4794-B9D2-61BD6077AF8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A5AEE-34D1-4CC2-AF5C-13BD621D737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24600" y="819150"/>
            <a:ext cx="1447800" cy="48196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981200" y="819150"/>
            <a:ext cx="4191000" cy="48196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AEC4A-1887-44BE-A3E0-623E4A10200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12288-F013-4F94-B158-76FA0A406DD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E2440-0E1A-4301-8415-3528D7D8890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7EE18-63EB-432D-8C08-9A856C55694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9BBE4-DEEB-41A5-AC52-06E914607829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12291-CC15-4F98-BBD6-9814F62F4C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123A-794A-4C4F-A591-311150467CCF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533D9D-B5E2-46C8-AA31-1FAAB65813DA}" type="slidenum">
              <a:rPr lang="cs-CZ">
                <a:solidFill>
                  <a:srgbClr val="FFFFFF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EFC095-B497-47B4-A10C-5F83FACA2914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81915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752600"/>
            <a:ext cx="579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056421-3E20-4C9B-9145-EDA145C75AC6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200">
          <a:solidFill>
            <a:schemeClr val="bg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chemeClr val="bg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124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5067"/>
            <a:ext cx="2894648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77" y="6245067"/>
            <a:ext cx="2133123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F9715E-A49B-496E-B9C0-51AC9C3E5AF7}" type="slidenum">
              <a:rPr lang="cs-CZ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0.xml"/><Relationship Id="rId5" Type="http://schemas.openxmlformats.org/officeDocument/2006/relationships/slide" Target="slide16.xml"/><Relationship Id="rId10" Type="http://schemas.openxmlformats.org/officeDocument/2006/relationships/slide" Target="slide14.xml"/><Relationship Id="rId4" Type="http://schemas.openxmlformats.org/officeDocument/2006/relationships/slide" Target="slide10.xml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562164"/>
            <a:ext cx="6400800" cy="644522"/>
          </a:xfrm>
        </p:spPr>
        <p:txBody>
          <a:bodyPr/>
          <a:lstStyle/>
          <a:p>
            <a:r>
              <a:rPr lang="cs-CZ" sz="1400" b="1" dirty="0" smtClean="0"/>
              <a:t>AUTOR: </a:t>
            </a:r>
            <a:r>
              <a:rPr lang="cs-CZ" dirty="0" smtClean="0">
                <a:solidFill>
                  <a:srgbClr val="000000"/>
                </a:solidFill>
              </a:rPr>
              <a:t>Mgr. Josef </a:t>
            </a:r>
            <a:r>
              <a:rPr lang="cs-CZ" dirty="0" err="1" smtClean="0">
                <a:solidFill>
                  <a:srgbClr val="000000"/>
                </a:solidFill>
              </a:rPr>
              <a:t>Zhorný</a:t>
            </a:r>
            <a:endParaRPr lang="cs-CZ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07604" y="4141880"/>
            <a:ext cx="7128792" cy="143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ANOTACE: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Připravená hra slouží jako souhrnné opakování výukového bloku Světový oceán. Studenti se rozdělí na stejně početné skupiny, přičemž střídavě volí otázky s různými hodnotami bodů. Cílem hry je získat co nejvíce bodů. Při špatné odpovědi se body neodečítají. Pokud skupina neví, může odpovědět kdokoliv jiný (body se však již nepřičítají). </a:t>
            </a:r>
            <a:r>
              <a:rPr lang="cs-CZ" sz="1100" dirty="0" smtClean="0">
                <a:solidFill>
                  <a:srgbClr val="000000"/>
                </a:solidFill>
              </a:rPr>
              <a:t>Ve hře se vyskytují i tzv. </a:t>
            </a:r>
            <a:r>
              <a:rPr lang="cs-CZ" sz="1100" dirty="0" err="1" smtClean="0">
                <a:solidFill>
                  <a:srgbClr val="000000"/>
                </a:solidFill>
              </a:rPr>
              <a:t>BONUSy</a:t>
            </a:r>
            <a:r>
              <a:rPr lang="cs-CZ" sz="1100" dirty="0" smtClean="0">
                <a:solidFill>
                  <a:srgbClr val="000000"/>
                </a:solidFill>
              </a:rPr>
              <a:t>. Při </a:t>
            </a:r>
            <a:r>
              <a:rPr lang="cs-CZ" sz="1100" dirty="0" err="1" smtClean="0">
                <a:solidFill>
                  <a:srgbClr val="000000"/>
                </a:solidFill>
              </a:rPr>
              <a:t>BONUSové</a:t>
            </a:r>
            <a:r>
              <a:rPr lang="cs-CZ" sz="1100" dirty="0" smtClean="0">
                <a:solidFill>
                  <a:srgbClr val="000000"/>
                </a:solidFill>
              </a:rPr>
              <a:t> otázce je zobrazeno tvrzení. Hráči toto tvrzení buď přijmou za pravdivé (ANO) nebo jej odmítnou (NE). Při správné odpovědi na </a:t>
            </a:r>
            <a:r>
              <a:rPr lang="cs-CZ" sz="1100" dirty="0" err="1" smtClean="0">
                <a:solidFill>
                  <a:srgbClr val="000000"/>
                </a:solidFill>
              </a:rPr>
              <a:t>BONUSovou</a:t>
            </a:r>
            <a:r>
              <a:rPr lang="cs-CZ" sz="1100" dirty="0" smtClean="0">
                <a:solidFill>
                  <a:srgbClr val="000000"/>
                </a:solidFill>
              </a:rPr>
              <a:t> otázku získává skupina nejen body za otázku, ale také 1000 navíc.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07604" y="5264855"/>
            <a:ext cx="712879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KLÍČOVÁ SLOVA: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s</a:t>
            </a:r>
            <a:r>
              <a:rPr lang="cs-CZ" sz="1100" dirty="0" smtClean="0"/>
              <a:t>větový oceán, moře, ostrovy, zálivy a průlivy</a:t>
            </a:r>
            <a:endParaRPr 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1938436"/>
            <a:ext cx="7772400" cy="147018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Místopis světového oceánu</a:t>
            </a:r>
            <a:endParaRPr lang="cs-CZ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07604" y="3041724"/>
            <a:ext cx="7128792" cy="5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cs typeface="Arial" charset="0"/>
              </a:rPr>
              <a:t>VY-32-INOVACE-ZEM-260</a:t>
            </a:r>
            <a:endParaRPr lang="cs-CZ" sz="32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390264" y="2690345"/>
            <a:ext cx="8363763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záliv, do kterého ústí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řeka Ganga?</a:t>
            </a:r>
          </a:p>
        </p:txBody>
      </p:sp>
      <p:sp>
        <p:nvSpPr>
          <p:cNvPr id="9" name="Obdélník 8"/>
          <p:cNvSpPr/>
          <p:nvPr/>
        </p:nvSpPr>
        <p:spPr>
          <a:xfrm>
            <a:off x="2113644" y="285728"/>
            <a:ext cx="4916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Zálivy a průlivy</a:t>
            </a: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2776483" y="3075057"/>
            <a:ext cx="3591048" cy="707886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Bengálský záliv</a:t>
            </a:r>
            <a:endParaRPr lang="cs-CZ" sz="40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445322" y="2690343"/>
            <a:ext cx="6253635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průliv mezi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Itálií a Sicílií?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113637" y="285728"/>
            <a:ext cx="4916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Zálivy a průlivy</a:t>
            </a: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950131" y="2967335"/>
            <a:ext cx="5243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Messinský</a:t>
            </a: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průliv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377993" y="2690345"/>
            <a:ext cx="6388287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průliv mezi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Afrikou a Madagaskarem?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113639" y="285728"/>
            <a:ext cx="4916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Zálivy a průlivy</a:t>
            </a: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1905256" y="2967335"/>
            <a:ext cx="53335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Mosambický průliv</a:t>
            </a:r>
            <a:endParaRPr lang="cs-CZ" sz="48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bdélník 8"/>
          <p:cNvSpPr/>
          <p:nvPr/>
        </p:nvSpPr>
        <p:spPr>
          <a:xfrm>
            <a:off x="3425639" y="285728"/>
            <a:ext cx="22927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Ostrovy</a:t>
            </a:r>
            <a:endParaRPr lang="cs-CZ" sz="48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979327" y="2690343"/>
            <a:ext cx="7185620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Jaký je druhý název pro ostrov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Borneo?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2904717" y="3013502"/>
            <a:ext cx="33345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Kalimantan</a:t>
            </a:r>
            <a:endParaRPr lang="cs-CZ" sz="48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6064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bdélník 8"/>
          <p:cNvSpPr/>
          <p:nvPr/>
        </p:nvSpPr>
        <p:spPr>
          <a:xfrm>
            <a:off x="3293287" y="285728"/>
            <a:ext cx="2557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Ostrovy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1094114" y="2690346"/>
            <a:ext cx="6956071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největší ostrov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patřící Rusku?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10088" y="2967335"/>
            <a:ext cx="2723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Sachalin</a:t>
            </a:r>
            <a:endParaRPr lang="cs-CZ" sz="3200" b="1" i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uzka\AppData\Local\Microsoft\Windows\Temporary Internet Files\Content.IE5\PWC7Q6IG\MPj043312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40" y="0"/>
            <a:ext cx="9176140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47777" y="1669309"/>
            <a:ext cx="39395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Světový oceán</a:t>
            </a:r>
            <a:endParaRPr lang="cs-CZ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860491" y="2690345"/>
            <a:ext cx="5423280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největší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švédský ostrov?</a:t>
            </a:r>
          </a:p>
        </p:txBody>
      </p:sp>
      <p:sp>
        <p:nvSpPr>
          <p:cNvPr id="9" name="Obdélník 8"/>
          <p:cNvSpPr/>
          <p:nvPr/>
        </p:nvSpPr>
        <p:spPr>
          <a:xfrm>
            <a:off x="3293286" y="285728"/>
            <a:ext cx="2557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Ostrovy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67813" y="2967335"/>
            <a:ext cx="2608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Gotland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uzka\AppData\Local\Microsoft\Windows\Temporary Internet Files\Content.IE5\PWC7Q6IG\MPj043312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40" y="0"/>
            <a:ext cx="9176140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713576" y="1669309"/>
            <a:ext cx="32079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" action="ppaction://hlinkshowjump?jump=endshow"/>
              </a:rPr>
              <a:t>Konec kola</a:t>
            </a:r>
            <a:endParaRPr lang="cs-CZ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1520" y="1268760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  <a:cs typeface="Arial" charset="0"/>
              </a:rPr>
              <a:t>  ANDĚL, J. - MAREŠ, R. </a:t>
            </a:r>
            <a:r>
              <a:rPr lang="cs-CZ" sz="1400" i="1" dirty="0">
                <a:solidFill>
                  <a:srgbClr val="000000"/>
                </a:solidFill>
              </a:rPr>
              <a:t>"Nový svět" - Amerika, Austrálie a Oceánie : encyklopedický přehled zemí.  </a:t>
            </a:r>
            <a:r>
              <a:rPr lang="cs-CZ" sz="1400" dirty="0">
                <a:solidFill>
                  <a:srgbClr val="000000"/>
                </a:solidFill>
              </a:rPr>
              <a:t>1. </a:t>
            </a:r>
            <a:r>
              <a:rPr lang="cs-CZ" sz="1400" dirty="0" err="1">
                <a:solidFill>
                  <a:srgbClr val="000000"/>
                </a:solidFill>
              </a:rPr>
              <a:t>vyd</a:t>
            </a:r>
            <a:r>
              <a:rPr lang="cs-CZ" sz="1400" dirty="0">
                <a:solidFill>
                  <a:srgbClr val="000000"/>
                </a:solidFill>
              </a:rPr>
              <a:t>. Olomouc : Nakladatelství Olomouc, 2000. ISBN 80-7182-113-6.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</a:rPr>
              <a:t>  ANDĚL, J. - MAREŠ, R. </a:t>
            </a:r>
            <a:r>
              <a:rPr lang="cs-CZ" sz="1400" i="1" dirty="0">
                <a:solidFill>
                  <a:srgbClr val="000000"/>
                </a:solidFill>
              </a:rPr>
              <a:t>"Starý svět" Evropa : encyklopedický přehled zemí.  </a:t>
            </a:r>
            <a:r>
              <a:rPr lang="cs-CZ" sz="1400" dirty="0">
                <a:solidFill>
                  <a:srgbClr val="000000"/>
                </a:solidFill>
              </a:rPr>
              <a:t>2. </a:t>
            </a:r>
            <a:r>
              <a:rPr lang="cs-CZ" sz="1400" dirty="0" err="1">
                <a:solidFill>
                  <a:srgbClr val="000000"/>
                </a:solidFill>
              </a:rPr>
              <a:t>vyd</a:t>
            </a:r>
            <a:r>
              <a:rPr lang="cs-CZ" sz="1400" dirty="0">
                <a:solidFill>
                  <a:srgbClr val="000000"/>
                </a:solidFill>
              </a:rPr>
              <a:t>. Olomouc : Nakladatelství Olomouc, 2001. 293 s. ISBN 80-7182-115-2.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</a:rPr>
              <a:t>ANDĚL, J. - MAREŠ, R.</a:t>
            </a:r>
            <a:r>
              <a:rPr lang="cs-CZ" sz="1400" i="1" dirty="0">
                <a:solidFill>
                  <a:srgbClr val="000000"/>
                </a:solidFill>
              </a:rPr>
              <a:t> "Starý svět" Asie a Afrika : encyklopedický přehled zemí.  </a:t>
            </a:r>
            <a:r>
              <a:rPr lang="cs-CZ" sz="1400" dirty="0">
                <a:solidFill>
                  <a:srgbClr val="000000"/>
                </a:solidFill>
              </a:rPr>
              <a:t>1. </a:t>
            </a:r>
            <a:r>
              <a:rPr lang="cs-CZ" sz="1400" dirty="0" err="1">
                <a:solidFill>
                  <a:srgbClr val="000000"/>
                </a:solidFill>
              </a:rPr>
              <a:t>vyd</a:t>
            </a:r>
            <a:r>
              <a:rPr lang="cs-CZ" sz="1400" dirty="0">
                <a:solidFill>
                  <a:srgbClr val="000000"/>
                </a:solidFill>
              </a:rPr>
              <a:t>. Olomouc : Nakladatelství Olomouc, 1999. 399 s., ISBN 80-7182-085-7.</a:t>
            </a:r>
            <a:endParaRPr lang="cs-CZ" sz="14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492760" y="3131630"/>
            <a:ext cx="1482527" cy="1482527"/>
          </a:xfrm>
          <a:prstGeom prst="rect">
            <a:avLst/>
          </a:prstGeom>
          <a:noFill/>
        </p:spPr>
      </p:pic>
      <p:pic>
        <p:nvPicPr>
          <p:cNvPr id="19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526827" y="1526043"/>
            <a:ext cx="1482527" cy="1482527"/>
          </a:xfrm>
          <a:prstGeom prst="rect">
            <a:avLst/>
          </a:prstGeom>
          <a:noFill/>
        </p:spPr>
      </p:pic>
      <p:pic>
        <p:nvPicPr>
          <p:cNvPr id="18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1563414"/>
            <a:ext cx="1482527" cy="1482527"/>
          </a:xfrm>
          <a:prstGeom prst="rect">
            <a:avLst/>
          </a:prstGeom>
          <a:noFill/>
        </p:spPr>
      </p:pic>
      <p:pic>
        <p:nvPicPr>
          <p:cNvPr id="17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669439" y="1563414"/>
            <a:ext cx="1482527" cy="1482527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4071934" y="1967203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3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3169001"/>
            <a:ext cx="1482527" cy="1482527"/>
          </a:xfrm>
          <a:prstGeom prst="rect">
            <a:avLst/>
          </a:prstGeom>
          <a:noFill/>
        </p:spPr>
      </p:pic>
      <p:pic>
        <p:nvPicPr>
          <p:cNvPr id="10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4859822"/>
            <a:ext cx="1482527" cy="1482527"/>
          </a:xfrm>
          <a:prstGeom prst="rect">
            <a:avLst/>
          </a:prstGeom>
          <a:noFill/>
        </p:spPr>
      </p:pic>
      <p:pic>
        <p:nvPicPr>
          <p:cNvPr id="11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706810" y="3169001"/>
            <a:ext cx="1482527" cy="1482527"/>
          </a:xfrm>
          <a:prstGeom prst="rect">
            <a:avLst/>
          </a:prstGeom>
          <a:noFill/>
        </p:spPr>
      </p:pic>
      <p:pic>
        <p:nvPicPr>
          <p:cNvPr id="14" name="Picture 3" descr="C:\Users\Zuzka\AppData\Local\Microsoft\Windows\Temporary Internet Files\Content.IE5\SSM8U9FV\MCj04398160000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706810" y="4859822"/>
            <a:ext cx="1482527" cy="1482527"/>
          </a:xfrm>
          <a:prstGeom prst="rect">
            <a:avLst/>
          </a:prstGeom>
          <a:noFill/>
        </p:spPr>
      </p:pic>
      <p:pic>
        <p:nvPicPr>
          <p:cNvPr id="22" name="Picture 3" descr="C:\Users\Zuzka\AppData\Local\Microsoft\Windows\Temporary Internet Files\Content.IE5\SSM8U9FV\MCj04398160000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526827" y="4859822"/>
            <a:ext cx="1482527" cy="1482527"/>
          </a:xfrm>
          <a:prstGeom prst="rect">
            <a:avLst/>
          </a:prstGeom>
          <a:noFill/>
        </p:spPr>
      </p:pic>
      <p:sp>
        <p:nvSpPr>
          <p:cNvPr id="23" name="TextovéPole 22"/>
          <p:cNvSpPr txBox="1"/>
          <p:nvPr/>
        </p:nvSpPr>
        <p:spPr>
          <a:xfrm>
            <a:off x="4071934" y="357279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4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071934" y="5263611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5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000760" y="1967203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6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000760" y="3605827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7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000760" y="5263611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8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7786710" y="192880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9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7786710" y="3534389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0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7786710" y="5296648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1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4022194" y="620688"/>
            <a:ext cx="30364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600" b="1" kern="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Světový oceán</a:t>
            </a:r>
            <a:endParaRPr lang="cs-CZ" sz="3600" b="1" kern="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1174926" y="1916832"/>
            <a:ext cx="11689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Moře</a:t>
            </a:r>
            <a:endParaRPr lang="cs-CZ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484396" y="3625860"/>
            <a:ext cx="27398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Zálivy a průlivy</a:t>
            </a:r>
            <a:endParaRPr lang="cs-CZ" sz="2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967522" y="5220489"/>
            <a:ext cx="16359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Ostrovy</a:t>
            </a:r>
            <a:endParaRPr lang="cs-CZ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206194" y="2382568"/>
            <a:ext cx="8731878" cy="19389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moře, které se nachází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severovýchodně 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od 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souostroví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Velké 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Antily?</a:t>
            </a:r>
          </a:p>
        </p:txBody>
      </p:sp>
      <p:sp>
        <p:nvSpPr>
          <p:cNvPr id="9" name="Obdélník 8"/>
          <p:cNvSpPr/>
          <p:nvPr/>
        </p:nvSpPr>
        <p:spPr>
          <a:xfrm>
            <a:off x="3671761" y="285728"/>
            <a:ext cx="1800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Moře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3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123253" y="2967335"/>
            <a:ext cx="4897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Sargasové moře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206199" y="2690346"/>
            <a:ext cx="8731878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moře, které se nachází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západně od Grónska?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671758" y="285728"/>
            <a:ext cx="1800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Moře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99592" y="3044280"/>
            <a:ext cx="73448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Baffinovo</a:t>
            </a:r>
            <a:r>
              <a:rPr lang="cs-CZ" sz="4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moře</a:t>
            </a: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802542" y="2690343"/>
            <a:ext cx="7539243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moře, do kterého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ústí Severní </a:t>
            </a:r>
            <a:r>
              <a:rPr lang="cs-CZ" sz="40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Dvina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?</a:t>
            </a:r>
          </a:p>
        </p:txBody>
      </p:sp>
      <p:sp>
        <p:nvSpPr>
          <p:cNvPr id="9" name="Obdélník 8"/>
          <p:cNvSpPr/>
          <p:nvPr/>
        </p:nvSpPr>
        <p:spPr>
          <a:xfrm>
            <a:off x="3671757" y="285728"/>
            <a:ext cx="1800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Moře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312681" y="3044280"/>
            <a:ext cx="25186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Bílé moře</a:t>
            </a: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theme/theme1.xml><?xml version="1.0" encoding="utf-8"?>
<a:theme xmlns:a="http://schemas.openxmlformats.org/drawingml/2006/main" name="Šablona návrhu Zářící díly skládačky">
  <a:themeElements>
    <a:clrScheme name="Vlastní 8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FF0000"/>
      </a:hlink>
      <a:folHlink>
        <a:srgbClr val="FFFFFF"/>
      </a:folHlink>
    </a:clrScheme>
    <a:fontScheme name="Motiv sady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Šablona návrhu s příliš mnoha soubory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zentace na téma brainstormingu">
  <a:themeElements>
    <a:clrScheme name="Motiv sady Office 1">
      <a:dk1>
        <a:srgbClr val="FFCC00"/>
      </a:dk1>
      <a:lt1>
        <a:srgbClr val="F8F8F8"/>
      </a:lt1>
      <a:dk2>
        <a:srgbClr val="000000"/>
      </a:dk2>
      <a:lt2>
        <a:srgbClr val="6666FF"/>
      </a:lt2>
      <a:accent1>
        <a:srgbClr val="669900"/>
      </a:accent1>
      <a:accent2>
        <a:srgbClr val="006600"/>
      </a:accent2>
      <a:accent3>
        <a:srgbClr val="AAAAAA"/>
      </a:accent3>
      <a:accent4>
        <a:srgbClr val="D4D4D4"/>
      </a:accent4>
      <a:accent5>
        <a:srgbClr val="B8CAAA"/>
      </a:accent5>
      <a:accent6>
        <a:srgbClr val="005C00"/>
      </a:accent6>
      <a:hlink>
        <a:srgbClr val="0099FF"/>
      </a:hlink>
      <a:folHlink>
        <a:srgbClr val="669900"/>
      </a:folHlink>
    </a:clrScheme>
    <a:fontScheme name="Motiv sady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FFCC00"/>
        </a:dk1>
        <a:lt1>
          <a:srgbClr val="F8F8F8"/>
        </a:lt1>
        <a:dk2>
          <a:srgbClr val="000000"/>
        </a:dk2>
        <a:lt2>
          <a:srgbClr val="6666FF"/>
        </a:lt2>
        <a:accent1>
          <a:srgbClr val="669900"/>
        </a:accent1>
        <a:accent2>
          <a:srgbClr val="006600"/>
        </a:accent2>
        <a:accent3>
          <a:srgbClr val="AAAAAA"/>
        </a:accent3>
        <a:accent4>
          <a:srgbClr val="D4D4D4"/>
        </a:accent4>
        <a:accent5>
          <a:srgbClr val="B8CAAA"/>
        </a:accent5>
        <a:accent6>
          <a:srgbClr val="005C00"/>
        </a:accent6>
        <a:hlink>
          <a:srgbClr val="0099FF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868686"/>
        </a:dk1>
        <a:lt1>
          <a:srgbClr val="FFFFFF"/>
        </a:lt1>
        <a:dk2>
          <a:srgbClr val="009999"/>
        </a:dk2>
        <a:lt2>
          <a:srgbClr val="6600FF"/>
        </a:lt2>
        <a:accent1>
          <a:srgbClr val="9999FF"/>
        </a:accent1>
        <a:accent2>
          <a:srgbClr val="CBCBCB"/>
        </a:accent2>
        <a:accent3>
          <a:srgbClr val="FFFFFF"/>
        </a:accent3>
        <a:accent4>
          <a:srgbClr val="727272"/>
        </a:accent4>
        <a:accent5>
          <a:srgbClr val="CACAFF"/>
        </a:accent5>
        <a:accent6>
          <a:srgbClr val="B8B8B8"/>
        </a:accent6>
        <a:hlink>
          <a:srgbClr val="6600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1C1C1C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CBCBCB"/>
        </a:accent2>
        <a:accent3>
          <a:srgbClr val="FFFFFF"/>
        </a:accent3>
        <a:accent4>
          <a:srgbClr val="161616"/>
        </a:accent4>
        <a:accent5>
          <a:srgbClr val="EBEBEB"/>
        </a:accent5>
        <a:accent6>
          <a:srgbClr val="B8B8B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FFCC00"/>
        </a:dk1>
        <a:lt1>
          <a:srgbClr val="FFFFCC"/>
        </a:lt1>
        <a:dk2>
          <a:srgbClr val="000099"/>
        </a:dk2>
        <a:lt2>
          <a:srgbClr val="00CC00"/>
        </a:lt2>
        <a:accent1>
          <a:srgbClr val="3333FF"/>
        </a:accent1>
        <a:accent2>
          <a:srgbClr val="3333CC"/>
        </a:accent2>
        <a:accent3>
          <a:srgbClr val="AAAACA"/>
        </a:accent3>
        <a:accent4>
          <a:srgbClr val="DADAAE"/>
        </a:accent4>
        <a:accent5>
          <a:srgbClr val="ADADFF"/>
        </a:accent5>
        <a:accent6>
          <a:srgbClr val="2D2DB9"/>
        </a:accent6>
        <a:hlink>
          <a:srgbClr val="0099F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FFFF00"/>
        </a:dk1>
        <a:lt1>
          <a:srgbClr val="FFFFFF"/>
        </a:lt1>
        <a:dk2>
          <a:srgbClr val="FF0033"/>
        </a:dk2>
        <a:lt2>
          <a:srgbClr val="000000"/>
        </a:lt2>
        <a:accent1>
          <a:srgbClr val="330099"/>
        </a:accent1>
        <a:accent2>
          <a:srgbClr val="CC0000"/>
        </a:accent2>
        <a:accent3>
          <a:srgbClr val="FFAAAD"/>
        </a:accent3>
        <a:accent4>
          <a:srgbClr val="DADADA"/>
        </a:accent4>
        <a:accent5>
          <a:srgbClr val="ADAACA"/>
        </a:accent5>
        <a:accent6>
          <a:srgbClr val="B90000"/>
        </a:accent6>
        <a:hlink>
          <a:srgbClr val="00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360</Words>
  <Application>Microsoft Office PowerPoint</Application>
  <PresentationFormat>Předvádění na obrazovce (4:3)</PresentationFormat>
  <Paragraphs>107</Paragraphs>
  <Slides>23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Šablona návrhu Zářící díly skládačky</vt:lpstr>
      <vt:lpstr>Šablona návrhu s příliš mnoha soubory</vt:lpstr>
      <vt:lpstr>Prezentace na téma brainstormingu</vt:lpstr>
      <vt:lpstr>Výchozí návrh</vt:lpstr>
      <vt:lpstr>Místopis světového oceánu</vt:lpstr>
      <vt:lpstr>Prezentace aplikace PowerPoint</vt:lpstr>
      <vt:lpstr>Prezentace aplikace PowerPoint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Prezentace aplikace PowerPoint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Zuzka</dc:creator>
  <cp:lastModifiedBy>Pepa</cp:lastModifiedBy>
  <cp:revision>136</cp:revision>
  <dcterms:created xsi:type="dcterms:W3CDTF">2010-04-23T15:01:58Z</dcterms:created>
  <dcterms:modified xsi:type="dcterms:W3CDTF">2013-06-28T11:20:54Z</dcterms:modified>
</cp:coreProperties>
</file>