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29"/>
  </p:notesMasterIdLst>
  <p:sldIdLst>
    <p:sldId id="297" r:id="rId5"/>
    <p:sldId id="262" r:id="rId6"/>
    <p:sldId id="294" r:id="rId7"/>
    <p:sldId id="264" r:id="rId8"/>
    <p:sldId id="280" r:id="rId9"/>
    <p:sldId id="274" r:id="rId10"/>
    <p:sldId id="282" r:id="rId11"/>
    <p:sldId id="266" r:id="rId12"/>
    <p:sldId id="281" r:id="rId13"/>
    <p:sldId id="279" r:id="rId14"/>
    <p:sldId id="286" r:id="rId15"/>
    <p:sldId id="270" r:id="rId16"/>
    <p:sldId id="287" r:id="rId17"/>
    <p:sldId id="267" r:id="rId18"/>
    <p:sldId id="288" r:id="rId19"/>
    <p:sldId id="273" r:id="rId20"/>
    <p:sldId id="265" r:id="rId21"/>
    <p:sldId id="275" r:id="rId22"/>
    <p:sldId id="292" r:id="rId23"/>
    <p:sldId id="278" r:id="rId24"/>
    <p:sldId id="293" r:id="rId25"/>
    <p:sldId id="295" r:id="rId26"/>
    <p:sldId id="301" r:id="rId27"/>
    <p:sldId id="30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5" autoAdjust="0"/>
    <p:restoredTop sz="91310" autoAdjust="0"/>
  </p:normalViewPr>
  <p:slideViewPr>
    <p:cSldViewPr>
      <p:cViewPr varScale="1">
        <p:scale>
          <a:sx n="64" d="100"/>
          <a:sy n="64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EF43C-7D4B-4CC0-B8FB-ED108C65FD3D}" type="datetimeFigureOut">
              <a:rPr lang="cs-CZ" smtClean="0"/>
              <a:pPr/>
              <a:t>28.6.2013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61B4C-FBDB-48F0-AD9C-7C004A43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theunrealtimes.com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/2013/02/</a:t>
            </a:r>
            <a:r>
              <a:rPr lang="cs-CZ" dirty="0" err="1" smtClean="0"/>
              <a:t>rivers.jpg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http://upload.wikimedia.org/wikipedia/commons/thumb/a/a7/Georgia%2C_Ossetia%2C_Russia_and_Abkhazia_%28cs%29.svg/676px-Georgia%2C_Ossetia%2C_Russia_and_Abkhazia_%28cs%29.svg.png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http://www.e-polis.</a:t>
            </a:r>
            <a:r>
              <a:rPr lang="cs-CZ" dirty="0" err="1" smtClean="0"/>
              <a:t>cz</a:t>
            </a:r>
            <a:r>
              <a:rPr lang="cs-CZ" dirty="0" smtClean="0"/>
              <a:t>/pic/kavkaz01.jpg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argentinaweb.cz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gallery</a:t>
            </a:r>
            <a:r>
              <a:rPr lang="cs-CZ" dirty="0" smtClean="0"/>
              <a:t>/</a:t>
            </a:r>
            <a:r>
              <a:rPr lang="cs-CZ" dirty="0" err="1" smtClean="0"/>
              <a:t>buenos</a:t>
            </a:r>
            <a:r>
              <a:rPr lang="cs-CZ" dirty="0" smtClean="0"/>
              <a:t>-</a:t>
            </a:r>
            <a:r>
              <a:rPr lang="cs-CZ" dirty="0" err="1" smtClean="0"/>
              <a:t>aires</a:t>
            </a:r>
            <a:r>
              <a:rPr lang="cs-CZ" dirty="0" smtClean="0"/>
              <a:t>/</a:t>
            </a:r>
            <a:r>
              <a:rPr lang="cs-CZ" dirty="0" err="1" smtClean="0"/>
              <a:t>buenos</a:t>
            </a:r>
            <a:r>
              <a:rPr lang="cs-CZ" dirty="0" smtClean="0"/>
              <a:t>-</a:t>
            </a:r>
            <a:r>
              <a:rPr lang="cs-CZ" dirty="0" err="1" smtClean="0"/>
              <a:t>aires</a:t>
            </a:r>
            <a:r>
              <a:rPr lang="cs-CZ" dirty="0" smtClean="0"/>
              <a:t>-8.jpg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http://upload.wikimedia.org/wikipedia/commons/4/40/I%C4%9Fd%C4%B1rdan_A%C4%9Fr%C4%B1_Da%C4%9F%C4%B1.jpg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http://zemepis.jergym.cz/foto/31/monzuny.jpg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http://i1.trekearth.com/</a:t>
            </a:r>
            <a:r>
              <a:rPr lang="cs-CZ" dirty="0" err="1" smtClean="0"/>
              <a:t>photos</a:t>
            </a:r>
            <a:r>
              <a:rPr lang="cs-CZ" dirty="0" smtClean="0"/>
              <a:t>/59962/</a:t>
            </a:r>
            <a:r>
              <a:rPr lang="cs-CZ" dirty="0" err="1" smtClean="0"/>
              <a:t>elbrus.jpg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urios.org</a:t>
            </a:r>
            <a:r>
              <a:rPr lang="cs-CZ" dirty="0" smtClean="0"/>
              <a:t>/1/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stories</a:t>
            </a:r>
            <a:r>
              <a:rPr lang="cs-CZ" dirty="0" smtClean="0"/>
              <a:t>/</a:t>
            </a:r>
            <a:r>
              <a:rPr lang="cs-CZ" dirty="0" err="1" smtClean="0"/>
              <a:t>peace</a:t>
            </a:r>
            <a:r>
              <a:rPr lang="cs-CZ" dirty="0" smtClean="0"/>
              <a:t>%20palace.jpg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http://external.ak.fbcdn.net/safe_image.php?d=AQCVVey7PUXHk9h_&amp;w=639&amp;h=639&amp;url=http%3A%2F%2Fupload.wikimedia.org%2Fwikipedia%2Fcommons%2F0%2F0a%2FPoopo_1991.jpg</a:t>
            </a: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00BEF38-CC45-4149-A187-8FF43F678E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72E-DBE6-44C5-A612-FDF18ED81A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1B592-8A88-4F59-87D2-7EC8CE614D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BC2-DFF7-4CC3-8C69-78F872B95D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C48F-DAB2-4477-8FAF-FD92B50AA21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8488-DDBE-46F5-994A-819B78FCF2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969C-9168-4921-ABB7-C6FC50B141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135-78E9-4BC5-93D9-739553583E1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40A5-D42D-4BFE-8CC9-2DF7EC06D7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64D9-6F64-403F-8AF3-792C2A0BD17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2296-A0ED-420A-901D-A5CC46F661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DB15D-ABCC-474C-B3D3-02D0B55129B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985-7DDB-4C8F-83CB-991A5BC497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EE34-E500-4921-9013-EC5554F2A4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531B-A9FD-433E-B97A-490B0B4F17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A9F-1B64-49F6-99C6-6B74EE858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86E3-78DC-4A2E-89A2-EB09CCB988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1EAE-30BF-4301-B8F5-2DF50DF46E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2C53-DFD5-49E6-8D8C-61DF322BD0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807C-FD91-4794-B9D2-61BD6077AF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5AEE-34D1-4CC2-AF5C-13BD621D7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EC4A-1887-44BE-A3E0-623E4A1020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C095-B497-47B4-A10C-5F83FACA291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56421-3E20-4C9B-9145-EDA145C75AC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0.xml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14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Připravená hra slouží jako souhrnné opakování výukového bloku Asie – </a:t>
            </a:r>
            <a:r>
              <a:rPr lang="cs-CZ" sz="1100" dirty="0" smtClean="0"/>
              <a:t>Turecko a Zakavkazská oblast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. Studenti se rozdělí na stejně početné skupiny, přičemž střídavě volí otázky s různými hodnotami bodů. Cílem hry je získat co nejvíce bodů. Při špatné odpovědi se body neodečítají. Pokud skupina neví, může odpovědět kdokoliv jiný (body se však již nepřičítají). </a:t>
            </a:r>
            <a:r>
              <a:rPr lang="cs-CZ" sz="1100" dirty="0" smtClean="0">
                <a:solidFill>
                  <a:srgbClr val="000000"/>
                </a:solidFill>
              </a:rPr>
              <a:t>Ve hře se vyskytují i tzv. </a:t>
            </a:r>
            <a:r>
              <a:rPr lang="cs-CZ" sz="1100" dirty="0" err="1" smtClean="0">
                <a:solidFill>
                  <a:srgbClr val="000000"/>
                </a:solidFill>
              </a:rPr>
              <a:t>BONUSy</a:t>
            </a:r>
            <a:r>
              <a:rPr lang="cs-CZ" sz="1100" dirty="0" smtClean="0">
                <a:solidFill>
                  <a:srgbClr val="000000"/>
                </a:solidFill>
              </a:rPr>
              <a:t>. Při </a:t>
            </a:r>
            <a:r>
              <a:rPr lang="cs-CZ" sz="1100" dirty="0" err="1" smtClean="0">
                <a:solidFill>
                  <a:srgbClr val="000000"/>
                </a:solidFill>
              </a:rPr>
              <a:t>BONUSové</a:t>
            </a:r>
            <a:r>
              <a:rPr lang="cs-CZ" sz="1100" dirty="0" smtClean="0">
                <a:solidFill>
                  <a:srgbClr val="000000"/>
                </a:solidFill>
              </a:rPr>
              <a:t> otázce je zobrazeno tvrzení. Hráči toto tvrzení buď přijmou za pravdivé (ANO) nebo jej odmítnou (NE). Při správné odpovědi na </a:t>
            </a:r>
            <a:r>
              <a:rPr lang="cs-CZ" sz="1100" dirty="0" err="1" smtClean="0">
                <a:solidFill>
                  <a:srgbClr val="000000"/>
                </a:solidFill>
              </a:rPr>
              <a:t>BONUSovou</a:t>
            </a:r>
            <a:r>
              <a:rPr lang="cs-CZ" sz="1100" dirty="0" smtClean="0">
                <a:solidFill>
                  <a:srgbClr val="000000"/>
                </a:solidFill>
              </a:rPr>
              <a:t> otázku získává skupina nejen body za otázku, ale také 1000 navíc.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5264855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/>
              <a:t>Turecko, Zakavkazská oblast</a:t>
            </a:r>
            <a:r>
              <a:rPr lang="cs-CZ" sz="1100" dirty="0" smtClean="0"/>
              <a:t>, Arménie, Gruzie, Ázerbájdžán,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povrch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, podnebí, vodstvo, fauna, flóra, obyvatelstvo, hospodářství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Turecko a Zakavkazská oblast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cs typeface="Arial" charset="0"/>
              </a:rPr>
              <a:t>VY-32-INOVACE-ZEM-259</a:t>
            </a:r>
            <a:endParaRPr lang="cs-CZ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252527" y="2382568"/>
            <a:ext cx="8639223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moře mezi evropskou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asijskou částí Turecka – nejmenší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moře na světě?</a:t>
            </a:r>
          </a:p>
        </p:txBody>
      </p:sp>
      <p:sp>
        <p:nvSpPr>
          <p:cNvPr id="9" name="Obdélník 8"/>
          <p:cNvSpPr/>
          <p:nvPr/>
        </p:nvSpPr>
        <p:spPr>
          <a:xfrm>
            <a:off x="1222085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548853" y="3075057"/>
            <a:ext cx="4046301" cy="707886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Marmarské</a:t>
            </a:r>
            <a:r>
              <a:rPr lang="cs-CZ" sz="4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moře</a:t>
            </a:r>
            <a:endParaRPr lang="cs-CZ" sz="40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918730" y="2690343"/>
            <a:ext cx="7306808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mediteránní typ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keřovité vegetace?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22079" y="285728"/>
            <a:ext cx="66998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 smtClean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29324" y="2967335"/>
            <a:ext cx="268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Macchie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515412" y="2690345"/>
            <a:ext cx="8113440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jmenují dvě největší turecká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jezera?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22081" y="285728"/>
            <a:ext cx="66998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 smtClean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173549" y="2967335"/>
            <a:ext cx="27969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Tuz</a:t>
            </a: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a Van</a:t>
            </a:r>
            <a:endParaRPr lang="cs-CZ" sz="48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751089" y="285728"/>
            <a:ext cx="764183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4800" b="1" dirty="0" smtClean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48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32268" y="2382566"/>
            <a:ext cx="9079729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jmenují dvě autonomní oblasti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 Gruzii, které jsou de facto pod vlivem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Ruska?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1309991" y="1772816"/>
            <a:ext cx="62872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Abcházie a Jižní </a:t>
            </a:r>
            <a:r>
              <a:rPr lang="cs-CZ" sz="48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Osetie</a:t>
            </a:r>
            <a:endParaRPr lang="cs-CZ" sz="48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Soubor:Georgia, Ossetia, Russia and Abkhazia (cs)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4638" y="2708920"/>
            <a:ext cx="4854724" cy="28726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6064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286214" y="285728"/>
            <a:ext cx="85715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 smtClean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55201" y="1767016"/>
            <a:ext cx="9033883" cy="317009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nazývá vnitrozemská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exkláva </a:t>
            </a:r>
            <a:r>
              <a:rPr lang="cs-CZ" sz="40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Ázerbajdžánu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, která 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nachází na hranicích Arménie, Turecka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Íránu?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40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86269" y="1340768"/>
            <a:ext cx="3781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Nachičevan</a:t>
            </a: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 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9220" name="Picture 4" descr="http://www.e-polis.cz/pic/kavkaz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420888"/>
            <a:ext cx="5715000" cy="3505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672977" y="1669309"/>
            <a:ext cx="12891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Asie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298633" y="2382568"/>
            <a:ext cx="6546984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hlavní město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Ázerbajdžánu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– centrum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petrochemického průmyslu?</a:t>
            </a:r>
          </a:p>
        </p:txBody>
      </p:sp>
      <p:sp>
        <p:nvSpPr>
          <p:cNvPr id="9" name="Obdélník 8"/>
          <p:cNvSpPr/>
          <p:nvPr/>
        </p:nvSpPr>
        <p:spPr>
          <a:xfrm>
            <a:off x="286213" y="285728"/>
            <a:ext cx="85715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 smtClean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691004" y="2967335"/>
            <a:ext cx="1762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Baku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13576" y="1669309"/>
            <a:ext cx="32079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" action="ppaction://hlinkshowjump?jump=endshow"/>
              </a:rPr>
              <a:t>Konec kola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cs-CZ" sz="1400" dirty="0" smtClean="0">
                <a:solidFill>
                  <a:srgbClr val="000000"/>
                </a:solidFill>
              </a:rPr>
              <a:t>ANDĚL, J. - MAREŠ, R.</a:t>
            </a:r>
            <a:r>
              <a:rPr lang="cs-CZ" sz="1400" i="1" dirty="0" smtClean="0">
                <a:solidFill>
                  <a:srgbClr val="000000"/>
                </a:solidFill>
              </a:rPr>
              <a:t> "Starý svět" Asie a Afrika : encyklopedický přehled zemí.  </a:t>
            </a:r>
            <a:r>
              <a:rPr lang="cs-CZ" sz="1400" dirty="0" smtClean="0">
                <a:solidFill>
                  <a:srgbClr val="000000"/>
                </a:solidFill>
              </a:rPr>
              <a:t>1.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Olomouc : Nakladatelství Olomouc, 1999. 399 s., ISBN 80-7182-085-7.</a:t>
            </a:r>
            <a:endParaRPr lang="cs-CZ" sz="1400" dirty="0" smtClean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cs-CZ" sz="1400" dirty="0" smtClean="0">
                <a:solidFill>
                  <a:srgbClr val="000000"/>
                </a:solidFill>
              </a:rPr>
              <a:t>HOLEČEK, M. - JANSKÝ, B. </a:t>
            </a:r>
            <a:r>
              <a:rPr lang="cs-CZ" sz="1400" i="1" dirty="0" smtClean="0">
                <a:solidFill>
                  <a:srgbClr val="000000"/>
                </a:solidFill>
              </a:rPr>
              <a:t>Zeměpis světa 2 : učebnice zeměpisu pro základní školy a </a:t>
            </a:r>
            <a:r>
              <a:rPr lang="cs-CZ" sz="1400" i="1" dirty="0" err="1" smtClean="0">
                <a:solidFill>
                  <a:srgbClr val="000000"/>
                </a:solidFill>
              </a:rPr>
              <a:t>viceletá</a:t>
            </a:r>
            <a:r>
              <a:rPr lang="cs-CZ" sz="1400" i="1" dirty="0" smtClean="0">
                <a:solidFill>
                  <a:srgbClr val="000000"/>
                </a:solidFill>
              </a:rPr>
              <a:t> gymnázia. Amerika - Asie. </a:t>
            </a:r>
            <a:r>
              <a:rPr lang="cs-CZ" sz="1400" dirty="0" smtClean="0">
                <a:solidFill>
                  <a:srgbClr val="000000"/>
                </a:solidFill>
              </a:rPr>
              <a:t>2. </a:t>
            </a:r>
            <a:r>
              <a:rPr lang="cs-CZ" sz="1400" dirty="0" err="1" smtClean="0">
                <a:solidFill>
                  <a:srgbClr val="000000"/>
                </a:solidFill>
              </a:rPr>
              <a:t>upr</a:t>
            </a:r>
            <a:r>
              <a:rPr lang="cs-CZ" sz="1400" dirty="0" smtClean="0">
                <a:solidFill>
                  <a:srgbClr val="000000"/>
                </a:solidFill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Praha : Nakladatelství České geografické společnosti, 2001. 72 s. ISBN 80-86034-46-1 :.</a:t>
            </a:r>
            <a:endParaRPr lang="cs-CZ" sz="14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5 URL &lt;</a:t>
            </a:r>
            <a:r>
              <a:rPr lang="cs-CZ" sz="1100" dirty="0" smtClean="0">
                <a:latin typeface="+mj-lt"/>
                <a:cs typeface="Times New Roman" pitchFamily="18" charset="0"/>
              </a:rPr>
              <a:t> </a:t>
            </a:r>
            <a:r>
              <a:rPr lang="cs-CZ" sz="1100" dirty="0" smtClean="0"/>
              <a:t>http://upload.wikimedia.org/wikipedia/commons/4/40/I%C4%9Fd%C4%B1rdan_A%C4%9Fr%C4%B1_Da%C4%9F%C4%B1.jpg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22.4.2013]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9 URL &lt; </a:t>
            </a:r>
            <a:r>
              <a:rPr lang="cs-CZ" sz="1100" dirty="0" smtClean="0"/>
              <a:t>http://i1.trekearth.com/</a:t>
            </a:r>
            <a:r>
              <a:rPr lang="cs-CZ" sz="1100" dirty="0" err="1" smtClean="0"/>
              <a:t>photos</a:t>
            </a:r>
            <a:r>
              <a:rPr lang="cs-CZ" sz="1100" dirty="0" smtClean="0"/>
              <a:t>/59962/</a:t>
            </a:r>
            <a:r>
              <a:rPr lang="cs-CZ" sz="1100" dirty="0" err="1" smtClean="0"/>
              <a:t>elbrus.jpg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22.4.2013]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Slide č. 17 URL &lt; </a:t>
            </a:r>
            <a:r>
              <a:rPr lang="cs-CZ" sz="1100" dirty="0" smtClean="0"/>
              <a:t>http://upload.wikimedia.org/wikipedia/commons/thumb/a/a7/Georgia%2C_Ossetia%2C_Russia_and_Abkhazia_%28cs%29.svg/676px-Georgia%2C_Ossetia%2C_Russia_and_Abkhazia_%28cs%29.svg.png</a:t>
            </a: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&gt; [cit. 22.4.2013]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Slide č. 19 URL &lt; </a:t>
            </a:r>
            <a:r>
              <a:rPr lang="cs-CZ" sz="1100" dirty="0" smtClean="0"/>
              <a:t>http://i1.trekearth.com/</a:t>
            </a:r>
            <a:r>
              <a:rPr lang="cs-CZ" sz="1100" dirty="0" err="1" smtClean="0"/>
              <a:t>photos</a:t>
            </a:r>
            <a:r>
              <a:rPr lang="cs-CZ" sz="1100" dirty="0" smtClean="0"/>
              <a:t>/59962/</a:t>
            </a:r>
            <a:r>
              <a:rPr lang="cs-CZ" sz="1100" dirty="0" err="1" smtClean="0"/>
              <a:t>elbrus.jpg</a:t>
            </a:r>
            <a:r>
              <a:rPr lang="cs-CZ" sz="1100" dirty="0" smtClean="0">
                <a:solidFill>
                  <a:srgbClr val="000000"/>
                </a:solidFill>
                <a:cs typeface="Times New Roman" pitchFamily="18" charset="0"/>
              </a:rPr>
              <a:t>&gt; [cit. 22.4.2013]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1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92075" indent="-92075">
              <a:spcBef>
                <a:spcPct val="0"/>
              </a:spcBef>
              <a:defRPr/>
            </a:pPr>
            <a:endParaRPr lang="cs-CZ" sz="11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492760" y="3131630"/>
            <a:ext cx="1482527" cy="1482527"/>
          </a:xfrm>
          <a:prstGeom prst="rect">
            <a:avLst/>
          </a:prstGeom>
          <a:noFill/>
        </p:spPr>
      </p:pic>
      <p:pic>
        <p:nvPicPr>
          <p:cNvPr id="19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1526043"/>
            <a:ext cx="1482527" cy="1482527"/>
          </a:xfrm>
          <a:prstGeom prst="rect">
            <a:avLst/>
          </a:prstGeom>
          <a:noFill/>
        </p:spPr>
      </p:pic>
      <p:pic>
        <p:nvPicPr>
          <p:cNvPr id="1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1563414"/>
            <a:ext cx="1482527" cy="1482527"/>
          </a:xfrm>
          <a:prstGeom prst="rect">
            <a:avLst/>
          </a:prstGeom>
          <a:noFill/>
        </p:spPr>
      </p:pic>
      <p:pic>
        <p:nvPicPr>
          <p:cNvPr id="17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669439" y="1563414"/>
            <a:ext cx="1482527" cy="1482527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071934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3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3169001"/>
            <a:ext cx="1482527" cy="1482527"/>
          </a:xfrm>
          <a:prstGeom prst="rect">
            <a:avLst/>
          </a:prstGeom>
          <a:noFill/>
        </p:spPr>
      </p:pic>
      <p:pic>
        <p:nvPicPr>
          <p:cNvPr id="1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4859822"/>
            <a:ext cx="1482527" cy="1482527"/>
          </a:xfrm>
          <a:prstGeom prst="rect">
            <a:avLst/>
          </a:prstGeom>
          <a:noFill/>
        </p:spPr>
      </p:pic>
      <p:pic>
        <p:nvPicPr>
          <p:cNvPr id="11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3169001"/>
            <a:ext cx="1482527" cy="1482527"/>
          </a:xfrm>
          <a:prstGeom prst="rect">
            <a:avLst/>
          </a:prstGeom>
          <a:noFill/>
        </p:spPr>
      </p:pic>
      <p:pic>
        <p:nvPicPr>
          <p:cNvPr id="14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4859822"/>
            <a:ext cx="1482527" cy="1482527"/>
          </a:xfrm>
          <a:prstGeom prst="rect">
            <a:avLst/>
          </a:prstGeom>
          <a:noFill/>
        </p:spPr>
      </p:pic>
      <p:pic>
        <p:nvPicPr>
          <p:cNvPr id="22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4859822"/>
            <a:ext cx="1482527" cy="1482527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4071934" y="357279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4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071934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5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000760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6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000760" y="360582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7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000760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8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786710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786710" y="353438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0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786710" y="529664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1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835696" y="620688"/>
            <a:ext cx="7409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Asie – Turecko a Zakavkazská oblast </a:t>
            </a:r>
            <a:endParaRPr lang="cs-CZ" sz="36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81389" y="1916832"/>
            <a:ext cx="3355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35" y="3625860"/>
            <a:ext cx="37071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65881" y="4941168"/>
            <a:ext cx="28392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Obyvatelstvo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hospodářství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990054" y="2382567"/>
            <a:ext cx="7164141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posvátná hora,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na které podle Bible přistála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Noemova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archa?</a:t>
            </a:r>
          </a:p>
        </p:txBody>
      </p:sp>
      <p:sp>
        <p:nvSpPr>
          <p:cNvPr id="9" name="Obdélník 8"/>
          <p:cNvSpPr/>
          <p:nvPr/>
        </p:nvSpPr>
        <p:spPr>
          <a:xfrm>
            <a:off x="1889062" y="285728"/>
            <a:ext cx="536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61471" y="1340768"/>
            <a:ext cx="4724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Ararat 5 137m</a:t>
            </a:r>
            <a:r>
              <a:rPr lang="cs-CZ" sz="5400" dirty="0" smtClean="0"/>
              <a:t> 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37890" name="Picture 2" descr="Soubor:Iğdırdan Ağrı Dağ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276872"/>
            <a:ext cx="4799856" cy="35998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776861" y="2690346"/>
            <a:ext cx="7590539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významné pohoří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 jižní a východní části Turecka?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59" y="285728"/>
            <a:ext cx="536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9592" y="3044280"/>
            <a:ext cx="73448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Taurus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65343" y="2690343"/>
            <a:ext cx="8813630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nejvyšší hora Kavkazu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zároveň Ruska?</a:t>
            </a:r>
          </a:p>
        </p:txBody>
      </p:sp>
      <p:sp>
        <p:nvSpPr>
          <p:cNvPr id="9" name="Obdélník 8"/>
          <p:cNvSpPr/>
          <p:nvPr/>
        </p:nvSpPr>
        <p:spPr>
          <a:xfrm>
            <a:off x="1889058" y="285728"/>
            <a:ext cx="536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9772" y="1700808"/>
            <a:ext cx="38379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Elbrus 5 642 m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29698" name="Picture 2" descr="http://i1.trekearth.com/photos/59962/elbr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2076" y="2564904"/>
            <a:ext cx="4093302" cy="30699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theme/theme1.xml><?xml version="1.0" encoding="utf-8"?>
<a:theme xmlns:a="http://schemas.openxmlformats.org/drawingml/2006/main" name="Šablona návrhu Zářící díly skládačky">
  <a:themeElements>
    <a:clrScheme name="Vlastní 8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FFFF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s příliš mnoha soubory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na téma brainstormingu">
  <a:themeElements>
    <a:clrScheme name="Motiv sady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otiv sady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499</Words>
  <Application>Microsoft Office PowerPoint</Application>
  <PresentationFormat>Předvádění na obrazovce (4:3)</PresentationFormat>
  <Paragraphs>118</Paragraphs>
  <Slides>24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Šablona návrhu Zářící díly skládačky</vt:lpstr>
      <vt:lpstr>Šablona návrhu s příliš mnoha soubory</vt:lpstr>
      <vt:lpstr>Prezentace na téma brainstormingu</vt:lpstr>
      <vt:lpstr>Výchozí návrh</vt:lpstr>
      <vt:lpstr>Turecko a Zakavkazská oblast</vt:lpstr>
      <vt:lpstr>Prezentace aplikace PowerPoint</vt:lpstr>
      <vt:lpstr>Prezentace aplikace PowerPoint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Pepa</cp:lastModifiedBy>
  <cp:revision>132</cp:revision>
  <dcterms:created xsi:type="dcterms:W3CDTF">2010-04-23T15:01:58Z</dcterms:created>
  <dcterms:modified xsi:type="dcterms:W3CDTF">2013-06-28T11:15:57Z</dcterms:modified>
</cp:coreProperties>
</file>