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notesMasterIdLst>
    <p:notesMasterId r:id="rId29"/>
  </p:notesMasterIdLst>
  <p:sldIdLst>
    <p:sldId id="297" r:id="rId5"/>
    <p:sldId id="262" r:id="rId6"/>
    <p:sldId id="294" r:id="rId7"/>
    <p:sldId id="264" r:id="rId8"/>
    <p:sldId id="280" r:id="rId9"/>
    <p:sldId id="274" r:id="rId10"/>
    <p:sldId id="282" r:id="rId11"/>
    <p:sldId id="266" r:id="rId12"/>
    <p:sldId id="281" r:id="rId13"/>
    <p:sldId id="279" r:id="rId14"/>
    <p:sldId id="286" r:id="rId15"/>
    <p:sldId id="270" r:id="rId16"/>
    <p:sldId id="287" r:id="rId17"/>
    <p:sldId id="267" r:id="rId18"/>
    <p:sldId id="288" r:id="rId19"/>
    <p:sldId id="273" r:id="rId20"/>
    <p:sldId id="265" r:id="rId21"/>
    <p:sldId id="275" r:id="rId22"/>
    <p:sldId id="292" r:id="rId23"/>
    <p:sldId id="278" r:id="rId24"/>
    <p:sldId id="293" r:id="rId25"/>
    <p:sldId id="295" r:id="rId26"/>
    <p:sldId id="301" r:id="rId27"/>
    <p:sldId id="30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5" autoAdjust="0"/>
    <p:restoredTop sz="91310" autoAdjust="0"/>
  </p:normalViewPr>
  <p:slideViewPr>
    <p:cSldViewPr>
      <p:cViewPr varScale="1">
        <p:scale>
          <a:sx n="64" d="100"/>
          <a:sy n="64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EF43C-7D4B-4CC0-B8FB-ED108C65FD3D}" type="datetimeFigureOut">
              <a:rPr lang="cs-CZ" smtClean="0"/>
              <a:pPr/>
              <a:t>28.6.2013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61B4C-FBDB-48F0-AD9C-7C004A43FC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6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Phoenix_dactylifera100_4209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http://files.miskovsky.webnode.sk/200000183-413dd4238d/o%C3%A1za.jpg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14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http://libanon.svetadily.cz/userfiles/image/zeme%20sveta/libanon-vlajka.jpg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http://img.aktualne.centrum.cz/378/79/3787986-kuvajt-mapa.jpg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http://nd02.jxs.cz/898/948/e0ab5480d1_52947305_o2.jpg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20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http://static.</a:t>
            </a:r>
            <a:r>
              <a:rPr lang="cs-CZ" dirty="0" err="1" smtClean="0"/>
              <a:t>panoramio.com</a:t>
            </a:r>
            <a:r>
              <a:rPr lang="cs-CZ" dirty="0" smtClean="0"/>
              <a:t>/</a:t>
            </a:r>
            <a:r>
              <a:rPr lang="cs-CZ" dirty="0" err="1" smtClean="0"/>
              <a:t>photos</a:t>
            </a:r>
            <a:r>
              <a:rPr lang="cs-CZ" dirty="0" smtClean="0"/>
              <a:t>/</a:t>
            </a:r>
            <a:r>
              <a:rPr lang="cs-CZ" dirty="0" err="1" smtClean="0"/>
              <a:t>original</a:t>
            </a:r>
            <a:r>
              <a:rPr lang="cs-CZ" dirty="0" smtClean="0"/>
              <a:t>/1666208.jpg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http://i.</a:t>
            </a:r>
            <a:r>
              <a:rPr lang="cs-CZ" dirty="0" err="1" smtClean="0"/>
              <a:t>idnes.cz</a:t>
            </a:r>
            <a:r>
              <a:rPr lang="cs-CZ" dirty="0" smtClean="0"/>
              <a:t>/09/022/</a:t>
            </a:r>
            <a:r>
              <a:rPr lang="cs-CZ" dirty="0" err="1" smtClean="0"/>
              <a:t>gal</a:t>
            </a:r>
            <a:r>
              <a:rPr lang="cs-CZ" dirty="0" smtClean="0"/>
              <a:t>/JW291aa9_</a:t>
            </a:r>
            <a:r>
              <a:rPr lang="cs-CZ" dirty="0" err="1" smtClean="0"/>
              <a:t>wolfvolcano</a:t>
            </a:r>
            <a:r>
              <a:rPr lang="cs-CZ" dirty="0" smtClean="0"/>
              <a:t>_l7_2001299_</a:t>
            </a:r>
            <a:r>
              <a:rPr lang="cs-CZ" dirty="0" err="1" smtClean="0"/>
              <a:t>lrg.jpg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http://leccos.</a:t>
            </a:r>
            <a:r>
              <a:rPr lang="cs-CZ" dirty="0" err="1" smtClean="0"/>
              <a:t>com</a:t>
            </a:r>
            <a:r>
              <a:rPr lang="cs-CZ" dirty="0" smtClean="0"/>
              <a:t>/</a:t>
            </a:r>
            <a:r>
              <a:rPr lang="cs-CZ" dirty="0" err="1" smtClean="0"/>
              <a:t>pics</a:t>
            </a:r>
            <a:r>
              <a:rPr lang="cs-CZ" dirty="0" smtClean="0"/>
              <a:t>/pic/</a:t>
            </a:r>
            <a:r>
              <a:rPr lang="cs-CZ" dirty="0" err="1" smtClean="0"/>
              <a:t>saudska</a:t>
            </a:r>
            <a:r>
              <a:rPr lang="cs-CZ" dirty="0" smtClean="0"/>
              <a:t>_</a:t>
            </a:r>
            <a:r>
              <a:rPr lang="cs-CZ" dirty="0" err="1" smtClean="0"/>
              <a:t>arabie</a:t>
            </a:r>
            <a:r>
              <a:rPr lang="cs-CZ" dirty="0" smtClean="0"/>
              <a:t>-_mapa_.</a:t>
            </a:r>
            <a:r>
              <a:rPr lang="cs-CZ" dirty="0" err="1" smtClean="0"/>
              <a:t>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tyden.cz</a:t>
            </a:r>
            <a:r>
              <a:rPr lang="cs-CZ" dirty="0" smtClean="0"/>
              <a:t>/</a:t>
            </a:r>
            <a:r>
              <a:rPr lang="cs-CZ" dirty="0" err="1" smtClean="0"/>
              <a:t>obrazek</a:t>
            </a:r>
            <a:r>
              <a:rPr lang="cs-CZ" dirty="0" smtClean="0"/>
              <a:t>/</a:t>
            </a:r>
            <a:r>
              <a:rPr lang="cs-CZ" dirty="0" err="1" smtClean="0"/>
              <a:t>mapicka</a:t>
            </a:r>
            <a:r>
              <a:rPr lang="cs-CZ" dirty="0" smtClean="0"/>
              <a:t>-481ef28def86b_240x250.jpg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http://cs.wikipedia.org/wiki/Soubor:Phoenix_dactylifera100_4209.JPG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61B4C-FBDB-48F0-AD9C-7C004A43FC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7676-F1F0-40A7-9BFB-C2F1D518E821}" type="slidenum">
              <a:rPr lang="cs-CZ">
                <a:solidFill>
                  <a:prstClr val="black"/>
                </a:solidFill>
              </a:rPr>
              <a:pPr/>
              <a:t>12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http://external.ak.fbcdn.net/safe_image.php?d=AQCVVey7PUXHk9h_&amp;w=639&amp;h=639&amp;url=http%3A%2F%2Fupload.wikimedia.org%2Fwikipedia%2Fcommons%2F0%2F0a%2FPoopo_1991.jpg</a:t>
            </a:r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2601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260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E89AC41-1029-43BD-9BEB-0465FDC6CECB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05AE-B4B9-4C4A-BEF8-3DB66CB21928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F81AB-5EB0-4DA4-8D32-2250C4D1B68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700BEF38-CC45-4149-A187-8FF43F678EF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5E72E-DBE6-44C5-A612-FDF18ED81A5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1B592-8A88-4F59-87D2-7EC8CE614D5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6FBC2-DFF7-4CC3-8C69-78F872B95D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C48F-DAB2-4477-8FAF-FD92B50AA21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88488-DDBE-46F5-994A-819B78FCF2D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6969C-9168-4921-ABB7-C6FC50B1413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03135-78E9-4BC5-93D9-739553583E1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243E1-6BCB-48C3-AA0C-6ED1D2DC7D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940A5-D42D-4BFE-8CC9-2DF7EC06D79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764D9-6F64-403F-8AF3-792C2A0BD177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52296-A0ED-420A-901D-A5CC46F66153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BDB15D-ABCC-474C-B3D3-02D0B55129B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1E985-7DDB-4C8F-83CB-991A5BC4977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7EE34-E500-4921-9013-EC5554F2A4C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531B-A9FD-433E-B97A-490B0B4F177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DCA9F-1B64-49F6-99C6-6B74EE858F8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586E3-78DC-4A2E-89A2-EB09CCB988C8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A1EAE-30BF-4301-B8F5-2DF50DF46E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875-C92F-40D5-9E72-6FB103E4D2B7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82C53-DFD5-49E6-8D8C-61DF322BD0D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A807C-FD91-4794-B9D2-61BD6077AF85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5AEE-34D1-4CC2-AF5C-13BD621D737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EC4A-1887-44BE-A3E0-623E4A102009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AA397-2863-4457-BE56-B9772D427E7F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62CDA-EECE-4C96-9AD6-F5C642BCB39D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90501-52F6-4F78-9501-66BCC6002340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0580" y="1600200"/>
            <a:ext cx="4046220" cy="452628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8BFAF-95FA-410F-8CBD-CD35A34EB93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B527D-2A9C-4B9A-B228-201C1F7718E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F1642-420D-47EB-B657-0B1FA1EB5D26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2288-F013-4F94-B158-76FA0A406DD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A8801-9B2B-4BE2-A8F7-E01F0CDA90EE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6D317-BB47-4BA9-8636-270DCE5F9A54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9FBD1-411E-41C4-A4DD-9DB1A4F0AE4A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B5E10-50C4-49F9-9C4A-ED817508446B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320"/>
            <a:ext cx="2057400" cy="585216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320"/>
            <a:ext cx="6035040" cy="585216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30692-D75B-4A40-A8E7-6545435A1AA2}" type="slidenum">
              <a:rPr lang="cs-CZ">
                <a:solidFill>
                  <a:srgbClr val="000000"/>
                </a:solidFill>
              </a:rPr>
              <a:pPr/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2440-0E1A-4301-8415-3528D7D88905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7EE18-63EB-432D-8C08-9A856C556946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9BBE4-DEEB-41A5-AC52-06E914607829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12291-CC15-4F98-BBD6-9814F62F4C03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A123A-794A-4C4F-A591-311150467CCF}" type="slidenum">
              <a:rPr lang="cs-CZ">
                <a:solidFill>
                  <a:srgbClr val="FFFFFF"/>
                </a:solidFill>
              </a:rPr>
              <a:pPr/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590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590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3533D9D-B5E2-46C8-AA31-1FAAB65813DA}" type="slidenum">
              <a:rPr lang="cs-CZ">
                <a:solidFill>
                  <a:srgbClr val="FFFFFF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FC095-B497-47B4-A10C-5F83FACA2914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056421-3E20-4C9B-9145-EDA145C75AC6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067"/>
            <a:ext cx="2133124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677" y="6245067"/>
            <a:ext cx="2894648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677" y="6245067"/>
            <a:ext cx="2133123" cy="47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F9715E-A49B-496E-B9C0-51AC9C3E5AF7}" type="slidenum">
              <a:rPr lang="cs-CZ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school.cz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20.xml"/><Relationship Id="rId5" Type="http://schemas.openxmlformats.org/officeDocument/2006/relationships/slide" Target="slide16.xml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12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562164"/>
            <a:ext cx="6400800" cy="644522"/>
          </a:xfrm>
        </p:spPr>
        <p:txBody>
          <a:bodyPr/>
          <a:lstStyle/>
          <a:p>
            <a:r>
              <a:rPr lang="cs-CZ" sz="1400" b="1" dirty="0" smtClean="0"/>
              <a:t>AUTOR: </a:t>
            </a:r>
            <a:r>
              <a:rPr lang="cs-CZ" dirty="0" smtClean="0">
                <a:solidFill>
                  <a:srgbClr val="000000"/>
                </a:solidFill>
              </a:rPr>
              <a:t>Mgr. Josef </a:t>
            </a:r>
            <a:r>
              <a:rPr lang="cs-CZ" dirty="0" err="1" smtClean="0">
                <a:solidFill>
                  <a:srgbClr val="000000"/>
                </a:solidFill>
              </a:rPr>
              <a:t>Zhorný</a:t>
            </a:r>
            <a:endParaRPr lang="cs-CZ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07604" y="4141880"/>
            <a:ext cx="7128792" cy="143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ANOTACE:</a:t>
            </a:r>
            <a:r>
              <a:rPr lang="cs-CZ" sz="11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Připravená hra slouží jako souhrnné opakování výukového bloku Asie – </a:t>
            </a:r>
            <a:r>
              <a:rPr lang="cs-CZ" sz="1100" dirty="0" smtClean="0"/>
              <a:t>Jihozápadní Asie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. Studenti se rozdělí na stejně početné skupiny, přičemž střídavě volí otázky s různými hodnotami bodů. Cílem hry je získat co nejvíce bodů. Při špatné odpovědi se body neodečítají. Pokud skupina neví, může odpovědět kdokoliv jiný (body se však již nepřičítají). </a:t>
            </a:r>
            <a:r>
              <a:rPr lang="cs-CZ" sz="1100" dirty="0" smtClean="0">
                <a:solidFill>
                  <a:srgbClr val="000000"/>
                </a:solidFill>
              </a:rPr>
              <a:t>Ve hře se vyskytují i tzv. </a:t>
            </a:r>
            <a:r>
              <a:rPr lang="cs-CZ" sz="1100" dirty="0" err="1" smtClean="0">
                <a:solidFill>
                  <a:srgbClr val="000000"/>
                </a:solidFill>
              </a:rPr>
              <a:t>BONUSy</a:t>
            </a:r>
            <a:r>
              <a:rPr lang="cs-CZ" sz="1100" dirty="0" smtClean="0">
                <a:solidFill>
                  <a:srgbClr val="000000"/>
                </a:solidFill>
              </a:rPr>
              <a:t>. Při </a:t>
            </a:r>
            <a:r>
              <a:rPr lang="cs-CZ" sz="1100" dirty="0" err="1" smtClean="0">
                <a:solidFill>
                  <a:srgbClr val="000000"/>
                </a:solidFill>
              </a:rPr>
              <a:t>BONUSové</a:t>
            </a:r>
            <a:r>
              <a:rPr lang="cs-CZ" sz="1100" dirty="0" smtClean="0">
                <a:solidFill>
                  <a:srgbClr val="000000"/>
                </a:solidFill>
              </a:rPr>
              <a:t> otázce je zobrazeno tvrzení. Hráči toto tvrzení buď přijmou za pravdivé (ANO) nebo jej odmítnou (NE). Při správné odpovědi na </a:t>
            </a:r>
            <a:r>
              <a:rPr lang="cs-CZ" sz="1100" dirty="0" err="1" smtClean="0">
                <a:solidFill>
                  <a:srgbClr val="000000"/>
                </a:solidFill>
              </a:rPr>
              <a:t>BONUSovou</a:t>
            </a:r>
            <a:r>
              <a:rPr lang="cs-CZ" sz="1100" dirty="0" smtClean="0">
                <a:solidFill>
                  <a:srgbClr val="000000"/>
                </a:solidFill>
              </a:rPr>
              <a:t> otázku získává skupina nejen body za otázku, ale také 1000 navíc.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 smtClean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07604" y="5264855"/>
            <a:ext cx="712879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100" b="1" dirty="0">
                <a:solidFill>
                  <a:srgbClr val="000000"/>
                </a:solidFill>
                <a:cs typeface="Arial" charset="0"/>
              </a:rPr>
              <a:t>KLÍČOVÁ </a:t>
            </a:r>
            <a:r>
              <a:rPr lang="cs-CZ" sz="1100" b="1" dirty="0" smtClean="0">
                <a:solidFill>
                  <a:srgbClr val="000000"/>
                </a:solidFill>
                <a:cs typeface="Arial" charset="0"/>
              </a:rPr>
              <a:t>SLOVA: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Jihozápadní Asie, Izrael, Sýrie, Libanon Jordánsko, Arabové, Jemen, Omán, Irák,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I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rán, muslimové, islám, státy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Perského zálivu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, Perský záliv, SAE, Saudská Arábie, Katar, Kuvajt, Bahrajn, </a:t>
            </a:r>
            <a:r>
              <a:rPr lang="cs-CZ" sz="1100" dirty="0" smtClean="0">
                <a:solidFill>
                  <a:srgbClr val="000000"/>
                </a:solidFill>
                <a:cs typeface="Arial" charset="0"/>
              </a:rPr>
              <a:t>povrch, podnebí, vodstvo, fauna a flóra, obyvatelstvo, hospodářství</a:t>
            </a:r>
            <a:endParaRPr 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1938436"/>
            <a:ext cx="7772400" cy="1470183"/>
          </a:xfrm>
        </p:spPr>
        <p:txBody>
          <a:bodyPr/>
          <a:lstStyle/>
          <a:p>
            <a:r>
              <a:rPr lang="cs-CZ" b="1" dirty="0" smtClean="0">
                <a:solidFill>
                  <a:srgbClr val="000000"/>
                </a:solidFill>
              </a:rPr>
              <a:t>Jihozápadní Asie</a:t>
            </a:r>
            <a:endParaRPr lang="cs-CZ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07604" y="3041724"/>
            <a:ext cx="7128792" cy="57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smtClean="0">
                <a:solidFill>
                  <a:srgbClr val="000000"/>
                </a:solidFill>
                <a:cs typeface="Arial" charset="0"/>
              </a:rPr>
              <a:t>VY-32-INOVACE-ZEM-257</a:t>
            </a:r>
            <a:endParaRPr lang="cs-CZ" sz="32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92421" y="2382570"/>
            <a:ext cx="8759449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soutok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 zároveň tedy ústí dvou významných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řek Eufratu a </a:t>
            </a:r>
            <a:r>
              <a:rPr lang="cs-CZ" sz="40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Tigrisu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? </a:t>
            </a:r>
          </a:p>
        </p:txBody>
      </p:sp>
      <p:sp>
        <p:nvSpPr>
          <p:cNvPr id="9" name="Obdélník 8"/>
          <p:cNvSpPr/>
          <p:nvPr/>
        </p:nvSpPr>
        <p:spPr>
          <a:xfrm>
            <a:off x="1222090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117916" y="3075057"/>
            <a:ext cx="2908168" cy="707886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Šatt</a:t>
            </a:r>
            <a:r>
              <a:rPr lang="cs-CZ" sz="4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cs-CZ" sz="40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al</a:t>
            </a:r>
            <a:r>
              <a:rPr lang="cs-CZ" sz="40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-Arab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417787" y="2474900"/>
            <a:ext cx="8308685" cy="1754326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největší izraelská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řeka, která tvoří hranici mezi Izraelem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6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 Jordánském a ústí do Mrtvého moře? </a:t>
            </a:r>
            <a:endParaRPr lang="cs-CZ" sz="36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222084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3421685" y="2967335"/>
            <a:ext cx="2300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Jordán</a:t>
            </a:r>
            <a:endParaRPr lang="cs-CZ" sz="32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26762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1239329" y="2690345"/>
            <a:ext cx="6665607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nazývají občasné toky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 arabské poušti? </a:t>
            </a:r>
            <a:endParaRPr lang="cs-CZ" sz="40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222082" y="285728"/>
            <a:ext cx="66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837834" y="2924944"/>
            <a:ext cx="1454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</a:t>
            </a: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ádí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751093" y="285728"/>
            <a:ext cx="76418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  <a:endParaRPr lang="cs-CZ" sz="48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258290" y="2074790"/>
            <a:ext cx="8627683" cy="255454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 těžbě jakých dvou surovin,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využívaných v chemickém průmyslu,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vynikají státy jihozápadní Asie,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zejména Izrael a Jordánsko?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2752431" y="3013502"/>
            <a:ext cx="36391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Fosfáty a soli</a:t>
            </a:r>
            <a:endParaRPr lang="cs-CZ" sz="48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6064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bdélník 8"/>
          <p:cNvSpPr/>
          <p:nvPr/>
        </p:nvSpPr>
        <p:spPr>
          <a:xfrm>
            <a:off x="3287039" y="285728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BONUS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sp>
        <p:nvSpPr>
          <p:cNvPr id="11" name="Obdélník 10"/>
          <p:cNvSpPr/>
          <p:nvPr/>
        </p:nvSpPr>
        <p:spPr>
          <a:xfrm>
            <a:off x="402569" y="2074794"/>
            <a:ext cx="8339142" cy="2554545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Ve všech státech jihozápadní Asie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(Sýrie, Libanon, Jordánsko, Izrael,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Jemen, Omán atd.)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je dominantním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náboženstvím islám.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365546" y="2721114"/>
            <a:ext cx="6412909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5400" b="1" i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Ne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3200" b="1" i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V Izraeli dominuje judaismus (82%) </a:t>
            </a:r>
            <a:endParaRPr lang="cs-CZ" sz="3200" b="1" i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672977" y="1669309"/>
            <a:ext cx="12891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Asie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2077699" y="2690345"/>
            <a:ext cx="4988866" cy="132343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Jmenujte tři největší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izraelská města. </a:t>
            </a:r>
          </a:p>
        </p:txBody>
      </p:sp>
      <p:sp>
        <p:nvSpPr>
          <p:cNvPr id="9" name="Obdélník 8"/>
          <p:cNvSpPr/>
          <p:nvPr/>
        </p:nvSpPr>
        <p:spPr>
          <a:xfrm>
            <a:off x="286223" y="285728"/>
            <a:ext cx="8571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Obyvatelstvo a hospodářství</a:t>
            </a: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283183" y="2967335"/>
            <a:ext cx="65776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Tel-</a:t>
            </a:r>
            <a:r>
              <a:rPr lang="cs-CZ" sz="4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Aviv</a:t>
            </a: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, Jeruzalém, Haifa</a:t>
            </a:r>
            <a:endParaRPr lang="cs-CZ" sz="4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uzka\AppData\Local\Microsoft\Windows\Temporary Internet Files\Content.IE5\PWC7Q6IG\MPj043312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140" y="0"/>
            <a:ext cx="917614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13576" y="1669309"/>
            <a:ext cx="32079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" action="ppaction://hlinkshowjump?jump=endshow"/>
              </a:rPr>
              <a:t>Konec kola</a:t>
            </a:r>
            <a:endParaRPr lang="cs-CZ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1268760"/>
            <a:ext cx="842493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cs-CZ" sz="1400" dirty="0" smtClean="0">
                <a:solidFill>
                  <a:srgbClr val="000000"/>
                </a:solidFill>
              </a:rPr>
              <a:t>ANDĚL, J. - MAREŠ, R.</a:t>
            </a:r>
            <a:r>
              <a:rPr lang="cs-CZ" sz="1400" i="1" dirty="0" smtClean="0">
                <a:solidFill>
                  <a:srgbClr val="000000"/>
                </a:solidFill>
              </a:rPr>
              <a:t> "Starý svět" Asie a Afrika : encyklopedický přehled zemí.  </a:t>
            </a:r>
            <a:r>
              <a:rPr lang="cs-CZ" sz="1400" dirty="0" smtClean="0">
                <a:solidFill>
                  <a:srgbClr val="000000"/>
                </a:solidFill>
              </a:rPr>
              <a:t>1.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Olomouc : Nakladatelství Olomouc, 1999. 399 s., ISBN 80-7182-085-7.</a:t>
            </a:r>
            <a:endParaRPr lang="cs-CZ" sz="1400" dirty="0" smtClean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400" dirty="0" smtClean="0">
                <a:solidFill>
                  <a:srgbClr val="000000"/>
                </a:solidFill>
                <a:cs typeface="Arial" charset="0"/>
              </a:rPr>
              <a:t>  </a:t>
            </a:r>
            <a:r>
              <a:rPr lang="cs-CZ" sz="1400" dirty="0" smtClean="0">
                <a:solidFill>
                  <a:srgbClr val="000000"/>
                </a:solidFill>
              </a:rPr>
              <a:t>HOLEČEK, M. - JANSKÝ, B. </a:t>
            </a:r>
            <a:r>
              <a:rPr lang="cs-CZ" sz="1400" i="1" dirty="0" smtClean="0">
                <a:solidFill>
                  <a:srgbClr val="000000"/>
                </a:solidFill>
              </a:rPr>
              <a:t>Zeměpis světa 2 : učebnice zeměpisu pro základní školy a </a:t>
            </a:r>
            <a:r>
              <a:rPr lang="cs-CZ" sz="1400" i="1" dirty="0" err="1" smtClean="0">
                <a:solidFill>
                  <a:srgbClr val="000000"/>
                </a:solidFill>
              </a:rPr>
              <a:t>viceletá</a:t>
            </a:r>
            <a:r>
              <a:rPr lang="cs-CZ" sz="1400" i="1" dirty="0" smtClean="0">
                <a:solidFill>
                  <a:srgbClr val="000000"/>
                </a:solidFill>
              </a:rPr>
              <a:t> gymnázia. Amerika - Asie. </a:t>
            </a:r>
            <a:r>
              <a:rPr lang="cs-CZ" sz="1400" dirty="0" smtClean="0">
                <a:solidFill>
                  <a:srgbClr val="000000"/>
                </a:solidFill>
              </a:rPr>
              <a:t>2. </a:t>
            </a:r>
            <a:r>
              <a:rPr lang="cs-CZ" sz="1400" dirty="0" err="1" smtClean="0">
                <a:solidFill>
                  <a:srgbClr val="000000"/>
                </a:solidFill>
              </a:rPr>
              <a:t>upr</a:t>
            </a:r>
            <a:r>
              <a:rPr lang="cs-CZ" sz="1400" dirty="0" smtClean="0">
                <a:solidFill>
                  <a:srgbClr val="000000"/>
                </a:solidFill>
              </a:rPr>
              <a:t>. </a:t>
            </a:r>
            <a:r>
              <a:rPr lang="cs-CZ" sz="1400" dirty="0" err="1" smtClean="0">
                <a:solidFill>
                  <a:srgbClr val="000000"/>
                </a:solidFill>
              </a:rPr>
              <a:t>vyd</a:t>
            </a:r>
            <a:r>
              <a:rPr lang="cs-CZ" sz="1400" dirty="0" smtClean="0">
                <a:solidFill>
                  <a:srgbClr val="000000"/>
                </a:solidFill>
              </a:rPr>
              <a:t>. Praha : Nakladatelství České geografické společnosti, 2001. 72 s. ISBN 80-86034-46-1 :.</a:t>
            </a:r>
            <a:endParaRPr lang="cs-CZ" sz="1400" dirty="0" smtClean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ZDROJE:</a:t>
            </a:r>
            <a:endParaRPr lang="cs-CZ" dirty="0"/>
          </a:p>
        </p:txBody>
      </p:sp>
      <p:sp>
        <p:nvSpPr>
          <p:cNvPr id="4104" name="Text Box 8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405472" y="4919566"/>
            <a:ext cx="2318862" cy="29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www.</a:t>
            </a:r>
            <a:r>
              <a:rPr lang="cs-CZ" sz="1400" dirty="0" err="1">
                <a:solidFill>
                  <a:srgbClr val="FF0000"/>
                </a:solidFill>
                <a:latin typeface="Arial - 20"/>
                <a:cs typeface="Arial" charset="0"/>
                <a:hlinkClick r:id="rId3"/>
              </a:rPr>
              <a:t>glassschool.cz</a:t>
            </a:r>
            <a:endParaRPr lang="cs-CZ" sz="1400" dirty="0">
              <a:solidFill>
                <a:srgbClr val="FF0000"/>
              </a:solidFill>
              <a:latin typeface="Arial - 2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268760"/>
            <a:ext cx="84604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Slide č. 9 URL &lt;</a:t>
            </a:r>
            <a:r>
              <a:rPr lang="cs-CZ" sz="1100" dirty="0" smtClean="0">
                <a:latin typeface="+mj-lt"/>
                <a:cs typeface="Times New Roman" pitchFamily="18" charset="0"/>
              </a:rPr>
              <a:t> </a:t>
            </a:r>
            <a:r>
              <a:rPr lang="cs-CZ" sz="1100" dirty="0" smtClean="0"/>
              <a:t>http://www.</a:t>
            </a:r>
            <a:r>
              <a:rPr lang="cs-CZ" sz="1100" dirty="0" err="1" smtClean="0"/>
              <a:t>tyden.cz</a:t>
            </a:r>
            <a:r>
              <a:rPr lang="cs-CZ" sz="1100" dirty="0" smtClean="0"/>
              <a:t>/</a:t>
            </a:r>
            <a:r>
              <a:rPr lang="cs-CZ" sz="1100" dirty="0" err="1" smtClean="0"/>
              <a:t>obrazek</a:t>
            </a:r>
            <a:r>
              <a:rPr lang="cs-CZ" sz="1100" dirty="0" smtClean="0"/>
              <a:t>/</a:t>
            </a:r>
            <a:r>
              <a:rPr lang="cs-CZ" sz="1100" dirty="0" err="1" smtClean="0"/>
              <a:t>mapicka</a:t>
            </a:r>
            <a:r>
              <a:rPr lang="cs-CZ" sz="1100" dirty="0" smtClean="0"/>
              <a:t>-481ef28def86b_240x250.jpg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&gt; [cit. 24.4.2013</a:t>
            </a:r>
            <a:r>
              <a:rPr lang="cs-CZ" sz="11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]</a:t>
            </a:r>
            <a:endParaRPr lang="cs-CZ" sz="11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92075" indent="-92075">
              <a:spcBef>
                <a:spcPct val="0"/>
              </a:spcBef>
              <a:buFont typeface="Arial" pitchFamily="34" charset="0"/>
              <a:buChar char="•"/>
              <a:defRPr/>
            </a:pPr>
            <a:endParaRPr lang="cs-CZ" sz="11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92075" indent="-92075">
              <a:spcBef>
                <a:spcPct val="0"/>
              </a:spcBef>
              <a:defRPr/>
            </a:pPr>
            <a:endParaRPr lang="cs-CZ" sz="11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492760" y="3131630"/>
            <a:ext cx="1482527" cy="1482527"/>
          </a:xfrm>
          <a:prstGeom prst="rect">
            <a:avLst/>
          </a:prstGeom>
          <a:noFill/>
        </p:spPr>
      </p:pic>
      <p:pic>
        <p:nvPicPr>
          <p:cNvPr id="19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1526043"/>
            <a:ext cx="1482527" cy="1482527"/>
          </a:xfrm>
          <a:prstGeom prst="rect">
            <a:avLst/>
          </a:prstGeom>
          <a:noFill/>
        </p:spPr>
      </p:pic>
      <p:pic>
        <p:nvPicPr>
          <p:cNvPr id="1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1563414"/>
            <a:ext cx="1482527" cy="1482527"/>
          </a:xfrm>
          <a:prstGeom prst="rect">
            <a:avLst/>
          </a:prstGeom>
          <a:noFill/>
        </p:spPr>
      </p:pic>
      <p:pic>
        <p:nvPicPr>
          <p:cNvPr id="17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669439" y="1563414"/>
            <a:ext cx="1482527" cy="1482527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071934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3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3169001"/>
            <a:ext cx="1482527" cy="1482527"/>
          </a:xfrm>
          <a:prstGeom prst="rect">
            <a:avLst/>
          </a:prstGeom>
          <a:noFill/>
        </p:spPr>
      </p:pic>
      <p:pic>
        <p:nvPicPr>
          <p:cNvPr id="10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3777984" y="4859822"/>
            <a:ext cx="1482527" cy="1482527"/>
          </a:xfrm>
          <a:prstGeom prst="rect">
            <a:avLst/>
          </a:prstGeom>
          <a:noFill/>
        </p:spPr>
      </p:pic>
      <p:pic>
        <p:nvPicPr>
          <p:cNvPr id="11" name="Picture 3" descr="C:\Users\Zuzka\AppData\Local\Microsoft\Windows\Temporary Internet Files\Content.IE5\SSM8U9FV\MCj043981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3169001"/>
            <a:ext cx="1482527" cy="1482527"/>
          </a:xfrm>
          <a:prstGeom prst="rect">
            <a:avLst/>
          </a:prstGeom>
          <a:noFill/>
        </p:spPr>
      </p:pic>
      <p:pic>
        <p:nvPicPr>
          <p:cNvPr id="14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5706810" y="4859822"/>
            <a:ext cx="1482527" cy="1482527"/>
          </a:xfrm>
          <a:prstGeom prst="rect">
            <a:avLst/>
          </a:prstGeom>
          <a:noFill/>
        </p:spPr>
      </p:pic>
      <p:pic>
        <p:nvPicPr>
          <p:cNvPr id="22" name="Picture 3" descr="C:\Users\Zuzka\AppData\Local\Microsoft\Windows\Temporary Internet Files\Content.IE5\SSM8U9FV\MCj04398160000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9432">
            <a:off x="7526827" y="4859822"/>
            <a:ext cx="1482527" cy="1482527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4071934" y="3572790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4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071934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5" action="ppaction://hlinksldjump"/>
              </a:rPr>
              <a:t>1000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6000760" y="196720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6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000760" y="360582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7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6000760" y="526361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8" action="ppaction://hlinksldjump"/>
              </a:rPr>
              <a:t>2000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786710" y="192880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9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7786710" y="353438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0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786710" y="529664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11" action="ppaction://hlinksldjump"/>
              </a:rPr>
              <a:t>3000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3467393" y="620688"/>
            <a:ext cx="4867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kern="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Asie – Jihozápadní Asie </a:t>
            </a:r>
            <a:endParaRPr lang="cs-CZ" sz="3600" b="1" kern="0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81389" y="1916832"/>
            <a:ext cx="33559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35" y="3625860"/>
            <a:ext cx="37071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Vodstvo, fauna a flóra</a:t>
            </a:r>
            <a:endParaRPr lang="cs-CZ" sz="2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65881" y="4941168"/>
            <a:ext cx="28392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Obyvatelstvo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 hospodářství</a:t>
            </a:r>
            <a:endParaRPr lang="cs-CZ" sz="32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786471" y="1828571"/>
            <a:ext cx="7571303" cy="304698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čtvrtá největší písečná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poušť na světě, která se nachází v jižní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části Arabského poloostrova,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na území Saúdské Arábie,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Ománu, Jemenu a Spojených arabských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2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emirátů? </a:t>
            </a:r>
          </a:p>
        </p:txBody>
      </p:sp>
      <p:sp>
        <p:nvSpPr>
          <p:cNvPr id="9" name="Obdélník 8"/>
          <p:cNvSpPr/>
          <p:nvPr/>
        </p:nvSpPr>
        <p:spPr>
          <a:xfrm>
            <a:off x="1889067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3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65685" y="2967335"/>
            <a:ext cx="4012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Rub </a:t>
            </a: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al</a:t>
            </a:r>
            <a:r>
              <a:rPr lang="cs-CZ" sz="5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cs-CZ" sz="5400" b="1" dirty="0" err="1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Chálí</a:t>
            </a:r>
            <a:endParaRPr lang="cs-CZ" sz="5400" b="1" dirty="0">
              <a:ln w="11430"/>
              <a:gradFill>
                <a:gsLst>
                  <a:gs pos="0">
                    <a:srgbClr val="006600">
                      <a:tint val="70000"/>
                      <a:satMod val="245000"/>
                    </a:srgbClr>
                  </a:gs>
                  <a:gs pos="75000">
                    <a:srgbClr val="006600">
                      <a:tint val="90000"/>
                      <a:shade val="60000"/>
                      <a:satMod val="240000"/>
                    </a:srgbClr>
                  </a:gs>
                  <a:gs pos="100000">
                    <a:srgbClr val="00660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0" y="764704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1129523" y="2382570"/>
            <a:ext cx="6885218" cy="1938992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Podnebí států Sýrie, Libanon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 Izrael je středomořské –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aridní, horké a suché. </a:t>
            </a:r>
            <a:endParaRPr lang="cs-CZ" sz="40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287043" y="285728"/>
            <a:ext cx="2569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BONUS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99592" y="3044280"/>
            <a:ext cx="73448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ANO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/>
            </a:r>
            <a:br>
              <a:rPr lang="cs-CZ"/>
            </a:br>
            <a:endParaRPr lang="cs-CZ"/>
          </a:p>
        </p:txBody>
      </p:sp>
      <p:pic>
        <p:nvPicPr>
          <p:cNvPr id="17" name="Picture 5" descr="C:\Users\Zuzka\AppData\Local\Microsoft\Windows\Temporary Internet Files\Content.IE5\SSM8U9FV\MPj04388080000[1].jpg"/>
          <p:cNvPicPr>
            <a:picLocks noChangeAspect="1" noChangeArrowheads="1"/>
          </p:cNvPicPr>
          <p:nvPr/>
        </p:nvPicPr>
        <p:blipFill>
          <a:blip r:embed="rId3" cstate="print">
            <a:lum bright="67000" contrast="-55000"/>
          </a:blip>
          <a:srcRect/>
          <a:stretch>
            <a:fillRect/>
          </a:stretch>
        </p:blipFill>
        <p:spPr bwMode="auto">
          <a:xfrm>
            <a:off x="-1" y="285728"/>
            <a:ext cx="9144001" cy="6286544"/>
          </a:xfrm>
          <a:prstGeom prst="rect">
            <a:avLst/>
          </a:prstGeom>
          <a:noFill/>
        </p:spPr>
      </p:pic>
      <p:pic>
        <p:nvPicPr>
          <p:cNvPr id="1035" name="Picture 11" descr="C:\Users\Zuzka\AppData\Local\Microsoft\Windows\Temporary Internet Files\Content.IE5\PWC7Q6IG\MCj0438073000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357826"/>
            <a:ext cx="1143008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délník 6"/>
          <p:cNvSpPr/>
          <p:nvPr/>
        </p:nvSpPr>
        <p:spPr>
          <a:xfrm>
            <a:off x="-6171" y="1767014"/>
            <a:ext cx="9156674" cy="317009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Jak se jmenuje ostrov v severozápadní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části Indického oceánu,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který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je fyzicko</a:t>
            </a:r>
            <a:r>
              <a:rPr lang="cs-CZ" sz="40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geograficky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považován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za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součást Afriky, </a:t>
            </a: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ale náleží k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0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Jemenské republice? </a:t>
            </a:r>
            <a:endParaRPr lang="cs-CZ" sz="40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89062" y="285728"/>
            <a:ext cx="5365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5400" b="1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Povrch a podnebí</a:t>
            </a:r>
            <a:endParaRPr lang="cs-CZ" sz="5400" b="1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" name="Picture 4" descr="C:\Users\Zuzka\AppData\Local\Microsoft\Windows\Temporary Internet Files\Content.IE5\ZW3G9BA8\MPj04331170000[1].jpg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SPRÁVNÁ ODPOVĚĎ</a:t>
            </a:r>
            <a:endParaRPr lang="cs-CZ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511002" y="1556792"/>
            <a:ext cx="20970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ln w="11430"/>
                <a:gradFill>
                  <a:gsLst>
                    <a:gs pos="0">
                      <a:srgbClr val="006600">
                        <a:tint val="70000"/>
                        <a:satMod val="245000"/>
                      </a:srgbClr>
                    </a:gs>
                    <a:gs pos="75000">
                      <a:srgbClr val="00660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660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Sokotra</a:t>
            </a:r>
          </a:p>
        </p:txBody>
      </p:sp>
      <p:pic>
        <p:nvPicPr>
          <p:cNvPr id="7" name="Picture 4" descr="C:\Users\Zuzka\AppData\Local\Microsoft\Windows\Temporary Internet Files\Content.IE5\ZW3G9BA8\MPj04331170000[1].jpg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5592096"/>
            <a:ext cx="1357290" cy="908738"/>
          </a:xfrm>
          <a:prstGeom prst="rect">
            <a:avLst/>
          </a:prstGeom>
          <a:noFill/>
        </p:spPr>
      </p:pic>
      <p:pic>
        <p:nvPicPr>
          <p:cNvPr id="29698" name="Picture 2" descr="http://www.tyden.cz/obrazek/mapicka-481ef28def86b_240x250.jpg"/>
          <p:cNvPicPr>
            <a:picLocks noChangeAspect="1" noChangeArrowheads="1"/>
          </p:cNvPicPr>
          <p:nvPr/>
        </p:nvPicPr>
        <p:blipFill>
          <a:blip r:embed="rId5" cstate="print"/>
          <a:srcRect b="7284"/>
          <a:stretch>
            <a:fillRect/>
          </a:stretch>
        </p:blipFill>
        <p:spPr bwMode="auto">
          <a:xfrm>
            <a:off x="2996952" y="2330878"/>
            <a:ext cx="3150096" cy="30423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4" grpId="0"/>
    </p:bldLst>
  </p:timing>
</p:sld>
</file>

<file path=ppt/theme/theme1.xml><?xml version="1.0" encoding="utf-8"?>
<a:theme xmlns:a="http://schemas.openxmlformats.org/drawingml/2006/main" name="Šablona návrhu Zářící díly skládačky">
  <a:themeElements>
    <a:clrScheme name="Vlastní 8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FF0000"/>
      </a:hlink>
      <a:folHlink>
        <a:srgbClr val="FFFFFF"/>
      </a:folHlink>
    </a:clrScheme>
    <a:fontScheme name="Motiv sady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Šablona návrhu s příliš mnoha soubory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zentace na téma brainstormingu">
  <a:themeElements>
    <a:clrScheme name="Motiv sady Office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Motiv sady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468</Words>
  <Application>Microsoft Office PowerPoint</Application>
  <PresentationFormat>Předvádění na obrazovce (4:3)</PresentationFormat>
  <Paragraphs>125</Paragraphs>
  <Slides>24</Slides>
  <Notes>18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Šablona návrhu Zářící díly skládačky</vt:lpstr>
      <vt:lpstr>Šablona návrhu s příliš mnoha soubory</vt:lpstr>
      <vt:lpstr>Prezentace na téma brainstormingu</vt:lpstr>
      <vt:lpstr>Výchozí návrh</vt:lpstr>
      <vt:lpstr>Jihozápadní Asie</vt:lpstr>
      <vt:lpstr>Prezentace aplikace PowerPoint</vt:lpstr>
      <vt:lpstr>Prezentace aplikace PowerPoint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 </vt:lpstr>
      <vt:lpstr>SPRÁVNÁ ODPOVĚĎ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Zuzka</dc:creator>
  <cp:lastModifiedBy>Pepa</cp:lastModifiedBy>
  <cp:revision>135</cp:revision>
  <dcterms:created xsi:type="dcterms:W3CDTF">2010-04-23T15:01:58Z</dcterms:created>
  <dcterms:modified xsi:type="dcterms:W3CDTF">2013-06-28T11:04:12Z</dcterms:modified>
</cp:coreProperties>
</file>