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85" r:id="rId6"/>
    <p:sldId id="289" r:id="rId7"/>
    <p:sldId id="287" r:id="rId8"/>
    <p:sldId id="276" r:id="rId9"/>
    <p:sldId id="273" r:id="rId10"/>
    <p:sldId id="290" r:id="rId11"/>
    <p:sldId id="291" r:id="rId12"/>
    <p:sldId id="292" r:id="rId13"/>
    <p:sldId id="288" r:id="rId14"/>
    <p:sldId id="283" r:id="rId15"/>
    <p:sldId id="293" r:id="rId16"/>
    <p:sldId id="280" r:id="rId17"/>
  </p:sldIdLst>
  <p:sldSz cx="10160000" cy="8458200"/>
  <p:notesSz cx="6858000" cy="9144000"/>
  <p:embeddedFontLst>
    <p:embeddedFont>
      <p:font typeface="Georgia" pitchFamily="18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cs-CZ"/>
    </a:defPPr>
    <a:lvl1pPr marL="0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922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884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844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4806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1766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8729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5690" algn="l" defTabSz="91392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3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644" y="-90"/>
      </p:cViewPr>
      <p:guideLst>
        <p:guide orient="horz" pos="266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A573-CD76-4025-A906-35094896D283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85800"/>
            <a:ext cx="4117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9AF9-5B2C-4784-B19C-DE3A213260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9AF9-5B2C-4784-B19C-DE3A213260F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9990667" y="3759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0160000" cy="31013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62560" y="7883043"/>
            <a:ext cx="9814560" cy="38179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524000" y="3477260"/>
            <a:ext cx="7112000" cy="2161540"/>
          </a:xfrm>
        </p:spPr>
        <p:txBody>
          <a:bodyPr/>
          <a:lstStyle>
            <a:lvl1pPr marL="0" indent="0" algn="ctr">
              <a:buNone/>
              <a:defRPr sz="1900" b="1" cap="all" spc="291" baseline="0">
                <a:solidFill>
                  <a:schemeClr val="tx2"/>
                </a:solidFill>
              </a:defRPr>
            </a:lvl1pPr>
            <a:lvl2pPr marL="531906" indent="0" algn="ctr">
              <a:buNone/>
            </a:lvl2pPr>
            <a:lvl3pPr marL="1063813" indent="0" algn="ctr">
              <a:buNone/>
            </a:lvl3pPr>
            <a:lvl4pPr marL="1595719" indent="0" algn="ctr">
              <a:buNone/>
            </a:lvl4pPr>
            <a:lvl5pPr marL="2127626" indent="0" algn="ctr">
              <a:buNone/>
            </a:lvl5pPr>
            <a:lvl6pPr marL="2659532" indent="0" algn="ctr">
              <a:buNone/>
            </a:lvl6pPr>
            <a:lvl7pPr marL="3191439" indent="0" algn="ctr">
              <a:buNone/>
            </a:lvl7pPr>
            <a:lvl8pPr marL="3723345" indent="0" algn="ctr">
              <a:buNone/>
            </a:lvl8pPr>
            <a:lvl9pPr marL="4255252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72720" y="2984805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69333" y="187960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741334" y="2608885"/>
            <a:ext cx="677333" cy="7518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846320" y="2725420"/>
            <a:ext cx="467360" cy="51877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826000" y="2712656"/>
            <a:ext cx="508000" cy="54430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762000" y="469900"/>
            <a:ext cx="8636000" cy="2161540"/>
          </a:xfrm>
        </p:spPr>
        <p:txBody>
          <a:bodyPr anchor="b"/>
          <a:lstStyle>
            <a:lvl1pPr>
              <a:defRPr sz="49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789333" y="0"/>
            <a:ext cx="2370667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0160000" cy="19171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62560" y="7883043"/>
            <a:ext cx="9814560" cy="38179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69333" y="191719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87046" y="4043020"/>
            <a:ext cx="770260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7599680" y="3608441"/>
            <a:ext cx="677333" cy="7518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7704667" y="3724976"/>
            <a:ext cx="467360" cy="51877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84347" y="3712212"/>
            <a:ext cx="508000" cy="544301"/>
          </a:xfrm>
        </p:spPr>
        <p:txBody>
          <a:bodyPr/>
          <a:lstStyle/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38667" y="375920"/>
            <a:ext cx="7281333" cy="717968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12667" y="375922"/>
            <a:ext cx="1608667" cy="721688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846320" y="1265859"/>
            <a:ext cx="508000" cy="544301"/>
          </a:xfrm>
        </p:spPr>
        <p:txBody>
          <a:bodyPr/>
          <a:lstStyle/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35280" y="1883359"/>
            <a:ext cx="9448800" cy="5638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9990667" y="23495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69333" y="2819400"/>
            <a:ext cx="9814560" cy="3759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72720" y="175568"/>
            <a:ext cx="9814560" cy="263895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0474" y="3383281"/>
            <a:ext cx="7200193" cy="2063644"/>
          </a:xfrm>
        </p:spPr>
        <p:txBody>
          <a:bodyPr anchor="t"/>
          <a:lstStyle>
            <a:lvl1pPr marL="0" indent="0" algn="ctr">
              <a:buNone/>
              <a:defRPr sz="1900" b="1" cap="all" spc="291" baseline="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62560" y="7883043"/>
            <a:ext cx="9814560" cy="38179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69333" y="187960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69333" y="3007360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741334" y="2608885"/>
            <a:ext cx="677333" cy="7518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846320" y="2725420"/>
            <a:ext cx="467360" cy="51877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826000" y="2712656"/>
            <a:ext cx="508000" cy="54430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657860"/>
            <a:ext cx="8636000" cy="1879600"/>
          </a:xfrm>
        </p:spPr>
        <p:txBody>
          <a:bodyPr anchor="b"/>
          <a:lstStyle>
            <a:lvl1pPr algn="ctr">
              <a:buNone/>
              <a:defRPr sz="49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280" y="281940"/>
            <a:ext cx="9482667" cy="936041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67" y="7905598"/>
            <a:ext cx="3383280" cy="451104"/>
          </a:xfrm>
        </p:spPr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5070090" y="1943305"/>
            <a:ext cx="9912" cy="594412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35280" y="1691640"/>
            <a:ext cx="4487333" cy="5774131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5334000" y="1691640"/>
            <a:ext cx="4487333" cy="5774131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5080000" y="2713672"/>
            <a:ext cx="0" cy="516514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10160000" cy="17856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9990667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69333" y="1691640"/>
            <a:ext cx="9814560" cy="11277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62137" y="7883043"/>
            <a:ext cx="9814560" cy="3834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5280" y="1879600"/>
            <a:ext cx="4489098" cy="90400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600" b="1" dirty="0" smtClean="0">
                <a:solidFill>
                  <a:srgbClr val="FFFFFF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323701" y="1879600"/>
            <a:ext cx="4490861" cy="90220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38667" y="7905598"/>
            <a:ext cx="3979333" cy="451104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69333" y="1578864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69333" y="191719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35280" y="3048039"/>
            <a:ext cx="4490720" cy="4709365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5334000" y="3048039"/>
            <a:ext cx="4487333" cy="4714037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741334" y="1179111"/>
            <a:ext cx="677333" cy="7518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846320" y="1295646"/>
            <a:ext cx="467360" cy="51877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826000" y="1285647"/>
            <a:ext cx="508000" cy="544301"/>
          </a:xfrm>
        </p:spPr>
        <p:txBody>
          <a:bodyPr/>
          <a:lstStyle>
            <a:lvl1pPr algn="ctr">
              <a:defRPr/>
            </a:lvl1pPr>
          </a:lstStyle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826000" y="1277759"/>
            <a:ext cx="508000" cy="544301"/>
          </a:xfrm>
        </p:spPr>
        <p:txBody>
          <a:bodyPr/>
          <a:lstStyle/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10160000" cy="19171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9990667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62560" y="7883043"/>
            <a:ext cx="9814560" cy="38179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69333" y="195478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741334" y="7800340"/>
            <a:ext cx="677333" cy="5443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69333" y="187960"/>
            <a:ext cx="9814560" cy="3759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9990667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0160000" cy="14660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69333" y="751840"/>
            <a:ext cx="3048000" cy="72364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3333" y="1127760"/>
            <a:ext cx="2624667" cy="1221740"/>
          </a:xfrm>
        </p:spPr>
        <p:txBody>
          <a:bodyPr anchor="b">
            <a:noAutofit/>
          </a:bodyPr>
          <a:lstStyle>
            <a:lvl1pPr algn="l"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23333" y="2443481"/>
            <a:ext cx="2624667" cy="5112121"/>
          </a:xfrm>
        </p:spPr>
        <p:txBody>
          <a:bodyPr/>
          <a:lstStyle>
            <a:lvl1pPr marL="0" indent="0">
              <a:spcAft>
                <a:spcPts val="1163"/>
              </a:spcAft>
              <a:buNone/>
              <a:defRPr sz="19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69333" y="187960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69333" y="657860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471334" y="845820"/>
            <a:ext cx="6265333" cy="667258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439334" y="281940"/>
            <a:ext cx="677333" cy="7518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544320" y="398475"/>
            <a:ext cx="467360" cy="51877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524000" y="385711"/>
            <a:ext cx="508000" cy="54430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65947" y="7879009"/>
            <a:ext cx="9814560" cy="38179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" y="7906713"/>
            <a:ext cx="3759200" cy="451104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69333" y="657860"/>
            <a:ext cx="981456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9990667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69333" y="187960"/>
            <a:ext cx="9814560" cy="37216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69333" y="751840"/>
            <a:ext cx="3048000" cy="723646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69333" y="191719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439334" y="281940"/>
            <a:ext cx="677333" cy="7518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544320" y="398475"/>
            <a:ext cx="467360" cy="51877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524000" y="385711"/>
            <a:ext cx="508000" cy="544301"/>
          </a:xfrm>
        </p:spPr>
        <p:txBody>
          <a:bodyPr/>
          <a:lstStyle/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3750" y="6202680"/>
            <a:ext cx="6519333" cy="1503680"/>
          </a:xfrm>
        </p:spPr>
        <p:txBody>
          <a:bodyPr anchor="t">
            <a:noAutofit/>
          </a:bodyPr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333750" y="751840"/>
            <a:ext cx="6519333" cy="5262880"/>
          </a:xfrm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3334" y="1221740"/>
            <a:ext cx="2709333" cy="6484620"/>
          </a:xfrm>
        </p:spPr>
        <p:txBody>
          <a:bodyPr/>
          <a:lstStyle>
            <a:lvl1pPr marL="0" indent="0">
              <a:spcAft>
                <a:spcPts val="1163"/>
              </a:spcAft>
              <a:buFontTx/>
              <a:buNone/>
              <a:defRPr sz="19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65947" y="7879009"/>
            <a:ext cx="9814560" cy="38179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1280" y="7899480"/>
            <a:ext cx="3383280" cy="451104"/>
          </a:xfrm>
        </p:spPr>
        <p:txBody>
          <a:bodyPr/>
          <a:lstStyle/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" y="7906713"/>
            <a:ext cx="3982720" cy="451104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8270240"/>
            <a:ext cx="10160000" cy="1879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1"/>
            <a:ext cx="10160000" cy="171849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9990667" y="0"/>
            <a:ext cx="169333" cy="845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65947" y="7879009"/>
            <a:ext cx="9814560" cy="38179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34667" y="7899480"/>
            <a:ext cx="3383280" cy="451104"/>
          </a:xfrm>
          <a:prstGeom prst="rect">
            <a:avLst/>
          </a:prstGeom>
        </p:spPr>
        <p:txBody>
          <a:bodyPr vert="horz" lIns="106381" tIns="53191" rIns="106381" bIns="53191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2BBA79F8-439F-429C-ABC7-6EB433D59FC5}" type="datetimeFigureOut">
              <a:rPr lang="cs-CZ" smtClean="0"/>
              <a:pPr/>
              <a:t>25.5.2013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38667" y="7906713"/>
            <a:ext cx="3979333" cy="451104"/>
          </a:xfrm>
          <a:prstGeom prst="rect">
            <a:avLst/>
          </a:prstGeom>
        </p:spPr>
        <p:txBody>
          <a:bodyPr vert="horz" lIns="106381" tIns="53191" rIns="106381" bIns="53191"/>
          <a:lstStyle>
            <a:lvl1pPr algn="l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69333" y="191719"/>
            <a:ext cx="9814560" cy="807476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69333" y="1574650"/>
            <a:ext cx="98145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6381" tIns="53191" rIns="106381" bIns="53191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741334" y="1179111"/>
            <a:ext cx="677333" cy="75184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846320" y="1295646"/>
            <a:ext cx="467360" cy="51877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381" tIns="53191" rIns="106381" bIns="5319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826000" y="1282882"/>
            <a:ext cx="508000" cy="544301"/>
          </a:xfrm>
          <a:prstGeom prst="rect">
            <a:avLst/>
          </a:prstGeom>
        </p:spPr>
        <p:txBody>
          <a:bodyPr vert="horz" lIns="53191" tIns="53191" rIns="53191" bIns="53191" anchor="ctr">
            <a:normAutofit/>
          </a:bodyPr>
          <a:lstStyle>
            <a:lvl1pPr algn="ctr" eaLnBrk="1" latinLnBrk="0" hangingPunct="1">
              <a:defRPr kumimoji="0" sz="19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E3B171-564B-48BB-A968-EC451E1FCC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35280" y="281940"/>
            <a:ext cx="9482667" cy="936041"/>
          </a:xfrm>
          <a:prstGeom prst="rect">
            <a:avLst/>
          </a:prstGeom>
        </p:spPr>
        <p:txBody>
          <a:bodyPr vert="horz" lIns="106381" tIns="53191" rIns="106381" bIns="53191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35280" y="1879600"/>
            <a:ext cx="9482667" cy="5672633"/>
          </a:xfrm>
          <a:prstGeom prst="rect">
            <a:avLst/>
          </a:prstGeom>
        </p:spPr>
        <p:txBody>
          <a:bodyPr vert="horz" lIns="106381" tIns="53191" rIns="106381" bIns="53191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19144" indent="-31914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38288" indent="-31914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57432" indent="-265953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76576" indent="-265953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1595719" indent="-265953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863" indent="-2127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007" indent="-21276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6770" indent="-212763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765914" indent="-212763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1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38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957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27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59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9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23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552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rtinu_1942ca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cs.wikipedia.org/wiki/Soubor:Praha_2005-09-20_n%C3%A1rodn%C3%AD_divadlo.jpg" TargetMode="External"/><Relationship Id="rId7" Type="http://schemas.openxmlformats.org/officeDocument/2006/relationships/hyperlink" Target="http://cs.wikipedia.org/wiki/Soubor:Narodni_divadlo_Praha_188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cs.wikipedia.org/wiki/Soubor:N%C3%A1rodn%C3%AD_divadlo,_interi%C3%A9r_(3).jpg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rtin%C5%AF_bohuslav,_poli%C4%8Dka_-_cz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Josef_Suk_star%C5%A1%C3%AD&amp;oldid=9853976" TargetMode="External"/><Relationship Id="rId2" Type="http://schemas.openxmlformats.org/officeDocument/2006/relationships/hyperlink" Target="http://cs.wikipedia.org/w/index.php?title=Bohuslav_Martin%C5%AF&amp;oldid=98935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/index.php?title=Poli%C4%8Dka&amp;oldid=986706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N%C3%A1rodn%C3%AD_divadlo&amp;oldid=10002081" TargetMode="External"/><Relationship Id="rId2" Type="http://schemas.openxmlformats.org/officeDocument/2006/relationships/hyperlink" Target="http://cs.wikipedia.org/w/index.php?title=Julietta_(opera)&amp;oldid=990241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rtinu_194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7/Poli%C4%8Dka-hradb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cs.wikipedia.org/wiki/Soubor:Poli%C4%8Dka_CoA_CZ.sv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rtinu_1897c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osef_Suk(1)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918" y="1014390"/>
            <a:ext cx="5462606" cy="1317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6088112" y="412676"/>
            <a:ext cx="3579802" cy="323117"/>
          </a:xfrm>
          <a:prstGeom prst="rect">
            <a:avLst/>
          </a:prstGeom>
          <a:noFill/>
        </p:spPr>
        <p:txBody>
          <a:bodyPr vert="horz" wrap="square" lIns="91394" tIns="45696" rIns="91394" bIns="45696" rtlCol="0">
            <a:spAutoFit/>
          </a:bodyPr>
          <a:lstStyle/>
          <a:p>
            <a:r>
              <a:rPr lang="cs-CZ" sz="1500" dirty="0" smtClean="0">
                <a:solidFill>
                  <a:srgbClr val="000000"/>
                </a:solidFill>
                <a:latin typeface="Times New Roman - 15"/>
              </a:rPr>
              <a:t>číslo: : VY_32_INOVACE_18_16 (20) </a:t>
            </a:r>
            <a:endParaRPr lang="cs-CZ" sz="15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7552" y="3220988"/>
            <a:ext cx="7929618" cy="4093380"/>
          </a:xfrm>
          <a:prstGeom prst="rect">
            <a:avLst/>
          </a:prstGeom>
          <a:noFill/>
        </p:spPr>
        <p:txBody>
          <a:bodyPr vert="horz" wrap="square" lIns="91394" tIns="45696" rIns="91394" bIns="45696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Digitální učební materiál vznikl v rámci projektu "Inovace + DVPP", </a:t>
            </a:r>
            <a:r>
              <a:rPr lang="pt-BR" sz="2000" b="1" dirty="0" smtClean="0">
                <a:solidFill>
                  <a:srgbClr val="000000"/>
                </a:solidFill>
                <a:latin typeface="Times New Roman - 15"/>
              </a:rPr>
              <a:t>EU peníze do škol, CZ.1.07/1.4.00/21.3768</a:t>
            </a:r>
          </a:p>
          <a:p>
            <a:endParaRPr lang="cs-CZ" sz="2000" b="1" dirty="0" smtClean="0">
              <a:solidFill>
                <a:srgbClr val="000000"/>
              </a:solidFill>
              <a:latin typeface="Times New Roman - 15"/>
            </a:endParaRPr>
          </a:p>
          <a:p>
            <a:endParaRPr lang="cs-CZ" sz="2000" b="1" dirty="0" smtClean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Název: Bohuslav Martinů</a:t>
            </a:r>
          </a:p>
          <a:p>
            <a:endParaRPr lang="cs-CZ" sz="2000" b="1" dirty="0" smtClean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Autor: Mgr. Ivana 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 - 15"/>
              </a:rPr>
              <a:t>Písařová</a:t>
            </a:r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	</a:t>
            </a:r>
          </a:p>
          <a:p>
            <a:endParaRPr lang="cs-CZ" sz="2000" b="1" dirty="0" smtClean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Vzdělávací oblast</a:t>
            </a:r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: Umění a kultura</a:t>
            </a:r>
            <a:endParaRPr lang="cs-CZ" sz="2000" b="1" dirty="0" smtClean="0">
              <a:solidFill>
                <a:srgbClr val="000000"/>
              </a:solidFill>
              <a:latin typeface="Times New Roman - 15"/>
            </a:endParaRPr>
          </a:p>
          <a:p>
            <a:endParaRPr lang="cs-CZ" sz="2000" b="1" dirty="0" smtClean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Předmět: Hudební výchova</a:t>
            </a:r>
          </a:p>
          <a:p>
            <a:endParaRPr lang="cs-CZ" sz="2000" b="1" dirty="0" smtClean="0">
              <a:solidFill>
                <a:srgbClr val="000000"/>
              </a:solidFill>
              <a:latin typeface="Times New Roman - 15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Times New Roman - 15"/>
              </a:rPr>
              <a:t>Ročník: 8. a 9.</a:t>
            </a:r>
            <a:endParaRPr lang="cs-CZ" sz="2000" b="1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80100" y="2044700"/>
            <a:ext cx="304800" cy="353895"/>
          </a:xfrm>
          <a:prstGeom prst="rect">
            <a:avLst/>
          </a:prstGeom>
          <a:noFill/>
        </p:spPr>
        <p:txBody>
          <a:bodyPr vert="horz" lIns="91394" tIns="45696" rIns="91394" bIns="45696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559720" y="2428900"/>
            <a:ext cx="4880584" cy="338506"/>
          </a:xfrm>
          <a:prstGeom prst="rect">
            <a:avLst/>
          </a:prstGeom>
          <a:noFill/>
        </p:spPr>
        <p:txBody>
          <a:bodyPr vert="horz" wrap="square" lIns="91394" tIns="45696" rIns="91394" bIns="45696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  <a:endParaRPr lang="cs-CZ" sz="1600" b="1" dirty="0">
              <a:solidFill>
                <a:srgbClr val="000000"/>
              </a:solidFill>
              <a:latin typeface="System - 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0600" y="-235396"/>
            <a:ext cx="10729192" cy="1440097"/>
          </a:xfrm>
        </p:spPr>
        <p:txBody>
          <a:bodyPr>
            <a:normAutofit/>
          </a:bodyPr>
          <a:lstStyle/>
          <a:p>
            <a:r>
              <a:rPr lang="cs-CZ" sz="4200" b="1" dirty="0" smtClean="0">
                <a:solidFill>
                  <a:schemeClr val="tx2"/>
                </a:solidFill>
              </a:rPr>
              <a:t> B. Martinů - New York, USA</a:t>
            </a:r>
            <a:endParaRPr lang="cs-CZ" sz="3900" b="1" dirty="0">
              <a:solidFill>
                <a:schemeClr val="tx2"/>
              </a:solidFill>
            </a:endParaRPr>
          </a:p>
        </p:txBody>
      </p:sp>
      <p:pic>
        <p:nvPicPr>
          <p:cNvPr id="33794" name="Picture 2" descr="http://upload.wikimedia.org/wikipedia/commons/thumb/f/f8/Martinu_1942ca.jpg/250px-Martinu_1942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624" y="2068860"/>
            <a:ext cx="6912768" cy="5115451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99480" y="7363479"/>
            <a:ext cx="934582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dirty="0" smtClean="0">
                <a:solidFill>
                  <a:schemeClr val="bg2">
                    <a:lumMod val="10000"/>
                  </a:schemeClr>
                </a:solidFill>
              </a:rPr>
              <a:t>B. Martinů u klavíru pracuje na své 2. symfonii; kolem r. 1942.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8592" y="268660"/>
            <a:ext cx="10729192" cy="102742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/>
                </a:solidFill>
              </a:rPr>
              <a:t>Opera </a:t>
            </a:r>
            <a:r>
              <a:rPr lang="cs-CZ" sz="5400" b="1" dirty="0" err="1" smtClean="0">
                <a:solidFill>
                  <a:schemeClr val="tx2"/>
                </a:solidFill>
              </a:rPr>
              <a:t>Julietta</a:t>
            </a:r>
            <a:r>
              <a:rPr lang="cs-CZ" sz="5400" b="1" dirty="0" smtClean="0">
                <a:solidFill>
                  <a:schemeClr val="tx2"/>
                </a:solidFill>
              </a:rPr>
              <a:t> /Snář/</a:t>
            </a:r>
            <a:endParaRPr lang="cs-CZ" sz="5400" b="1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03536" y="4301108"/>
            <a:ext cx="563135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u="sng" dirty="0" smtClean="0">
                <a:solidFill>
                  <a:schemeClr val="bg2">
                    <a:lumMod val="10000"/>
                  </a:schemeClr>
                </a:solidFill>
              </a:rPr>
              <a:t>Hlavní osoby: </a:t>
            </a:r>
            <a:r>
              <a:rPr lang="cs-CZ" sz="2600" b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cs-CZ" sz="2600" b="1" dirty="0" err="1" smtClean="0">
                <a:solidFill>
                  <a:schemeClr val="bg2">
                    <a:lumMod val="10000"/>
                  </a:schemeClr>
                </a:solidFill>
              </a:rPr>
              <a:t>Julietta</a:t>
            </a:r>
            <a:endParaRPr lang="cs-CZ" sz="2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2600" b="1" dirty="0" smtClean="0">
                <a:solidFill>
                  <a:schemeClr val="bg2">
                    <a:lumMod val="10000"/>
                  </a:schemeClr>
                </a:solidFill>
              </a:rPr>
              <a:t>	   		</a:t>
            </a:r>
            <a:r>
              <a:rPr lang="cs-CZ" sz="2600" b="1" dirty="0" err="1" smtClean="0">
                <a:solidFill>
                  <a:schemeClr val="bg2">
                    <a:lumMod val="10000"/>
                  </a:schemeClr>
                </a:solidFill>
              </a:rPr>
              <a:t>Michel</a:t>
            </a:r>
            <a:endParaRPr lang="cs-CZ" sz="2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2600" b="1" dirty="0" smtClean="0">
                <a:solidFill>
                  <a:schemeClr val="bg2">
                    <a:lumMod val="10000"/>
                  </a:schemeClr>
                </a:solidFill>
              </a:rPr>
              <a:t>			Komisař a další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3496" y="2212876"/>
            <a:ext cx="92015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Text k této lyrické opeře vznikl podle hry</a:t>
            </a:r>
          </a:p>
          <a:p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Georga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bg2">
                    <a:lumMod val="10000"/>
                  </a:schemeClr>
                </a:solidFill>
              </a:rPr>
              <a:t>Neveuxe</a:t>
            </a: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. Premiéru měla 16. března 1938</a:t>
            </a:r>
          </a:p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v Národním divadle v Praze.</a:t>
            </a:r>
            <a:endParaRPr lang="cs-CZ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5504" y="6029300"/>
            <a:ext cx="79512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jednání: V malém přístavním městečku</a:t>
            </a:r>
          </a:p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jednání: V lese u studánky</a:t>
            </a:r>
          </a:p>
          <a:p>
            <a:pPr marL="514350" indent="-514350">
              <a:buAutoNum type="arabicPeriod"/>
            </a:pPr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jednání: V jakési kanceláři</a:t>
            </a:r>
            <a:endParaRPr lang="cs-CZ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8592" y="268660"/>
            <a:ext cx="10729192" cy="102742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/>
                </a:solidFill>
              </a:rPr>
              <a:t>Národní divadlo v Praze</a:t>
            </a:r>
            <a:endParaRPr lang="cs-CZ" sz="5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Praha 2005-09-20 národní divad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952" y="2212876"/>
            <a:ext cx="5112568" cy="383442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upload.wikimedia.org/wikipedia/commons/thumb/b/b1/N%C3%A1rodn%C3%AD_divadlo%2C_interi%C3%A9r_%283%29.jpg/220px-N%C3%A1rodn%C3%AD_divadlo%2C_interi%C3%A9r_%283%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496" y="5093196"/>
            <a:ext cx="3456384" cy="259229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http://upload.wikimedia.org/wikipedia/commons/thumb/a/ac/Narodni_divadlo_Praha_1881.jpg/220px-Narodni_divadlo_Praha_188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528" y="2068860"/>
            <a:ext cx="2880320" cy="2134057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27472" y="4301108"/>
            <a:ext cx="4208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 smtClean="0">
                <a:solidFill>
                  <a:schemeClr val="bg2">
                    <a:lumMod val="10000"/>
                  </a:schemeClr>
                </a:solidFill>
              </a:rPr>
              <a:t>Dřevořezba z roku 1881</a:t>
            </a:r>
            <a:endParaRPr lang="cs-CZ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4287912" y="6749380"/>
            <a:ext cx="864096" cy="484632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24016" y="6677372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Interiér divadla</a:t>
            </a:r>
            <a:endParaRPr lang="cs-CZ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0600" y="-235396"/>
            <a:ext cx="10729192" cy="1440097"/>
          </a:xfrm>
        </p:spPr>
        <p:txBody>
          <a:bodyPr>
            <a:normAutofit/>
          </a:bodyPr>
          <a:lstStyle/>
          <a:p>
            <a:r>
              <a:rPr lang="cs-CZ" sz="4200" b="1" dirty="0" smtClean="0">
                <a:solidFill>
                  <a:schemeClr val="tx2"/>
                </a:solidFill>
              </a:rPr>
              <a:t>Plaketa B. Martinů v Poličce</a:t>
            </a:r>
            <a:endParaRPr lang="cs-CZ" sz="39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upload.wikimedia.org/wikipedia/commons/thumb/5/59/Martin%C5%AF_bohuslav%2C_poli%C4%8Dka_-_cz.jpg/220px-Martin%C5%AF_bohuslav%2C_poli%C4%8Dka_-_c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80" y="2068860"/>
            <a:ext cx="3888432" cy="5231711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4575944" y="4301108"/>
            <a:ext cx="53799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Ostatky B. Martinů byly </a:t>
            </a:r>
          </a:p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po 20 letech (1979) </a:t>
            </a:r>
          </a:p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převezeny do rodné Poličky.</a:t>
            </a:r>
          </a:p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Je pohřben vedle své ženy </a:t>
            </a:r>
          </a:p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Charlotty.</a:t>
            </a:r>
            <a:endParaRPr lang="cs-CZ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Zdroje a citace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27472" y="2140868"/>
            <a:ext cx="9448800" cy="601814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i="1" dirty="0" smtClean="0"/>
              <a:t>Wikipedie: Otevřená encyklopedie: Bohuslav Martinů</a:t>
            </a:r>
            <a:r>
              <a:rPr lang="cs-CZ" sz="2800" dirty="0" smtClean="0"/>
              <a:t>[online]. c2013 [citováno 24. 03. 2013]. Dostupný z WWW: &lt;</a:t>
            </a:r>
            <a:r>
              <a:rPr lang="cs-CZ" sz="2800" dirty="0" smtClean="0">
                <a:hlinkClick r:id="rId2"/>
              </a:rPr>
              <a:t>http://cs.wikipedia.org/w/index.php?title=Bohuslav_Martin%C5%AF&amp;oldid=9893547</a:t>
            </a:r>
            <a:r>
              <a:rPr lang="cs-CZ" sz="2800" dirty="0" smtClean="0"/>
              <a:t>&gt;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i="1" dirty="0" smtClean="0"/>
              <a:t>Wikipedie: Otevřená encyklopedie: Josef Suk starší</a:t>
            </a:r>
            <a:r>
              <a:rPr lang="cs-CZ" sz="2800" dirty="0" smtClean="0"/>
              <a:t> [online]. c2013 [citováno 24. 03. 2013]. Dostupný z WWW: &lt;</a:t>
            </a:r>
            <a:r>
              <a:rPr lang="cs-CZ" sz="2800" dirty="0" smtClean="0">
                <a:hlinkClick r:id="rId3"/>
              </a:rPr>
              <a:t>http://cs.wikipedia.org/w/index.php?title=Josef_Suk_star%C5%A1%C3%AD&amp;oldid=9853976</a:t>
            </a:r>
            <a:r>
              <a:rPr lang="cs-CZ" sz="2800" dirty="0" smtClean="0"/>
              <a:t>&gt; </a:t>
            </a:r>
            <a:endParaRPr lang="cs-CZ" sz="2800" b="1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i="1" dirty="0" smtClean="0"/>
              <a:t>Wikipedie: Otevřená encyklopedie: Polička</a:t>
            </a:r>
            <a:r>
              <a:rPr lang="cs-CZ" sz="2800" dirty="0" smtClean="0"/>
              <a:t> [online]. c2013 [citováno 24. 03. 2013]. Dostupný z WWW: </a:t>
            </a:r>
            <a:r>
              <a:rPr lang="cs-CZ" sz="2800" dirty="0" smtClean="0">
                <a:hlinkClick r:id="rId4"/>
              </a:rPr>
              <a:t>http://cs.wikipedia.org/w/index.php?title=Poli%C4%8Dka&amp;oldid=9867062</a:t>
            </a:r>
            <a:endParaRPr lang="cs-CZ" sz="28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Zdroje a citace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27472" y="2140868"/>
            <a:ext cx="9448800" cy="6018149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i="1" dirty="0" smtClean="0"/>
              <a:t>Wikipedie: Otevřená encyklopedie: </a:t>
            </a:r>
            <a:r>
              <a:rPr lang="cs-CZ" sz="2800" i="1" dirty="0" err="1" smtClean="0"/>
              <a:t>Julietta</a:t>
            </a:r>
            <a:r>
              <a:rPr lang="cs-CZ" sz="2800" i="1" dirty="0" smtClean="0"/>
              <a:t> (opera)</a:t>
            </a:r>
            <a:r>
              <a:rPr lang="cs-CZ" sz="2800" dirty="0" smtClean="0"/>
              <a:t> [online]. c2013 [citováno 24. 03. 2013]. Dostupný z WWW: </a:t>
            </a:r>
            <a:r>
              <a:rPr lang="cs-CZ" sz="2800" dirty="0" smtClean="0">
                <a:hlinkClick r:id="rId2"/>
              </a:rPr>
              <a:t>http://cs.wikipedia.org/w/index.php?title=Julietta_(opera)&amp;oldid=9902414</a:t>
            </a:r>
            <a:endParaRPr lang="cs-CZ" sz="28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i="1" dirty="0" smtClean="0"/>
              <a:t>Wikipedie: Otevřená encyklopedie: Národní divadlo</a:t>
            </a:r>
            <a:r>
              <a:rPr lang="cs-CZ" sz="2800" dirty="0" smtClean="0"/>
              <a:t> [online]. c2013 [citováno 24. 03. 2013]. Dostupný z WWW: &lt;</a:t>
            </a:r>
            <a:r>
              <a:rPr lang="cs-CZ" sz="2800" dirty="0" smtClean="0">
                <a:hlinkClick r:id="rId3"/>
              </a:rPr>
              <a:t>http://cs.wikipedia.org/w/index.php?title=N%C3%A1rodn%C3%AD_divadlo&amp;oldid=10002081</a:t>
            </a:r>
            <a:r>
              <a:rPr lang="cs-CZ" sz="2800" dirty="0" smtClean="0"/>
              <a:t>&gt; 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Použitá literatura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1488" y="2860948"/>
            <a:ext cx="9448800" cy="657484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vi-VN" sz="2800" dirty="0" smtClean="0"/>
              <a:t>VRKOČOVÁ, Ludmila. </a:t>
            </a:r>
            <a:r>
              <a:rPr lang="vi-VN" sz="2800" i="1" dirty="0" smtClean="0"/>
              <a:t>Slovníček hudebních osobností</a:t>
            </a:r>
            <a:r>
              <a:rPr lang="vi-VN" sz="2800" dirty="0" smtClean="0"/>
              <a:t>. 1. vyd. Praha: L. Vrkočová, 1999, 199 p. ISBN 80-901-6115-4. </a:t>
            </a:r>
            <a:endParaRPr lang="cs-CZ" sz="2800" dirty="0" smtClean="0"/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endParaRPr lang="cs-CZ" sz="2800" dirty="0" smtClean="0">
              <a:latin typeface="Georgia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Marková Jiřina, Novotná Anna,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Opera nás baví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2. vydání, Praha: Práh, 2006. 160 s. ISBN 80-7252-121-7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800" dirty="0" smtClean="0"/>
          </a:p>
          <a:p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0800000" flipV="1">
            <a:off x="399480" y="-1881708"/>
            <a:ext cx="9107393" cy="7909809"/>
          </a:xfrm>
          <a:prstGeom prst="rect">
            <a:avLst/>
          </a:prstGeom>
          <a:noFill/>
        </p:spPr>
        <p:txBody>
          <a:bodyPr vert="horz" wrap="square" lIns="91394" tIns="45696" rIns="91394" bIns="45696" rtlCol="0">
            <a:spAutoFit/>
          </a:bodyPr>
          <a:lstStyle/>
          <a:p>
            <a:endParaRPr lang="cs-CZ" sz="4000" u="sng" dirty="0" smtClean="0">
              <a:solidFill>
                <a:srgbClr val="000000"/>
              </a:solidFill>
              <a:latin typeface="Times New Roman - 16"/>
            </a:endParaRPr>
          </a:p>
          <a:p>
            <a:endParaRPr lang="cs-CZ" sz="4000" u="sng" dirty="0" smtClean="0">
              <a:solidFill>
                <a:srgbClr val="000000"/>
              </a:solidFill>
              <a:latin typeface="Times New Roman - 16"/>
            </a:endParaRPr>
          </a:p>
          <a:p>
            <a:endParaRPr lang="cs-CZ" sz="4000" u="sng" dirty="0" smtClean="0">
              <a:solidFill>
                <a:srgbClr val="000000"/>
              </a:solidFill>
              <a:latin typeface="Times New Roman - 16"/>
            </a:endParaRPr>
          </a:p>
          <a:p>
            <a:endParaRPr lang="cs-CZ" sz="4000" u="sng" dirty="0" smtClean="0">
              <a:solidFill>
                <a:srgbClr val="000000"/>
              </a:solidFill>
              <a:latin typeface="Times New Roman - 16"/>
            </a:endParaRPr>
          </a:p>
          <a:p>
            <a:endParaRPr lang="cs-CZ" sz="4000" u="sng" dirty="0" smtClean="0">
              <a:solidFill>
                <a:srgbClr val="000000"/>
              </a:solidFill>
              <a:latin typeface="Times New Roman - 16"/>
            </a:endParaRPr>
          </a:p>
          <a:p>
            <a:endParaRPr lang="cs-CZ" sz="4000" u="sng" dirty="0" smtClean="0">
              <a:solidFill>
                <a:srgbClr val="000000"/>
              </a:solidFill>
              <a:latin typeface="Times New Roman - 16"/>
            </a:endParaRPr>
          </a:p>
          <a:p>
            <a:endParaRPr lang="cs-CZ" sz="4000" u="sng" dirty="0" smtClean="0">
              <a:solidFill>
                <a:srgbClr val="000000"/>
              </a:solidFill>
            </a:endParaRPr>
          </a:p>
          <a:p>
            <a:r>
              <a:rPr lang="cs-CZ" sz="4000" dirty="0" smtClean="0">
                <a:solidFill>
                  <a:srgbClr val="000000"/>
                </a:solidFill>
              </a:rPr>
              <a:t>	</a:t>
            </a:r>
            <a:r>
              <a:rPr lang="cs-CZ" sz="4800" u="sng" dirty="0" smtClean="0">
                <a:solidFill>
                  <a:srgbClr val="000000"/>
                </a:solidFill>
              </a:rPr>
              <a:t>Metodický list - anotace:</a:t>
            </a:r>
          </a:p>
          <a:p>
            <a:endParaRPr lang="cs-CZ" sz="4000" u="sng" dirty="0" smtClean="0">
              <a:solidFill>
                <a:srgbClr val="000000"/>
              </a:solidFill>
            </a:endParaRPr>
          </a:p>
          <a:p>
            <a:pPr marL="799863" lvl="1" indent="-342900">
              <a:buClr>
                <a:srgbClr val="FFC000"/>
              </a:buClr>
              <a:buFont typeface="Georgia" pitchFamily="18" charset="0"/>
              <a:buChar char="●"/>
            </a:pPr>
            <a:r>
              <a:rPr lang="cs-CZ" sz="2800" dirty="0" smtClean="0">
                <a:solidFill>
                  <a:srgbClr val="000000"/>
                </a:solidFill>
              </a:rPr>
              <a:t>Výukový materiál obsahuje základní informace </a:t>
            </a:r>
          </a:p>
          <a:p>
            <a:pPr marL="799863" lvl="1" indent="-342900"/>
            <a:r>
              <a:rPr lang="cs-CZ" sz="2800" dirty="0" smtClean="0">
                <a:solidFill>
                  <a:srgbClr val="000000"/>
                </a:solidFill>
              </a:rPr>
              <a:t>    o životě a díle hudebního skladatele Bohuslava Martinů včetně obrazového materiálu.</a:t>
            </a:r>
          </a:p>
          <a:p>
            <a:endParaRPr lang="cs-CZ" sz="2800" dirty="0" smtClean="0">
              <a:solidFill>
                <a:srgbClr val="000000"/>
              </a:solidFill>
              <a:latin typeface="Times New Roman - 16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800" dirty="0" smtClean="0">
              <a:solidFill>
                <a:srgbClr val="000000"/>
              </a:solidFill>
              <a:latin typeface="Times New Roman - 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680640" y="484684"/>
            <a:ext cx="11593288" cy="10337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Bohuslav Martinů</a:t>
            </a:r>
            <a:endParaRPr kumimoji="0" lang="cs-CZ" sz="4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Bohuslav Martinů v roce 1943fotografie: Centrum Bohuslava Martinů v Polič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752" y="1636812"/>
            <a:ext cx="4136939" cy="582848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472" y="340668"/>
            <a:ext cx="9482667" cy="936041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tx2"/>
                </a:solidFill>
              </a:rPr>
              <a:t>Bohuslav MARTINŮ </a:t>
            </a:r>
            <a:endParaRPr lang="cs-CZ" sz="48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7472" y="1780828"/>
            <a:ext cx="9832528" cy="6234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dirty="0" smtClean="0"/>
              <a:t>	</a:t>
            </a:r>
            <a:r>
              <a:rPr lang="en-US" sz="2800" dirty="0" smtClean="0"/>
              <a:t>*</a:t>
            </a:r>
            <a:r>
              <a:rPr lang="cs-CZ" sz="2800" dirty="0" smtClean="0"/>
              <a:t> 8. 12. 1890 Polička</a:t>
            </a:r>
          </a:p>
          <a:p>
            <a:pPr>
              <a:buNone/>
            </a:pPr>
            <a:r>
              <a:rPr lang="cs-CZ" sz="2800" dirty="0" smtClean="0"/>
              <a:t>	† 28. 8. 1959  </a:t>
            </a:r>
            <a:r>
              <a:rPr lang="cs-CZ" sz="2800" dirty="0" err="1" smtClean="0"/>
              <a:t>Liestal</a:t>
            </a:r>
            <a:r>
              <a:rPr lang="cs-CZ" sz="2800" dirty="0" smtClean="0"/>
              <a:t> (Švýcarsko)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/>
              <a:t>Významný český hudební skladatel 20. století.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/>
              <a:t>Narodil se na věži kostela sv. Jakuba v Poličce na Českomoravské vysočině.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/>
              <a:t>Od šesti let hrál na housle.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/>
              <a:t>Dostal se na konzervatoř, studoval hru na housle, varhany a klavír, ale pro nedbalost byl vyloučen.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/>
              <a:t>Studoval dál hru na housle a skladbu, ale musel opakovat státní zkoušku.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/>
              <a:t>Byl členem České filharmonie.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800" dirty="0" smtClean="0"/>
              <a:t>Ve svých 22 letech měl již zkomponováno 90 skladeb.</a:t>
            </a: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endParaRPr lang="cs-CZ" sz="2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600" dirty="0" smtClean="0"/>
          </a:p>
          <a:p>
            <a:endParaRPr lang="cs-CZ" sz="26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67832" y="628700"/>
            <a:ext cx="3103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tx2"/>
                </a:solidFill>
                <a:latin typeface="+mj-lt"/>
              </a:rPr>
              <a:t>Polička</a:t>
            </a:r>
            <a:endParaRPr lang="cs-CZ" sz="6000" dirty="0" smtClean="0"/>
          </a:p>
          <a:p>
            <a:pPr algn="ctr"/>
            <a:endParaRPr lang="cs-CZ" sz="4800" dirty="0" smtClean="0"/>
          </a:p>
        </p:txBody>
      </p:sp>
      <p:pic>
        <p:nvPicPr>
          <p:cNvPr id="23554" name="Picture 2" descr="Soubor:Polička-hradb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576" y="1852836"/>
            <a:ext cx="7620000" cy="507682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znak obce Polička">
            <a:hlinkClick r:id="rId5" tooltip="znak obce Poličk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6384" y="412676"/>
            <a:ext cx="1152128" cy="134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1407592" y="7109420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2">
                    <a:lumMod val="10000"/>
                  </a:schemeClr>
                </a:solidFill>
              </a:rPr>
              <a:t>Městské hradby a věž kostela</a:t>
            </a:r>
            <a:endParaRPr lang="cs-CZ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0600" y="-235396"/>
            <a:ext cx="10729192" cy="1440097"/>
          </a:xfrm>
        </p:spPr>
        <p:txBody>
          <a:bodyPr>
            <a:normAutofit/>
          </a:bodyPr>
          <a:lstStyle/>
          <a:p>
            <a:r>
              <a:rPr lang="cs-CZ" sz="4200" b="1" dirty="0" smtClean="0">
                <a:solidFill>
                  <a:schemeClr val="tx2"/>
                </a:solidFill>
              </a:rPr>
              <a:t>Malý houslista B. Martinů</a:t>
            </a:r>
            <a:endParaRPr lang="cs-CZ" sz="3900" b="1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52008" y="6029300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2">
                    <a:lumMod val="10000"/>
                  </a:schemeClr>
                </a:solidFill>
              </a:rPr>
              <a:t>Polička kolem r. 1896.</a:t>
            </a:r>
            <a:endParaRPr lang="cs-CZ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http://upload.wikimedia.org/wikipedia/commons/thumb/c/c7/Martinu_1897ca.jpg/220px-Martinu_1897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20" y="1924844"/>
            <a:ext cx="3888432" cy="5620552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472" y="340668"/>
            <a:ext cx="9482667" cy="936041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tx2"/>
                </a:solidFill>
              </a:rPr>
              <a:t>Bohuslav Martinů - život</a:t>
            </a:r>
            <a:endParaRPr lang="cs-CZ" sz="48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7472" y="1996852"/>
            <a:ext cx="9832528" cy="623417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600" dirty="0" smtClean="0"/>
              <a:t>1. sv. válku prožil v rodné Poličce, pracoval jako učitel hry na housle.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600" dirty="0" smtClean="0"/>
              <a:t>Ve 32 letech začal na Konzervatoři v Praze navštěvovat hodiny skladby u Josefa Suka.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600" dirty="0" smtClean="0"/>
              <a:t>V r. 1923 získal stipendium ke studiu skladby v Paříži. </a:t>
            </a: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600" dirty="0" smtClean="0"/>
              <a:t>    Od tohoto roku žil trvale mimo vlast (Francie, USA, Itálie, Švýcarsko).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600" dirty="0" smtClean="0"/>
              <a:t>Do Poličky se vrací už jen o prázdninách a v r. 1938 přijíždí naposledy (protektorát Čechy – Morava).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600" dirty="0" smtClean="0"/>
              <a:t>I když žil v cizině, neustále udržoval kontakt s rodnou zemí.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600" dirty="0" smtClean="0"/>
              <a:t>Nikdy ale nepřestal věřit, že se do Poličky vrátí.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2600" dirty="0" smtClean="0"/>
              <a:t>„Opatruj domek a hrob a připrav všechno k našemu návratu,“                píše sestře ještě pár týdnů před smrtí.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800" dirty="0" smtClean="0"/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endParaRPr lang="cs-CZ" sz="2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cs-CZ" sz="2600" dirty="0" smtClean="0"/>
          </a:p>
          <a:p>
            <a:endParaRPr lang="cs-CZ" sz="26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8592" y="-235396"/>
            <a:ext cx="10729192" cy="1440097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2"/>
                </a:solidFill>
              </a:rPr>
              <a:t>Josef Suk – učitel B. Martinů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http://upload.wikimedia.org/wikipedia/commons/thumb/f/fa/Josef_Suk%281%29.jpg/220px-Josef_Suk%281%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784" y="1996852"/>
            <a:ext cx="3790360" cy="561662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tx2"/>
                </a:solidFill>
              </a:rPr>
              <a:t>Bohuslav Martinů - dílo</a:t>
            </a:r>
            <a:endParaRPr lang="cs-CZ" sz="48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2936" y="2337520"/>
            <a:ext cx="9577064" cy="61206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Clr>
                <a:schemeClr val="accent3">
                  <a:lumMod val="75000"/>
                </a:schemeClr>
              </a:buClr>
              <a:buNone/>
            </a:pPr>
            <a:r>
              <a:rPr lang="cs-CZ" sz="11200" b="1" u="sng" dirty="0" smtClean="0"/>
              <a:t>Dílo:</a:t>
            </a:r>
            <a:r>
              <a:rPr lang="cs-CZ" sz="11200" dirty="0" smtClean="0"/>
              <a:t> 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Špalíček (balet)</a:t>
            </a: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11200" dirty="0" smtClean="0"/>
              <a:t>    – dramatický cyklus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Památník Lidicím – orchestrální skladba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Kantáta Kytice (komponováno na Erbenovy texty)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Kantáta Otvírání studánek na slova Miroslava Bureše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Vokální a komorní skladby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6 symfonií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Zhudebnil epos </a:t>
            </a:r>
            <a:r>
              <a:rPr lang="cs-CZ" sz="11200" dirty="0" err="1" smtClean="0"/>
              <a:t>Gilgameš</a:t>
            </a:r>
            <a:endParaRPr lang="cs-CZ" sz="112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sz="11200" dirty="0" smtClean="0"/>
              <a:t>Opera </a:t>
            </a:r>
            <a:r>
              <a:rPr lang="cs-CZ" sz="11200" dirty="0" err="1" smtClean="0"/>
              <a:t>Julietta</a:t>
            </a:r>
            <a:r>
              <a:rPr lang="cs-CZ" sz="11200" dirty="0" smtClean="0"/>
              <a:t>, Hry o Marii, Ariadna, Řecké pašije aj.</a:t>
            </a:r>
          </a:p>
          <a:p>
            <a:pPr>
              <a:buNone/>
            </a:pPr>
            <a:endParaRPr lang="cs-CZ" sz="9600" u="sng" dirty="0" smtClean="0"/>
          </a:p>
          <a:p>
            <a:pPr>
              <a:buFont typeface="Georgia" pitchFamily="18" charset="0"/>
              <a:buChar char="•"/>
            </a:pPr>
            <a:endParaRPr lang="cs-CZ" sz="9600" u="sng" dirty="0" smtClean="0"/>
          </a:p>
          <a:p>
            <a:pPr>
              <a:buFont typeface="Georgia" pitchFamily="18" charset="0"/>
              <a:buChar char="•"/>
            </a:pPr>
            <a:endParaRPr lang="cs-CZ" sz="10400" u="sng" dirty="0" smtClean="0"/>
          </a:p>
          <a:p>
            <a:pPr>
              <a:buNone/>
            </a:pPr>
            <a:endParaRPr lang="cs-CZ" sz="10400" u="sng" dirty="0" smtClean="0"/>
          </a:p>
          <a:p>
            <a:pPr>
              <a:buNone/>
            </a:pPr>
            <a:endParaRPr lang="cs-CZ" sz="10000" u="sng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1650</TotalTime>
  <Words>585</Words>
  <Application>Microsoft Office PowerPoint</Application>
  <PresentationFormat>Vlastní</PresentationFormat>
  <Paragraphs>125</Paragraphs>
  <Slides>16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Times New Roman - 15</vt:lpstr>
      <vt:lpstr>Georgia</vt:lpstr>
      <vt:lpstr>System - 12</vt:lpstr>
      <vt:lpstr>Times New Roman - 16</vt:lpstr>
      <vt:lpstr>Wingdings 2</vt:lpstr>
      <vt:lpstr>Times New Roman</vt:lpstr>
      <vt:lpstr>Calibri</vt:lpstr>
      <vt:lpstr>Wingdings</vt:lpstr>
      <vt:lpstr>Administrativní</vt:lpstr>
      <vt:lpstr>Snímek 1</vt:lpstr>
      <vt:lpstr>Snímek 2</vt:lpstr>
      <vt:lpstr>Snímek 3</vt:lpstr>
      <vt:lpstr>Bohuslav MARTINŮ </vt:lpstr>
      <vt:lpstr>Snímek 5</vt:lpstr>
      <vt:lpstr>Malý houslista B. Martinů</vt:lpstr>
      <vt:lpstr>Bohuslav Martinů - život</vt:lpstr>
      <vt:lpstr>Josef Suk – učitel B. Martinů</vt:lpstr>
      <vt:lpstr>Bohuslav Martinů - dílo</vt:lpstr>
      <vt:lpstr> B. Martinů - New York, USA</vt:lpstr>
      <vt:lpstr>Opera Julietta /Snář/</vt:lpstr>
      <vt:lpstr>Národní divadlo v Praze</vt:lpstr>
      <vt:lpstr>Plaketa B. Martinů v Poličce</vt:lpstr>
      <vt:lpstr>Zdroje a citace</vt:lpstr>
      <vt:lpstr>Zdroje a citace</vt:lpstr>
      <vt:lpstr>Použitá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macku</dc:creator>
  <cp:lastModifiedBy>uzivatel</cp:lastModifiedBy>
  <cp:revision>186</cp:revision>
  <dcterms:created xsi:type="dcterms:W3CDTF">2012-12-12T11:26:15Z</dcterms:created>
  <dcterms:modified xsi:type="dcterms:W3CDTF">2013-05-25T19:15:44Z</dcterms:modified>
</cp:coreProperties>
</file>