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8" r:id="rId7"/>
    <p:sldId id="263" r:id="rId8"/>
    <p:sldId id="269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1202"/>
    <a:srgbClr val="2713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26.6.2013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46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26.6.2013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89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26.6.2013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38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26.6.2013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184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26.6.2013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12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26.6.2013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45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26.6.2013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90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26.6.2013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06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26.6.2013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50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26.6.2013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1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indent="-274320">
              <a:buClr>
                <a:srgbClr val="3891A7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cs-CZ" sz="2000" smtClean="0"/>
              <a:t>Kliknutím na ikonu přidáte obrázek.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26.6.2013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62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44969BDC-7057-4110-AA74-9E5C43439821}" type="datetimeFigureOut">
              <a:rPr lang="cs-CZ">
                <a:solidFill>
                  <a:srgbClr val="4F271C"/>
                </a:solidFill>
              </a:rPr>
              <a:pPr/>
              <a:t>26.6.2013</a:t>
            </a:fld>
            <a:endParaRPr lang="cs-CZ">
              <a:solidFill>
                <a:srgbClr val="4F271C"/>
              </a:solidFill>
            </a:endParaRP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cs-CZ">
              <a:solidFill>
                <a:srgbClr val="4F271C"/>
              </a:solidFill>
            </a:endParaRPr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AEC59242-F10A-4F13-AB68-4F0FFFF8917B}" type="slidenum">
              <a:rPr lang="cs-CZ">
                <a:solidFill>
                  <a:srgbClr val="4F271C"/>
                </a:solidFill>
              </a:rPr>
              <a:pPr/>
              <a:t>‹#›</a:t>
            </a:fld>
            <a:endParaRPr lang="cs-CZ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77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MSOfficePNG(1).pn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064526" y="822478"/>
            <a:ext cx="4916345" cy="10683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ovéPole 2"/>
          <p:cNvSpPr txBox="1"/>
          <p:nvPr/>
        </p:nvSpPr>
        <p:spPr>
          <a:xfrm>
            <a:off x="5922178" y="301174"/>
            <a:ext cx="2466246" cy="479461"/>
          </a:xfrm>
          <a:prstGeom prst="rect">
            <a:avLst/>
          </a:prstGeom>
          <a:noFill/>
        </p:spPr>
        <p:txBody>
          <a:bodyPr vert="horz" wrap="square" lIns="78584" tIns="39292" rIns="78584" bIns="39292" rtlCol="0">
            <a:spAutoFit/>
          </a:bodyPr>
          <a:lstStyle/>
          <a:p>
            <a:r>
              <a:rPr lang="cs-CZ" sz="1300" dirty="0">
                <a:solidFill>
                  <a:srgbClr val="000000"/>
                </a:solidFill>
                <a:latin typeface="Times New Roman - 15"/>
              </a:rPr>
              <a:t>číslo: </a:t>
            </a:r>
            <a:r>
              <a:rPr lang="cs-CZ" sz="1300" dirty="0" smtClean="0">
                <a:solidFill>
                  <a:srgbClr val="000000"/>
                </a:solidFill>
                <a:latin typeface="Times New Roman - 15"/>
              </a:rPr>
              <a:t>VY_32_INOVACE_15_20</a:t>
            </a:r>
            <a:endParaRPr lang="cs-CZ" sz="1300" dirty="0">
              <a:solidFill>
                <a:srgbClr val="000000"/>
              </a:solidFill>
              <a:latin typeface="Times New Roman - 15"/>
            </a:endParaRPr>
          </a:p>
          <a:p>
            <a:endParaRPr lang="cs-CZ" sz="1300" dirty="0">
              <a:solidFill>
                <a:srgbClr val="000000"/>
              </a:solidFill>
              <a:latin typeface="Times New Roman - 15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35819" y="2386391"/>
            <a:ext cx="7136656" cy="2680063"/>
          </a:xfrm>
          <a:prstGeom prst="rect">
            <a:avLst/>
          </a:prstGeom>
          <a:noFill/>
        </p:spPr>
        <p:txBody>
          <a:bodyPr vert="horz" wrap="square" lIns="78584" tIns="39292" rIns="78584" bIns="39292" rtlCol="0">
            <a:spAutoFit/>
          </a:bodyPr>
          <a:lstStyle/>
          <a:p>
            <a:r>
              <a:rPr lang="cs-CZ" sz="1300" dirty="0">
                <a:solidFill>
                  <a:srgbClr val="000000"/>
                </a:solidFill>
                <a:latin typeface="Times New Roman - 15"/>
              </a:rPr>
              <a:t>Digitální učební materiál vznikl v rámci projektu "Inovace + DVPP", </a:t>
            </a:r>
            <a:r>
              <a:rPr lang="pt-BR" sz="1300" dirty="0">
                <a:solidFill>
                  <a:srgbClr val="000000"/>
                </a:solidFill>
                <a:latin typeface="Times New Roman - 15"/>
              </a:rPr>
              <a:t>EU peníze do škol, CZ.1.07/1.4.00/21.3768</a:t>
            </a:r>
          </a:p>
          <a:p>
            <a:endParaRPr lang="cs-CZ" sz="1300" dirty="0">
              <a:solidFill>
                <a:srgbClr val="000000"/>
              </a:solidFill>
              <a:latin typeface="Times New Roman - 15"/>
            </a:endParaRPr>
          </a:p>
          <a:p>
            <a:endParaRPr lang="cs-CZ" sz="1300" dirty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300" dirty="0">
                <a:solidFill>
                  <a:srgbClr val="000000"/>
                </a:solidFill>
                <a:latin typeface="Times New Roman - 15"/>
              </a:rPr>
              <a:t>Název: Past </a:t>
            </a:r>
            <a:r>
              <a:rPr lang="cs-CZ" sz="1300" dirty="0" err="1">
                <a:solidFill>
                  <a:srgbClr val="000000"/>
                </a:solidFill>
                <a:latin typeface="Times New Roman - 15"/>
              </a:rPr>
              <a:t>simple</a:t>
            </a:r>
            <a:r>
              <a:rPr lang="cs-CZ" sz="1300" dirty="0">
                <a:solidFill>
                  <a:srgbClr val="000000"/>
                </a:solidFill>
                <a:latin typeface="Times New Roman - 15"/>
              </a:rPr>
              <a:t> – </a:t>
            </a:r>
            <a:r>
              <a:rPr lang="en-US" sz="1300" dirty="0" smtClean="0">
                <a:solidFill>
                  <a:srgbClr val="000000"/>
                </a:solidFill>
                <a:latin typeface="Times New Roman - 15"/>
              </a:rPr>
              <a:t> </a:t>
            </a:r>
            <a:r>
              <a:rPr lang="cs-CZ" sz="1300" dirty="0" err="1" smtClean="0">
                <a:solidFill>
                  <a:srgbClr val="000000"/>
                </a:solidFill>
                <a:latin typeface="Times New Roman - 15"/>
              </a:rPr>
              <a:t>questions</a:t>
            </a:r>
            <a:endParaRPr lang="en-GB" sz="1300" dirty="0">
              <a:solidFill>
                <a:srgbClr val="000000"/>
              </a:solidFill>
              <a:latin typeface="Times New Roman - 15"/>
            </a:endParaRPr>
          </a:p>
          <a:p>
            <a:endParaRPr lang="cs-CZ" sz="1300" dirty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300" dirty="0">
                <a:solidFill>
                  <a:srgbClr val="000000"/>
                </a:solidFill>
                <a:latin typeface="Times New Roman - 15"/>
              </a:rPr>
              <a:t>Autor: Mgr. Yvona Zajícová</a:t>
            </a:r>
          </a:p>
          <a:p>
            <a:endParaRPr lang="cs-CZ" sz="1300" dirty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300" dirty="0">
                <a:solidFill>
                  <a:srgbClr val="000000"/>
                </a:solidFill>
                <a:latin typeface="Times New Roman - 15"/>
              </a:rPr>
              <a:t>Vzdělávací oblast: Jazyk a jazyková komunikace</a:t>
            </a:r>
          </a:p>
          <a:p>
            <a:endParaRPr lang="cs-CZ" sz="1300" dirty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300" dirty="0">
                <a:solidFill>
                  <a:srgbClr val="000000"/>
                </a:solidFill>
                <a:latin typeface="Times New Roman - 15"/>
              </a:rPr>
              <a:t>Předmět: Anglický jazyk</a:t>
            </a:r>
          </a:p>
          <a:p>
            <a:endParaRPr lang="cs-CZ" sz="1300" dirty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300" dirty="0">
                <a:solidFill>
                  <a:srgbClr val="000000"/>
                </a:solidFill>
                <a:latin typeface="Times New Roman - 15"/>
              </a:rPr>
              <a:t>Ročník: šestý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292090" y="1657865"/>
            <a:ext cx="274320" cy="356350"/>
          </a:xfrm>
          <a:prstGeom prst="rect">
            <a:avLst/>
          </a:prstGeom>
          <a:noFill/>
        </p:spPr>
        <p:txBody>
          <a:bodyPr vert="horz" lIns="78584" tIns="39292" rIns="78584" bIns="39292" rtlCol="0">
            <a:spAutoFit/>
          </a:bodyPr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 rot="10800000" flipV="1">
            <a:off x="2771762" y="1981449"/>
            <a:ext cx="3514738" cy="233240"/>
          </a:xfrm>
          <a:prstGeom prst="rect">
            <a:avLst/>
          </a:prstGeom>
          <a:noFill/>
        </p:spPr>
        <p:txBody>
          <a:bodyPr vert="horz" wrap="square" lIns="78584" tIns="39292" rIns="78584" bIns="39292" rtlCol="0">
            <a:spAutoFit/>
          </a:bodyPr>
          <a:lstStyle/>
          <a:p>
            <a:r>
              <a:rPr lang="cs-CZ" sz="1000" b="1" dirty="0">
                <a:solidFill>
                  <a:srgbClr val="000000"/>
                </a:solidFill>
                <a:latin typeface="System - 12"/>
              </a:rPr>
              <a:t>Základní škola Jindřichův Hradec I, Štítného 121</a:t>
            </a:r>
          </a:p>
        </p:txBody>
      </p:sp>
    </p:spTree>
    <p:extLst>
      <p:ext uri="{BB962C8B-B14F-4D97-AF65-F5344CB8AC3E}">
        <p14:creationId xmlns:p14="http://schemas.microsoft.com/office/powerpoint/2010/main" val="11143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 rot="10800000" flipV="1">
            <a:off x="328582" y="850099"/>
            <a:ext cx="8707913" cy="2664675"/>
          </a:xfrm>
          <a:prstGeom prst="rect">
            <a:avLst/>
          </a:prstGeom>
          <a:noFill/>
        </p:spPr>
        <p:txBody>
          <a:bodyPr vert="horz" wrap="square" lIns="78584" tIns="39292" rIns="78584" bIns="39292" rtlCol="0">
            <a:spAutoFit/>
          </a:bodyPr>
          <a:lstStyle/>
          <a:p>
            <a:r>
              <a:rPr lang="cs-CZ" sz="1400" dirty="0">
                <a:solidFill>
                  <a:srgbClr val="000000"/>
                </a:solidFill>
                <a:latin typeface="Times New Roman - 16"/>
              </a:rPr>
              <a:t>Metodický list - anotace:</a:t>
            </a:r>
          </a:p>
          <a:p>
            <a:endParaRPr lang="cs-CZ" sz="1400" dirty="0">
              <a:solidFill>
                <a:srgbClr val="000000"/>
              </a:solidFill>
              <a:latin typeface="Times New Roman - 16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Times New Roman - 16"/>
              </a:rPr>
              <a:t>Tato </a:t>
            </a:r>
            <a:r>
              <a:rPr lang="cs-CZ" sz="1400" dirty="0">
                <a:solidFill>
                  <a:srgbClr val="000000"/>
                </a:solidFill>
                <a:latin typeface="Times New Roman - 16"/>
              </a:rPr>
              <a:t>prezentace je výukovým materiálem pro žáky 6. ročníku. Slouží k výuce a následnému procvičení </a:t>
            </a:r>
            <a:r>
              <a:rPr lang="cs-CZ" sz="1400" dirty="0" smtClean="0">
                <a:solidFill>
                  <a:srgbClr val="000000"/>
                </a:solidFill>
                <a:latin typeface="Times New Roman - 16"/>
              </a:rPr>
              <a:t>tázacích</a:t>
            </a:r>
            <a:r>
              <a:rPr lang="cs-CZ" sz="1400" dirty="0" smtClean="0">
                <a:solidFill>
                  <a:srgbClr val="000000"/>
                </a:solidFill>
                <a:latin typeface="Times New Roman - 16"/>
              </a:rPr>
              <a:t> </a:t>
            </a:r>
            <a:r>
              <a:rPr lang="cs-CZ" sz="1400" dirty="0" smtClean="0">
                <a:solidFill>
                  <a:srgbClr val="000000"/>
                </a:solidFill>
                <a:latin typeface="Times New Roman - 16"/>
              </a:rPr>
              <a:t>vět v minulém čase. </a:t>
            </a:r>
            <a:r>
              <a:rPr lang="cs-CZ" sz="1400" dirty="0">
                <a:solidFill>
                  <a:srgbClr val="000000"/>
                </a:solidFill>
                <a:latin typeface="Times New Roman - 16"/>
              </a:rPr>
              <a:t>Ve vyšších ročnících lze prezentaci použít ke zopakování tohoto gramatického jevu.</a:t>
            </a:r>
          </a:p>
          <a:p>
            <a:endParaRPr lang="cs-CZ" sz="1400" dirty="0">
              <a:solidFill>
                <a:srgbClr val="000000"/>
              </a:solidFill>
              <a:latin typeface="Times New Roman - 16"/>
            </a:endParaRPr>
          </a:p>
          <a:p>
            <a:r>
              <a:rPr lang="cs-CZ" sz="1400" dirty="0">
                <a:solidFill>
                  <a:srgbClr val="000000"/>
                </a:solidFill>
                <a:latin typeface="Times New Roman - 16"/>
              </a:rPr>
              <a:t>Snímek </a:t>
            </a:r>
            <a:r>
              <a:rPr lang="cs-CZ" sz="1400" dirty="0" smtClean="0">
                <a:solidFill>
                  <a:srgbClr val="000000"/>
                </a:solidFill>
                <a:latin typeface="Times New Roman - 16"/>
              </a:rPr>
              <a:t>4: </a:t>
            </a:r>
            <a:r>
              <a:rPr lang="cs-CZ" sz="1400" dirty="0">
                <a:solidFill>
                  <a:srgbClr val="000000"/>
                </a:solidFill>
                <a:latin typeface="Times New Roman - 16"/>
              </a:rPr>
              <a:t>výuka</a:t>
            </a:r>
          </a:p>
          <a:p>
            <a:r>
              <a:rPr lang="cs-CZ" sz="1400" dirty="0">
                <a:solidFill>
                  <a:srgbClr val="000000"/>
                </a:solidFill>
                <a:latin typeface="Times New Roman - 16"/>
              </a:rPr>
              <a:t>Snímek 5</a:t>
            </a:r>
            <a:r>
              <a:rPr lang="cs-CZ" sz="1400" dirty="0" smtClean="0">
                <a:solidFill>
                  <a:srgbClr val="000000"/>
                </a:solidFill>
                <a:latin typeface="Times New Roman - 16"/>
              </a:rPr>
              <a:t>: </a:t>
            </a:r>
            <a:r>
              <a:rPr lang="cs-CZ" sz="1400" dirty="0">
                <a:solidFill>
                  <a:srgbClr val="000000"/>
                </a:solidFill>
                <a:latin typeface="Times New Roman - 16"/>
              </a:rPr>
              <a:t>procvičování, </a:t>
            </a:r>
            <a:r>
              <a:rPr lang="cs-CZ" sz="1400" dirty="0" smtClean="0">
                <a:solidFill>
                  <a:srgbClr val="000000"/>
                </a:solidFill>
                <a:latin typeface="Times New Roman - 16"/>
              </a:rPr>
              <a:t>žáci tvoří </a:t>
            </a:r>
            <a:r>
              <a:rPr lang="cs-CZ" sz="1400" dirty="0" smtClean="0">
                <a:solidFill>
                  <a:srgbClr val="000000"/>
                </a:solidFill>
                <a:latin typeface="Times New Roman - 16"/>
              </a:rPr>
              <a:t>tázací</a:t>
            </a:r>
            <a:r>
              <a:rPr lang="cs-CZ" sz="1400" dirty="0" smtClean="0">
                <a:solidFill>
                  <a:srgbClr val="000000"/>
                </a:solidFill>
                <a:latin typeface="Times New Roman - 16"/>
              </a:rPr>
              <a:t> </a:t>
            </a:r>
            <a:r>
              <a:rPr lang="cs-CZ" sz="1400" dirty="0" smtClean="0">
                <a:solidFill>
                  <a:srgbClr val="000000"/>
                </a:solidFill>
                <a:latin typeface="Times New Roman - 16"/>
              </a:rPr>
              <a:t>věty z vět kladných </a:t>
            </a:r>
            <a:r>
              <a:rPr lang="cs-CZ" sz="1400" dirty="0">
                <a:solidFill>
                  <a:srgbClr val="000000"/>
                </a:solidFill>
                <a:latin typeface="Times New Roman - 16"/>
              </a:rPr>
              <a:t>(správné odpovědi následují po každé větě)</a:t>
            </a:r>
          </a:p>
          <a:p>
            <a:r>
              <a:rPr lang="cs-CZ" sz="1400" dirty="0">
                <a:solidFill>
                  <a:srgbClr val="000000"/>
                </a:solidFill>
                <a:latin typeface="Times New Roman - 16"/>
              </a:rPr>
              <a:t>Snímek 6</a:t>
            </a:r>
            <a:r>
              <a:rPr lang="cs-CZ" sz="1400" dirty="0" smtClean="0">
                <a:solidFill>
                  <a:srgbClr val="000000"/>
                </a:solidFill>
                <a:latin typeface="Times New Roman - 16"/>
              </a:rPr>
              <a:t>: </a:t>
            </a:r>
            <a:r>
              <a:rPr lang="cs-CZ" sz="1400" dirty="0" smtClean="0">
                <a:solidFill>
                  <a:srgbClr val="000000"/>
                </a:solidFill>
                <a:latin typeface="Times New Roman - 16"/>
              </a:rPr>
              <a:t>výuka – </a:t>
            </a:r>
            <a:r>
              <a:rPr lang="cs-CZ" sz="1400" dirty="0" err="1" smtClean="0">
                <a:solidFill>
                  <a:srgbClr val="000000"/>
                </a:solidFill>
                <a:latin typeface="Times New Roman - 16"/>
              </a:rPr>
              <a:t>short</a:t>
            </a:r>
            <a:r>
              <a:rPr lang="cs-CZ" sz="1400" dirty="0" smtClean="0">
                <a:solidFill>
                  <a:srgbClr val="000000"/>
                </a:solidFill>
                <a:latin typeface="Times New Roman - 16"/>
              </a:rPr>
              <a:t> </a:t>
            </a:r>
            <a:r>
              <a:rPr lang="cs-CZ" sz="1400" dirty="0" err="1" smtClean="0">
                <a:solidFill>
                  <a:srgbClr val="000000"/>
                </a:solidFill>
                <a:latin typeface="Times New Roman - 16"/>
              </a:rPr>
              <a:t>answers</a:t>
            </a:r>
            <a:endParaRPr lang="cs-CZ" sz="1400" dirty="0" smtClean="0">
              <a:solidFill>
                <a:srgbClr val="000000"/>
              </a:solidFill>
              <a:latin typeface="Times New Roman - 16"/>
            </a:endParaRPr>
          </a:p>
          <a:p>
            <a:r>
              <a:rPr lang="cs-CZ" sz="1400" dirty="0">
                <a:solidFill>
                  <a:srgbClr val="000000"/>
                </a:solidFill>
                <a:latin typeface="Times New Roman - 16"/>
              </a:rPr>
              <a:t>Snímek </a:t>
            </a:r>
            <a:r>
              <a:rPr lang="cs-CZ" sz="1400" dirty="0" smtClean="0">
                <a:solidFill>
                  <a:srgbClr val="000000"/>
                </a:solidFill>
                <a:latin typeface="Times New Roman - 16"/>
              </a:rPr>
              <a:t>7: procvičování, žáci tvoří tázací věty a krátké odpovědi (správné věty na snímku 8)</a:t>
            </a:r>
            <a:endParaRPr lang="cs-CZ" sz="1400" dirty="0">
              <a:solidFill>
                <a:srgbClr val="000000"/>
              </a:solidFill>
              <a:latin typeface="Times New Roman - 16"/>
            </a:endParaRPr>
          </a:p>
          <a:p>
            <a:endParaRPr lang="cs-CZ" sz="1400" dirty="0">
              <a:solidFill>
                <a:srgbClr val="000000"/>
              </a:solidFill>
              <a:latin typeface="Times New Roman - 16"/>
            </a:endParaRPr>
          </a:p>
          <a:p>
            <a:endParaRPr lang="cs-CZ" sz="1400" dirty="0">
              <a:solidFill>
                <a:srgbClr val="000000"/>
              </a:solidFill>
              <a:latin typeface="Times New Roman - 16"/>
            </a:endParaRPr>
          </a:p>
        </p:txBody>
      </p:sp>
    </p:spTree>
    <p:extLst>
      <p:ext uri="{BB962C8B-B14F-4D97-AF65-F5344CB8AC3E}">
        <p14:creationId xmlns:p14="http://schemas.microsoft.com/office/powerpoint/2010/main" val="33489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760640"/>
          </a:xfrm>
        </p:spPr>
        <p:txBody>
          <a:bodyPr>
            <a:noAutofit/>
          </a:bodyPr>
          <a:lstStyle/>
          <a:p>
            <a:r>
              <a:rPr lang="cs-CZ" sz="8800" dirty="0" smtClean="0">
                <a:latin typeface="Bookman Old Style" pitchFamily="18" charset="0"/>
              </a:rPr>
              <a:t/>
            </a:r>
            <a:br>
              <a:rPr lang="cs-CZ" sz="8800" dirty="0" smtClean="0">
                <a:latin typeface="Bookman Old Style" pitchFamily="18" charset="0"/>
              </a:rPr>
            </a:br>
            <a:r>
              <a:rPr lang="cs-CZ" sz="8800" dirty="0" smtClean="0">
                <a:latin typeface="Bookman Old Style" pitchFamily="18" charset="0"/>
              </a:rPr>
              <a:t/>
            </a:r>
            <a:br>
              <a:rPr lang="cs-CZ" sz="8800" dirty="0" smtClean="0">
                <a:latin typeface="Bookman Old Style" pitchFamily="18" charset="0"/>
              </a:rPr>
            </a:br>
            <a:r>
              <a:rPr lang="en-GB" sz="8800" dirty="0" smtClean="0">
                <a:latin typeface="Bookman Old Style" pitchFamily="18" charset="0"/>
              </a:rPr>
              <a:t>P</a:t>
            </a:r>
            <a:r>
              <a:rPr lang="cs-CZ" sz="8800" dirty="0" smtClean="0">
                <a:latin typeface="Bookman Old Style" pitchFamily="18" charset="0"/>
              </a:rPr>
              <a:t>a</a:t>
            </a:r>
            <a:r>
              <a:rPr lang="en-GB" sz="8800" dirty="0" err="1" smtClean="0">
                <a:latin typeface="Bookman Old Style" pitchFamily="18" charset="0"/>
              </a:rPr>
              <a:t>st</a:t>
            </a:r>
            <a:r>
              <a:rPr lang="en-GB" sz="8800" dirty="0" smtClean="0">
                <a:latin typeface="Bookman Old Style" pitchFamily="18" charset="0"/>
              </a:rPr>
              <a:t> simple</a:t>
            </a:r>
            <a:r>
              <a:rPr lang="cs-CZ" sz="8800" dirty="0" smtClean="0">
                <a:latin typeface="Bookman Old Style" pitchFamily="18" charset="0"/>
              </a:rPr>
              <a:t>:</a:t>
            </a:r>
            <a:r>
              <a:rPr lang="en-GB" sz="3600" dirty="0" smtClean="0">
                <a:latin typeface="Bookman Old Style" pitchFamily="18" charset="0"/>
              </a:rPr>
              <a:t> </a:t>
            </a:r>
            <a:r>
              <a:rPr lang="cs-CZ" sz="3600" dirty="0" smtClean="0">
                <a:latin typeface="Bookman Old Style" pitchFamily="18" charset="0"/>
              </a:rPr>
              <a:t/>
            </a:r>
            <a:br>
              <a:rPr lang="cs-CZ" sz="3600" dirty="0" smtClean="0">
                <a:latin typeface="Bookman Old Style" pitchFamily="18" charset="0"/>
              </a:rPr>
            </a:br>
            <a:r>
              <a:rPr lang="cs-CZ" sz="8800" dirty="0" smtClean="0">
                <a:latin typeface="Bookman Old Style" pitchFamily="18" charset="0"/>
              </a:rPr>
              <a:t/>
            </a:r>
            <a:br>
              <a:rPr lang="cs-CZ" sz="8800" dirty="0" smtClean="0">
                <a:latin typeface="Bookman Old Style" pitchFamily="18" charset="0"/>
              </a:rPr>
            </a:br>
            <a:endParaRPr lang="cs-CZ" sz="8800" dirty="0">
              <a:latin typeface="Bookman Old Styl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4293096"/>
            <a:ext cx="6768752" cy="1224136"/>
          </a:xfrm>
        </p:spPr>
        <p:txBody>
          <a:bodyPr>
            <a:normAutofit/>
          </a:bodyPr>
          <a:lstStyle/>
          <a:p>
            <a:r>
              <a:rPr lang="cs-CZ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7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  <a:endParaRPr lang="en-GB" sz="7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889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47936"/>
          </a:xfrm>
          <a:ln w="38100">
            <a:solidFill>
              <a:schemeClr val="tx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cs-CZ" i="1" dirty="0" err="1" smtClean="0"/>
              <a:t>How</a:t>
            </a:r>
            <a:r>
              <a:rPr lang="cs-CZ" i="1" dirty="0" smtClean="0"/>
              <a:t> to do </a:t>
            </a:r>
            <a:r>
              <a:rPr lang="cs-CZ" i="1" dirty="0" err="1" smtClean="0"/>
              <a:t>questions</a:t>
            </a:r>
            <a:r>
              <a:rPr lang="cs-CZ" i="1" dirty="0" smtClean="0"/>
              <a:t>:</a:t>
            </a:r>
            <a:endParaRPr lang="en-GB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7500" lnSpcReduction="20000"/>
          </a:bodyPr>
          <a:lstStyle/>
          <a:p>
            <a:pPr indent="0">
              <a:buNone/>
            </a:pPr>
            <a:endParaRPr lang="cs-CZ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indent="0">
              <a:buNone/>
            </a:pPr>
            <a:endParaRPr lang="cs-CZ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indent="0">
              <a:buNone/>
            </a:pPr>
            <a:endParaRPr lang="en-US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571500" indent="-5715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cs-CZ" sz="3600" b="1" dirty="0" smtClean="0">
                <a:solidFill>
                  <a:schemeClr val="tx2"/>
                </a:solidFill>
                <a:latin typeface="Century Gothic" pitchFamily="34" charset="0"/>
              </a:rPr>
              <a:t>Šel v</a:t>
            </a:r>
            <a:r>
              <a:rPr lang="cs-CZ" sz="3600" b="1" dirty="0" smtClean="0">
                <a:solidFill>
                  <a:schemeClr val="tx2"/>
                </a:solidFill>
                <a:latin typeface="Century Gothic" pitchFamily="34" charset="0"/>
              </a:rPr>
              <a:t>čera </a:t>
            </a:r>
            <a:r>
              <a:rPr lang="cs-CZ" sz="3600" b="1" dirty="0" smtClean="0">
                <a:solidFill>
                  <a:schemeClr val="tx2"/>
                </a:solidFill>
                <a:latin typeface="Century Gothic" pitchFamily="34" charset="0"/>
              </a:rPr>
              <a:t>do </a:t>
            </a:r>
            <a:r>
              <a:rPr lang="cs-CZ" sz="3600" b="1" dirty="0" smtClean="0">
                <a:solidFill>
                  <a:schemeClr val="tx2"/>
                </a:solidFill>
                <a:latin typeface="Century Gothic" pitchFamily="34" charset="0"/>
              </a:rPr>
              <a:t>školy?</a:t>
            </a:r>
            <a:endParaRPr lang="cs-CZ" sz="3600" b="1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indent="0">
              <a:lnSpc>
                <a:spcPct val="150000"/>
              </a:lnSpc>
              <a:buClr>
                <a:srgbClr val="FF0000"/>
              </a:buClr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Century Gothic" pitchFamily="34" charset="0"/>
              </a:rPr>
              <a:t>     </a:t>
            </a:r>
            <a:r>
              <a:rPr lang="cs-CZ" sz="3600" b="1" i="1" dirty="0" err="1" smtClean="0">
                <a:solidFill>
                  <a:srgbClr val="FF0000"/>
                </a:solidFill>
                <a:latin typeface="Century Gothic" pitchFamily="34" charset="0"/>
              </a:rPr>
              <a:t>Did</a:t>
            </a:r>
            <a:r>
              <a:rPr lang="cs-CZ" sz="3600" b="1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cs-CZ" sz="36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he</a:t>
            </a:r>
            <a:r>
              <a:rPr lang="cs-CZ" sz="3600" b="1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go </a:t>
            </a:r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to school </a:t>
            </a:r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yesterday</a:t>
            </a:r>
            <a:r>
              <a:rPr lang="cs-CZ" sz="36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?</a:t>
            </a:r>
            <a:endParaRPr lang="en-US" sz="3600" b="1" i="1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marL="571500" indent="-5715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cs-CZ" sz="36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Ustlala ráno postele?  </a:t>
            </a:r>
            <a:endParaRPr lang="cs-CZ" sz="3600" b="1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indent="0">
              <a:lnSpc>
                <a:spcPct val="150000"/>
              </a:lnSpc>
              <a:buClr>
                <a:schemeClr val="tx2"/>
              </a:buClr>
              <a:buNone/>
            </a:pPr>
            <a:r>
              <a:rPr lang="cs-CZ" sz="36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   </a:t>
            </a:r>
            <a:r>
              <a:rPr lang="cs-CZ" sz="3600" b="1" i="1" dirty="0" err="1" smtClean="0">
                <a:solidFill>
                  <a:srgbClr val="FF0000"/>
                </a:solidFill>
                <a:latin typeface="Century Gothic" pitchFamily="34" charset="0"/>
              </a:rPr>
              <a:t>D</a:t>
            </a:r>
            <a:r>
              <a:rPr lang="cs-CZ" sz="3600" b="1" i="1" dirty="0" err="1" smtClean="0">
                <a:solidFill>
                  <a:srgbClr val="FF0000"/>
                </a:solidFill>
                <a:latin typeface="Century Gothic" pitchFamily="34" charset="0"/>
              </a:rPr>
              <a:t>id</a:t>
            </a:r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i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she</a:t>
            </a:r>
            <a:r>
              <a:rPr lang="cs-CZ" sz="36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make </a:t>
            </a:r>
            <a:r>
              <a:rPr lang="cs-CZ" sz="3600" b="1" i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the</a:t>
            </a:r>
            <a:r>
              <a:rPr lang="cs-CZ" sz="36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i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beds</a:t>
            </a:r>
            <a:r>
              <a:rPr lang="cs-CZ" sz="36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in </a:t>
            </a:r>
            <a:r>
              <a:rPr lang="cs-CZ" sz="3600" b="1" i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the</a:t>
            </a:r>
            <a:r>
              <a:rPr lang="cs-CZ" sz="36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i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morning</a:t>
            </a:r>
            <a:r>
              <a:rPr lang="cs-CZ" sz="3600" b="1" i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?</a:t>
            </a:r>
            <a:endParaRPr lang="en-US" sz="3600" b="1" i="1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marL="571500" indent="-5715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cs-CZ" sz="36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Umyli o víkendu auto?</a:t>
            </a:r>
            <a:endParaRPr lang="cs-CZ" sz="3600" b="1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indent="0">
              <a:lnSpc>
                <a:spcPct val="150000"/>
              </a:lnSpc>
              <a:buClr>
                <a:schemeClr val="tx2"/>
              </a:buClr>
              <a:buNone/>
            </a:pPr>
            <a:r>
              <a:rPr lang="cs-CZ" sz="3600" b="1" i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    </a:t>
            </a:r>
            <a:r>
              <a:rPr lang="cs-CZ" sz="3600" b="1" i="1" dirty="0" err="1" smtClean="0">
                <a:solidFill>
                  <a:srgbClr val="FF0000"/>
                </a:solidFill>
                <a:latin typeface="Century Gothic" pitchFamily="34" charset="0"/>
              </a:rPr>
              <a:t>Did</a:t>
            </a:r>
            <a:r>
              <a:rPr lang="cs-CZ" sz="36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i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they</a:t>
            </a:r>
            <a:r>
              <a:rPr lang="cs-CZ" sz="36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i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wash</a:t>
            </a:r>
            <a:r>
              <a:rPr lang="cs-CZ" sz="36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i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their</a:t>
            </a:r>
            <a:r>
              <a:rPr lang="cs-CZ" sz="36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car </a:t>
            </a:r>
            <a:r>
              <a:rPr lang="cs-CZ" sz="3600" b="1" i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at</a:t>
            </a:r>
            <a:r>
              <a:rPr lang="cs-CZ" sz="36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i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the</a:t>
            </a:r>
            <a:r>
              <a:rPr lang="cs-CZ" sz="36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i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weekend</a:t>
            </a:r>
            <a:r>
              <a:rPr lang="cs-CZ" sz="36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?</a:t>
            </a:r>
            <a:endParaRPr lang="en-US" sz="3600" b="1" i="1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marL="571500" indent="-5715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cs-CZ" sz="36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Navštívil jsi</a:t>
            </a:r>
            <a:r>
              <a:rPr lang="cs-CZ" sz="36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v červenci </a:t>
            </a:r>
            <a:r>
              <a:rPr lang="cs-CZ" sz="36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USA</a:t>
            </a:r>
            <a:r>
              <a:rPr lang="cs-CZ" sz="3600" b="1" i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?</a:t>
            </a:r>
            <a:endParaRPr lang="cs-CZ" sz="3600" b="1" i="1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indent="0">
              <a:lnSpc>
                <a:spcPct val="150000"/>
              </a:lnSpc>
              <a:buClr>
                <a:schemeClr val="tx2"/>
              </a:buClr>
              <a:buNone/>
            </a:pPr>
            <a:r>
              <a:rPr lang="cs-CZ" sz="36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     </a:t>
            </a:r>
            <a:r>
              <a:rPr lang="cs-CZ" sz="3600" b="1" i="1" dirty="0" err="1" smtClean="0">
                <a:solidFill>
                  <a:srgbClr val="FF0000"/>
                </a:solidFill>
                <a:latin typeface="Century Gothic" pitchFamily="34" charset="0"/>
              </a:rPr>
              <a:t>Did</a:t>
            </a:r>
            <a:r>
              <a:rPr lang="cs-CZ" sz="3600" b="1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cs-CZ" sz="3600" b="1" i="1" dirty="0" err="1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you</a:t>
            </a:r>
            <a:r>
              <a:rPr lang="en-US" sz="3600" b="1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cs-CZ" sz="36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visit </a:t>
            </a:r>
            <a:r>
              <a:rPr lang="cs-CZ" sz="3600" b="1" i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the</a:t>
            </a:r>
            <a:r>
              <a:rPr lang="cs-CZ" sz="36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USA in </a:t>
            </a:r>
            <a:r>
              <a:rPr lang="cs-CZ" sz="36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July?</a:t>
            </a:r>
            <a:endParaRPr lang="en-US" sz="3600" b="1" i="1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marL="571500" indent="-571500">
              <a:buClr>
                <a:schemeClr val="tx2"/>
              </a:buClr>
              <a:buFont typeface="Wingdings" pitchFamily="2" charset="2"/>
              <a:buChar char="Ø"/>
            </a:pPr>
            <a:endParaRPr lang="en-GB" sz="3600" b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83568" y="1124744"/>
            <a:ext cx="7992888" cy="10801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>
              <a:buNone/>
            </a:pPr>
            <a:r>
              <a:rPr lang="cs-CZ" sz="44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Did</a:t>
            </a:r>
            <a:r>
              <a:rPr lang="cs-CZ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cs-CZ" sz="4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+ </a:t>
            </a:r>
            <a:r>
              <a:rPr lang="cs-CZ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p</a:t>
            </a:r>
            <a:r>
              <a:rPr lang="cs-CZ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odmět + </a:t>
            </a:r>
            <a:r>
              <a:rPr lang="cs-CZ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infinitive </a:t>
            </a:r>
            <a:r>
              <a:rPr lang="cs-CZ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202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  <a:ln w="38100"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cs-CZ" dirty="0" smtClean="0"/>
              <a:t>Make </a:t>
            </a:r>
            <a:r>
              <a:rPr lang="cs-CZ" dirty="0" err="1" smtClean="0"/>
              <a:t>questions</a:t>
            </a:r>
            <a:r>
              <a:rPr lang="cs-CZ" dirty="0" smtClean="0"/>
              <a:t> </a:t>
            </a:r>
            <a:r>
              <a:rPr lang="cs-CZ" dirty="0" smtClean="0"/>
              <a:t>: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184576"/>
          </a:xfrm>
        </p:spPr>
        <p:txBody>
          <a:bodyPr>
            <a:normAutofit/>
          </a:bodyPr>
          <a:lstStyle/>
          <a:p>
            <a:pPr indent="0">
              <a:spcAft>
                <a:spcPts val="600"/>
              </a:spcAft>
              <a:buClr>
                <a:srgbClr val="FF0000"/>
              </a:buClr>
              <a:buSzPct val="100000"/>
              <a:buNone/>
            </a:pPr>
            <a:r>
              <a:rPr lang="cs-CZ" sz="32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They</a:t>
            </a:r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2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went</a:t>
            </a:r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to </a:t>
            </a:r>
            <a:r>
              <a:rPr lang="cs-CZ" sz="32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Australia</a:t>
            </a:r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last </a:t>
            </a:r>
            <a:r>
              <a:rPr lang="cs-CZ" sz="32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year</a:t>
            </a:r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.</a:t>
            </a:r>
          </a:p>
          <a:p>
            <a:pPr marL="457200" indent="-457200">
              <a:spcAft>
                <a:spcPts val="600"/>
              </a:spcAft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cs-CZ" sz="3200" b="1" i="1" dirty="0" err="1" smtClean="0">
                <a:solidFill>
                  <a:srgbClr val="FF0000"/>
                </a:solidFill>
                <a:latin typeface="Century Gothic" pitchFamily="34" charset="0"/>
              </a:rPr>
              <a:t>D</a:t>
            </a:r>
            <a:r>
              <a:rPr lang="cs-CZ" sz="3200" b="1" i="1" dirty="0" err="1" smtClean="0">
                <a:solidFill>
                  <a:srgbClr val="FF0000"/>
                </a:solidFill>
                <a:latin typeface="Century Gothic" pitchFamily="34" charset="0"/>
              </a:rPr>
              <a:t>id</a:t>
            </a:r>
            <a:r>
              <a:rPr lang="cs-CZ" sz="3200" b="1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cs-CZ" sz="3200" b="1" i="1" dirty="0" err="1" smtClean="0">
                <a:solidFill>
                  <a:srgbClr val="FF0000"/>
                </a:solidFill>
                <a:latin typeface="Century Gothic" pitchFamily="34" charset="0"/>
              </a:rPr>
              <a:t>they</a:t>
            </a:r>
            <a:r>
              <a:rPr lang="en-US" sz="3200" b="1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Century Gothic" pitchFamily="34" charset="0"/>
              </a:rPr>
              <a:t>go</a:t>
            </a:r>
            <a:r>
              <a:rPr lang="cs-CZ" sz="32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200" b="1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cs-CZ" sz="32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to </a:t>
            </a:r>
            <a:r>
              <a:rPr lang="cs-CZ" sz="3200" b="1" i="1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Australia</a:t>
            </a:r>
            <a:r>
              <a:rPr lang="cs-CZ" sz="3200" b="1" i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last </a:t>
            </a:r>
            <a:r>
              <a:rPr lang="cs-CZ" sz="3200" b="1" i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year</a:t>
            </a:r>
            <a:r>
              <a:rPr lang="cs-CZ" sz="3200" b="1" i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?</a:t>
            </a:r>
            <a:endParaRPr lang="en-US" sz="3200" b="1" i="1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indent="0">
              <a:spcAft>
                <a:spcPts val="600"/>
              </a:spcAft>
              <a:buClr>
                <a:srgbClr val="FF0000"/>
              </a:buClr>
              <a:buSzPct val="100000"/>
              <a:buNone/>
            </a:pPr>
            <a:r>
              <a:rPr lang="cs-CZ" sz="32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She</a:t>
            </a:r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2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stopped</a:t>
            </a:r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her </a:t>
            </a:r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car </a:t>
            </a:r>
            <a:r>
              <a:rPr lang="cs-CZ" sz="32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at</a:t>
            </a:r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2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the</a:t>
            </a:r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2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traffic</a:t>
            </a:r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2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lights</a:t>
            </a:r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.</a:t>
            </a:r>
            <a:endParaRPr lang="en-US" sz="3200" b="1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marL="457200" indent="-457200">
              <a:spcAft>
                <a:spcPts val="600"/>
              </a:spcAft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cs-CZ" sz="3200" b="1" i="1" dirty="0" err="1" smtClean="0">
                <a:solidFill>
                  <a:srgbClr val="FF0000"/>
                </a:solidFill>
                <a:latin typeface="Century Gothic" pitchFamily="34" charset="0"/>
              </a:rPr>
              <a:t>D</a:t>
            </a:r>
            <a:r>
              <a:rPr lang="cs-CZ" sz="3200" b="1" i="1" dirty="0" err="1" smtClean="0">
                <a:solidFill>
                  <a:srgbClr val="FF0000"/>
                </a:solidFill>
                <a:latin typeface="Century Gothic" pitchFamily="34" charset="0"/>
              </a:rPr>
              <a:t>id</a:t>
            </a:r>
            <a:r>
              <a:rPr lang="cs-CZ" sz="3200" b="1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cs-CZ" sz="3200" b="1" i="1" dirty="0" err="1" smtClean="0">
                <a:solidFill>
                  <a:srgbClr val="FF0000"/>
                </a:solidFill>
                <a:latin typeface="Century Gothic" pitchFamily="34" charset="0"/>
              </a:rPr>
              <a:t>she</a:t>
            </a:r>
            <a:r>
              <a:rPr lang="en-US" sz="3200" b="1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cs-CZ" sz="3200" b="1" i="1" dirty="0" smtClean="0">
                <a:solidFill>
                  <a:srgbClr val="FF0000"/>
                </a:solidFill>
                <a:latin typeface="Century Gothic" pitchFamily="34" charset="0"/>
              </a:rPr>
              <a:t>stop</a:t>
            </a:r>
            <a:r>
              <a:rPr lang="cs-CZ" sz="32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2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her</a:t>
            </a:r>
            <a:r>
              <a:rPr lang="cs-CZ" sz="3200" b="1" i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200" b="1" i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car </a:t>
            </a:r>
            <a:r>
              <a:rPr lang="cs-CZ" sz="3200" b="1" i="1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at</a:t>
            </a:r>
            <a:r>
              <a:rPr lang="cs-CZ" sz="3200" b="1" i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200" b="1" i="1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the</a:t>
            </a:r>
            <a:r>
              <a:rPr lang="cs-CZ" sz="3200" b="1" i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200" b="1" i="1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traffic</a:t>
            </a:r>
            <a:r>
              <a:rPr lang="cs-CZ" sz="3200" b="1" i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200" b="1" i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lights</a:t>
            </a:r>
            <a:r>
              <a:rPr lang="cs-CZ" sz="32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?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indent="0">
              <a:spcAft>
                <a:spcPts val="600"/>
              </a:spcAft>
              <a:buClr>
                <a:srgbClr val="FF0000"/>
              </a:buClr>
              <a:buSzPct val="100000"/>
              <a:buNone/>
            </a:pPr>
            <a:r>
              <a:rPr lang="cs-CZ" sz="32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You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ate a big pizza yesterday.</a:t>
            </a:r>
          </a:p>
          <a:p>
            <a:pPr marL="457200" indent="-457200">
              <a:spcAft>
                <a:spcPts val="600"/>
              </a:spcAft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cs-CZ" sz="3200" b="1" dirty="0" err="1" smtClean="0">
                <a:solidFill>
                  <a:srgbClr val="FF0000"/>
                </a:solidFill>
                <a:latin typeface="Century Gothic" pitchFamily="34" charset="0"/>
              </a:rPr>
              <a:t>D</a:t>
            </a:r>
            <a:r>
              <a:rPr lang="cs-CZ" sz="3200" b="1" dirty="0" err="1" smtClean="0">
                <a:solidFill>
                  <a:srgbClr val="FF0000"/>
                </a:solidFill>
                <a:latin typeface="Century Gothic" pitchFamily="34" charset="0"/>
              </a:rPr>
              <a:t>id</a:t>
            </a:r>
            <a:r>
              <a:rPr lang="cs-CZ" sz="32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cs-CZ" sz="3200" b="1" dirty="0" err="1" smtClean="0">
                <a:solidFill>
                  <a:srgbClr val="FF0000"/>
                </a:solidFill>
                <a:latin typeface="Century Gothic" pitchFamily="34" charset="0"/>
              </a:rPr>
              <a:t>you</a:t>
            </a:r>
            <a:r>
              <a:rPr lang="cs-CZ" sz="32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Century Gothic" pitchFamily="34" charset="0"/>
              </a:rPr>
              <a:t>eat 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 big pizza 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yesterday</a:t>
            </a:r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?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indent="0">
              <a:spcAft>
                <a:spcPts val="600"/>
              </a:spcAft>
              <a:buClr>
                <a:srgbClr val="FF0000"/>
              </a:buClr>
              <a:buSzPct val="100000"/>
              <a:buNone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Chris and Anna left 5 minutes ago.</a:t>
            </a:r>
          </a:p>
          <a:p>
            <a:pPr marL="457200" indent="-457200">
              <a:spcAft>
                <a:spcPts val="600"/>
              </a:spcAft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cs-CZ" sz="3200" b="1" dirty="0" err="1" smtClean="0">
                <a:solidFill>
                  <a:srgbClr val="FF0000"/>
                </a:solidFill>
                <a:latin typeface="Century Gothic" pitchFamily="34" charset="0"/>
              </a:rPr>
              <a:t>Did</a:t>
            </a:r>
            <a:r>
              <a:rPr lang="cs-CZ" sz="32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Century Gothic" pitchFamily="34" charset="0"/>
              </a:rPr>
              <a:t>Chris </a:t>
            </a:r>
            <a:r>
              <a:rPr lang="en-US" sz="3200" b="1" dirty="0">
                <a:solidFill>
                  <a:srgbClr val="FF0000"/>
                </a:solidFill>
                <a:latin typeface="Century Gothic" pitchFamily="34" charset="0"/>
              </a:rPr>
              <a:t>and </a:t>
            </a:r>
            <a:r>
              <a:rPr lang="en-US" sz="3200" b="1" dirty="0" smtClean="0">
                <a:solidFill>
                  <a:srgbClr val="FF0000"/>
                </a:solidFill>
                <a:latin typeface="Century Gothic" pitchFamily="34" charset="0"/>
              </a:rPr>
              <a:t>Anna </a:t>
            </a:r>
            <a:r>
              <a:rPr lang="en-US" sz="3200" b="1" dirty="0" smtClean="0">
                <a:solidFill>
                  <a:srgbClr val="FF0000"/>
                </a:solidFill>
                <a:latin typeface="Century Gothic" pitchFamily="34" charset="0"/>
              </a:rPr>
              <a:t>leave 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5 minutes 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ago</a:t>
            </a:r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?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marL="457200" indent="-457200">
              <a:spcAft>
                <a:spcPts val="600"/>
              </a:spcAft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endParaRPr lang="en-US" sz="3200" b="1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indent="0">
              <a:buClr>
                <a:srgbClr val="FF0000"/>
              </a:buClr>
              <a:buSzPct val="100000"/>
              <a:buNone/>
            </a:pPr>
            <a:endParaRPr lang="en-US" sz="3200" b="1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marL="457200" indent="-457200"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endParaRPr lang="en-US" sz="3200" b="1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marL="457200" indent="-457200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endParaRPr lang="en-GB" sz="3200" b="1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marL="457200" indent="-457200"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endParaRPr lang="en-GB" sz="3200" b="1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4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  <a:ln w="38100"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cs-CZ" dirty="0" err="1" smtClean="0"/>
              <a:t>Short</a:t>
            </a:r>
            <a:r>
              <a:rPr lang="cs-CZ" dirty="0" smtClean="0"/>
              <a:t> </a:t>
            </a:r>
            <a:r>
              <a:rPr lang="cs-CZ" dirty="0" err="1" smtClean="0"/>
              <a:t>answers</a:t>
            </a:r>
            <a:r>
              <a:rPr lang="cs-CZ" dirty="0" smtClean="0"/>
              <a:t>: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58924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4300" b="1" i="1" dirty="0" err="1">
                <a:solidFill>
                  <a:srgbClr val="FF0000"/>
                </a:solidFill>
              </a:rPr>
              <a:t>we</a:t>
            </a:r>
            <a:r>
              <a:rPr lang="cs-CZ" sz="4300" b="1" i="1" dirty="0">
                <a:solidFill>
                  <a:srgbClr val="FF0000"/>
                </a:solidFill>
              </a:rPr>
              <a:t> use ONLY </a:t>
            </a:r>
            <a:r>
              <a:rPr lang="cs-CZ" sz="4300" b="1" i="1" dirty="0" err="1">
                <a:solidFill>
                  <a:srgbClr val="FF0000"/>
                </a:solidFill>
              </a:rPr>
              <a:t>personal</a:t>
            </a:r>
            <a:r>
              <a:rPr lang="cs-CZ" sz="4300" b="1" i="1" dirty="0">
                <a:solidFill>
                  <a:srgbClr val="FF0000"/>
                </a:solidFill>
              </a:rPr>
              <a:t> </a:t>
            </a:r>
            <a:r>
              <a:rPr lang="cs-CZ" sz="4300" b="1" i="1" dirty="0" err="1">
                <a:solidFill>
                  <a:srgbClr val="FF0000"/>
                </a:solidFill>
              </a:rPr>
              <a:t>pronouns</a:t>
            </a:r>
            <a:r>
              <a:rPr lang="cs-CZ" sz="4300" b="1" i="1" dirty="0">
                <a:solidFill>
                  <a:srgbClr val="FF0000"/>
                </a:solidFill>
              </a:rPr>
              <a:t> in </a:t>
            </a:r>
            <a:r>
              <a:rPr lang="cs-CZ" sz="4300" b="1" i="1" dirty="0" err="1">
                <a:solidFill>
                  <a:srgbClr val="FF0000"/>
                </a:solidFill>
              </a:rPr>
              <a:t>short</a:t>
            </a:r>
            <a:r>
              <a:rPr lang="cs-CZ" sz="4300" b="1" i="1" dirty="0">
                <a:solidFill>
                  <a:srgbClr val="FF0000"/>
                </a:solidFill>
              </a:rPr>
              <a:t> </a:t>
            </a:r>
            <a:r>
              <a:rPr lang="cs-CZ" sz="4300" b="1" i="1" dirty="0" err="1">
                <a:solidFill>
                  <a:srgbClr val="FF0000"/>
                </a:solidFill>
              </a:rPr>
              <a:t>answers</a:t>
            </a:r>
            <a:endParaRPr lang="cs-CZ" sz="4300" b="1" i="1" dirty="0">
              <a:solidFill>
                <a:srgbClr val="FF0000"/>
              </a:solidFill>
            </a:endParaRPr>
          </a:p>
          <a:p>
            <a:pPr indent="0">
              <a:buNone/>
            </a:pPr>
            <a:endParaRPr lang="cs-CZ" sz="4100" b="1" dirty="0">
              <a:solidFill>
                <a:srgbClr val="27130E"/>
              </a:solidFill>
            </a:endParaRPr>
          </a:p>
          <a:p>
            <a:pPr indent="0">
              <a:buNone/>
            </a:pPr>
            <a:r>
              <a:rPr lang="cs-CZ" sz="4100" b="1" dirty="0" err="1" smtClean="0">
                <a:solidFill>
                  <a:srgbClr val="27130E"/>
                </a:solidFill>
              </a:rPr>
              <a:t>Yes</a:t>
            </a:r>
            <a:r>
              <a:rPr lang="cs-CZ" sz="4100" dirty="0" smtClean="0">
                <a:solidFill>
                  <a:srgbClr val="27130E"/>
                </a:solidFill>
              </a:rPr>
              <a:t>,  I/</a:t>
            </a:r>
            <a:r>
              <a:rPr lang="cs-CZ" sz="4100" dirty="0" err="1" smtClean="0">
                <a:solidFill>
                  <a:srgbClr val="27130E"/>
                </a:solidFill>
              </a:rPr>
              <a:t>you</a:t>
            </a:r>
            <a:r>
              <a:rPr lang="cs-CZ" sz="4100" dirty="0" smtClean="0">
                <a:solidFill>
                  <a:srgbClr val="27130E"/>
                </a:solidFill>
              </a:rPr>
              <a:t>/he/ </a:t>
            </a:r>
            <a:r>
              <a:rPr lang="cs-CZ" sz="4100" dirty="0" err="1" smtClean="0">
                <a:solidFill>
                  <a:srgbClr val="27130E"/>
                </a:solidFill>
              </a:rPr>
              <a:t>she</a:t>
            </a:r>
            <a:r>
              <a:rPr lang="cs-CZ" sz="4100" dirty="0" smtClean="0">
                <a:solidFill>
                  <a:srgbClr val="27130E"/>
                </a:solidFill>
              </a:rPr>
              <a:t>/</a:t>
            </a:r>
            <a:r>
              <a:rPr lang="cs-CZ" sz="4100" dirty="0" err="1" smtClean="0">
                <a:solidFill>
                  <a:srgbClr val="27130E"/>
                </a:solidFill>
              </a:rPr>
              <a:t>it</a:t>
            </a:r>
            <a:r>
              <a:rPr lang="cs-CZ" sz="4100" dirty="0" smtClean="0">
                <a:solidFill>
                  <a:srgbClr val="27130E"/>
                </a:solidFill>
              </a:rPr>
              <a:t>/</a:t>
            </a:r>
            <a:r>
              <a:rPr lang="cs-CZ" sz="4100" dirty="0" err="1" smtClean="0">
                <a:solidFill>
                  <a:srgbClr val="27130E"/>
                </a:solidFill>
              </a:rPr>
              <a:t>we</a:t>
            </a:r>
            <a:r>
              <a:rPr lang="cs-CZ" sz="4100" dirty="0" smtClean="0">
                <a:solidFill>
                  <a:srgbClr val="27130E"/>
                </a:solidFill>
              </a:rPr>
              <a:t>/</a:t>
            </a:r>
            <a:r>
              <a:rPr lang="cs-CZ" sz="4100" dirty="0" err="1" smtClean="0">
                <a:solidFill>
                  <a:srgbClr val="27130E"/>
                </a:solidFill>
              </a:rPr>
              <a:t>they</a:t>
            </a:r>
            <a:r>
              <a:rPr lang="cs-CZ" sz="4100" dirty="0" smtClean="0">
                <a:solidFill>
                  <a:srgbClr val="27130E"/>
                </a:solidFill>
              </a:rPr>
              <a:t>  </a:t>
            </a:r>
            <a:r>
              <a:rPr lang="cs-CZ" sz="4100" b="1" dirty="0" err="1" smtClean="0">
                <a:solidFill>
                  <a:srgbClr val="27130E"/>
                </a:solidFill>
              </a:rPr>
              <a:t>did</a:t>
            </a:r>
            <a:r>
              <a:rPr lang="cs-CZ" sz="4100" b="1" dirty="0" smtClean="0">
                <a:solidFill>
                  <a:srgbClr val="27130E"/>
                </a:solidFill>
              </a:rPr>
              <a:t>. 	</a:t>
            </a:r>
          </a:p>
          <a:p>
            <a:pPr indent="0">
              <a:buNone/>
            </a:pPr>
            <a:r>
              <a:rPr lang="cs-CZ" sz="4100" b="1" dirty="0" smtClean="0">
                <a:solidFill>
                  <a:srgbClr val="27130E"/>
                </a:solidFill>
              </a:rPr>
              <a:t>		No, </a:t>
            </a:r>
            <a:r>
              <a:rPr lang="cs-CZ" sz="4100" dirty="0" smtClean="0">
                <a:solidFill>
                  <a:srgbClr val="27130E"/>
                </a:solidFill>
              </a:rPr>
              <a:t>I/</a:t>
            </a:r>
            <a:r>
              <a:rPr lang="cs-CZ" sz="4100" dirty="0" err="1" smtClean="0">
                <a:solidFill>
                  <a:srgbClr val="27130E"/>
                </a:solidFill>
              </a:rPr>
              <a:t>you</a:t>
            </a:r>
            <a:r>
              <a:rPr lang="cs-CZ" sz="4100" dirty="0" smtClean="0">
                <a:solidFill>
                  <a:srgbClr val="27130E"/>
                </a:solidFill>
              </a:rPr>
              <a:t>/he/ </a:t>
            </a:r>
            <a:r>
              <a:rPr lang="cs-CZ" sz="4100" dirty="0" err="1" smtClean="0">
                <a:solidFill>
                  <a:srgbClr val="27130E"/>
                </a:solidFill>
              </a:rPr>
              <a:t>she</a:t>
            </a:r>
            <a:r>
              <a:rPr lang="cs-CZ" sz="4100" dirty="0" smtClean="0">
                <a:solidFill>
                  <a:srgbClr val="27130E"/>
                </a:solidFill>
              </a:rPr>
              <a:t>/</a:t>
            </a:r>
            <a:r>
              <a:rPr lang="cs-CZ" sz="4100" dirty="0" err="1" smtClean="0">
                <a:solidFill>
                  <a:srgbClr val="27130E"/>
                </a:solidFill>
              </a:rPr>
              <a:t>it</a:t>
            </a:r>
            <a:r>
              <a:rPr lang="cs-CZ" sz="4100" dirty="0" smtClean="0">
                <a:solidFill>
                  <a:srgbClr val="27130E"/>
                </a:solidFill>
              </a:rPr>
              <a:t>/</a:t>
            </a:r>
            <a:r>
              <a:rPr lang="cs-CZ" sz="4100" dirty="0" err="1" smtClean="0">
                <a:solidFill>
                  <a:srgbClr val="27130E"/>
                </a:solidFill>
              </a:rPr>
              <a:t>we</a:t>
            </a:r>
            <a:r>
              <a:rPr lang="cs-CZ" sz="4100" dirty="0" smtClean="0">
                <a:solidFill>
                  <a:srgbClr val="27130E"/>
                </a:solidFill>
              </a:rPr>
              <a:t>/</a:t>
            </a:r>
            <a:r>
              <a:rPr lang="cs-CZ" sz="4100" dirty="0" err="1" smtClean="0">
                <a:solidFill>
                  <a:srgbClr val="27130E"/>
                </a:solidFill>
              </a:rPr>
              <a:t>they</a:t>
            </a:r>
            <a:r>
              <a:rPr lang="cs-CZ" sz="4100" dirty="0" smtClean="0">
                <a:solidFill>
                  <a:srgbClr val="27130E"/>
                </a:solidFill>
              </a:rPr>
              <a:t> </a:t>
            </a:r>
            <a:r>
              <a:rPr lang="cs-CZ" sz="4100" b="1" dirty="0" err="1" smtClean="0">
                <a:solidFill>
                  <a:srgbClr val="27130E"/>
                </a:solidFill>
              </a:rPr>
              <a:t>didn´t</a:t>
            </a:r>
            <a:r>
              <a:rPr lang="en-US" sz="4100" b="1" dirty="0" smtClean="0">
                <a:solidFill>
                  <a:srgbClr val="27130E"/>
                </a:solidFill>
              </a:rPr>
              <a:t>.</a:t>
            </a:r>
            <a:endParaRPr lang="cs-CZ" sz="4100" b="1" dirty="0" smtClean="0">
              <a:solidFill>
                <a:srgbClr val="27130E"/>
              </a:solidFill>
            </a:endParaRPr>
          </a:p>
          <a:p>
            <a:pPr indent="0">
              <a:buClr>
                <a:schemeClr val="accent5">
                  <a:lumMod val="75000"/>
                </a:schemeClr>
              </a:buClr>
              <a:buNone/>
            </a:pPr>
            <a:endParaRPr lang="cs-CZ" sz="4100" b="1" i="1" dirty="0">
              <a:solidFill>
                <a:srgbClr val="27130E"/>
              </a:solidFill>
            </a:endParaRPr>
          </a:p>
          <a:p>
            <a:pPr indent="0">
              <a:buClr>
                <a:schemeClr val="accent5">
                  <a:lumMod val="75000"/>
                </a:schemeClr>
              </a:buClr>
              <a:buNone/>
            </a:pPr>
            <a:r>
              <a:rPr lang="en-US" sz="4100" b="1" dirty="0">
                <a:solidFill>
                  <a:srgbClr val="281202"/>
                </a:solidFill>
              </a:rPr>
              <a:t>Did </a:t>
            </a:r>
            <a:r>
              <a:rPr lang="cs-CZ" sz="4100" b="1" dirty="0" err="1">
                <a:solidFill>
                  <a:srgbClr val="281202"/>
                </a:solidFill>
              </a:rPr>
              <a:t>they</a:t>
            </a:r>
            <a:r>
              <a:rPr lang="cs-CZ" sz="4100" b="1" dirty="0">
                <a:solidFill>
                  <a:srgbClr val="281202"/>
                </a:solidFill>
              </a:rPr>
              <a:t> </a:t>
            </a:r>
            <a:r>
              <a:rPr lang="cs-CZ" sz="4100" b="1" dirty="0" err="1">
                <a:solidFill>
                  <a:srgbClr val="281202"/>
                </a:solidFill>
              </a:rPr>
              <a:t>have</a:t>
            </a:r>
            <a:r>
              <a:rPr lang="cs-CZ" sz="4100" b="1" dirty="0">
                <a:solidFill>
                  <a:srgbClr val="281202"/>
                </a:solidFill>
              </a:rPr>
              <a:t> lunch </a:t>
            </a:r>
            <a:r>
              <a:rPr lang="cs-CZ" sz="4100" b="1" dirty="0" err="1">
                <a:solidFill>
                  <a:srgbClr val="281202"/>
                </a:solidFill>
              </a:rPr>
              <a:t>at</a:t>
            </a:r>
            <a:r>
              <a:rPr lang="cs-CZ" sz="4100" b="1" dirty="0">
                <a:solidFill>
                  <a:srgbClr val="281202"/>
                </a:solidFill>
              </a:rPr>
              <a:t> </a:t>
            </a:r>
            <a:r>
              <a:rPr lang="cs-CZ" sz="4100" b="1" dirty="0" err="1">
                <a:solidFill>
                  <a:srgbClr val="281202"/>
                </a:solidFill>
              </a:rPr>
              <a:t>school</a:t>
            </a:r>
            <a:r>
              <a:rPr lang="cs-CZ" sz="4100" b="1" dirty="0">
                <a:solidFill>
                  <a:srgbClr val="281202"/>
                </a:solidFill>
              </a:rPr>
              <a:t>?</a:t>
            </a: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4100" b="1" dirty="0" err="1">
                <a:solidFill>
                  <a:srgbClr val="FF0000"/>
                </a:solidFill>
              </a:rPr>
              <a:t>Yes</a:t>
            </a:r>
            <a:r>
              <a:rPr lang="cs-CZ" sz="4100" b="1" dirty="0">
                <a:solidFill>
                  <a:srgbClr val="FF0000"/>
                </a:solidFill>
              </a:rPr>
              <a:t>, </a:t>
            </a:r>
            <a:r>
              <a:rPr lang="cs-CZ" sz="4100" b="1" dirty="0" err="1">
                <a:solidFill>
                  <a:srgbClr val="FF0000"/>
                </a:solidFill>
              </a:rPr>
              <a:t>they</a:t>
            </a:r>
            <a:r>
              <a:rPr lang="cs-CZ" sz="4100" b="1" dirty="0">
                <a:solidFill>
                  <a:srgbClr val="FF0000"/>
                </a:solidFill>
              </a:rPr>
              <a:t> </a:t>
            </a:r>
            <a:r>
              <a:rPr lang="cs-CZ" sz="4100" b="1" dirty="0" err="1">
                <a:solidFill>
                  <a:srgbClr val="FF0000"/>
                </a:solidFill>
              </a:rPr>
              <a:t>did</a:t>
            </a:r>
            <a:r>
              <a:rPr lang="cs-CZ" sz="4100" b="1" dirty="0">
                <a:solidFill>
                  <a:srgbClr val="FF0000"/>
                </a:solidFill>
              </a:rPr>
              <a:t>.</a:t>
            </a:r>
            <a:endParaRPr lang="en-US" sz="4100" b="1" dirty="0">
              <a:solidFill>
                <a:srgbClr val="FF0000"/>
              </a:solidFill>
            </a:endParaRPr>
          </a:p>
          <a:p>
            <a:pPr indent="0">
              <a:buClr>
                <a:schemeClr val="accent5">
                  <a:lumMod val="75000"/>
                </a:schemeClr>
              </a:buClr>
              <a:buNone/>
            </a:pPr>
            <a:endParaRPr lang="en-US" sz="4100" b="1" dirty="0">
              <a:solidFill>
                <a:srgbClr val="27130E"/>
              </a:solidFill>
            </a:endParaRPr>
          </a:p>
          <a:p>
            <a:pPr indent="0">
              <a:buClr>
                <a:schemeClr val="accent5">
                  <a:lumMod val="75000"/>
                </a:schemeClr>
              </a:buClr>
              <a:buNone/>
            </a:pPr>
            <a:r>
              <a:rPr lang="cs-CZ" sz="4100" b="1" dirty="0" err="1">
                <a:solidFill>
                  <a:srgbClr val="27130E"/>
                </a:solidFill>
              </a:rPr>
              <a:t>Did</a:t>
            </a:r>
            <a:r>
              <a:rPr lang="cs-CZ" sz="4100" b="1" dirty="0">
                <a:solidFill>
                  <a:srgbClr val="27130E"/>
                </a:solidFill>
              </a:rPr>
              <a:t> </a:t>
            </a:r>
            <a:r>
              <a:rPr lang="cs-CZ" sz="4100" b="1" dirty="0" err="1">
                <a:solidFill>
                  <a:srgbClr val="27130E"/>
                </a:solidFill>
              </a:rPr>
              <a:t>you</a:t>
            </a:r>
            <a:r>
              <a:rPr lang="cs-CZ" sz="4100" b="1" dirty="0">
                <a:solidFill>
                  <a:srgbClr val="27130E"/>
                </a:solidFill>
              </a:rPr>
              <a:t> go on </a:t>
            </a:r>
            <a:r>
              <a:rPr lang="cs-CZ" sz="4100" b="1" dirty="0" err="1">
                <a:solidFill>
                  <a:srgbClr val="27130E"/>
                </a:solidFill>
              </a:rPr>
              <a:t>holiday</a:t>
            </a:r>
            <a:r>
              <a:rPr lang="cs-CZ" sz="4100" b="1" dirty="0">
                <a:solidFill>
                  <a:srgbClr val="27130E"/>
                </a:solidFill>
              </a:rPr>
              <a:t> on </a:t>
            </a:r>
            <a:r>
              <a:rPr lang="cs-CZ" sz="4100" b="1" dirty="0" err="1">
                <a:solidFill>
                  <a:srgbClr val="27130E"/>
                </a:solidFill>
              </a:rPr>
              <a:t>Friday</a:t>
            </a:r>
            <a:r>
              <a:rPr lang="cs-CZ" sz="4100" b="1" dirty="0">
                <a:solidFill>
                  <a:srgbClr val="27130E"/>
                </a:solidFill>
              </a:rPr>
              <a:t>? </a:t>
            </a: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4100" b="1" i="1" dirty="0" err="1">
                <a:solidFill>
                  <a:srgbClr val="FF0000"/>
                </a:solidFill>
              </a:rPr>
              <a:t>Yes</a:t>
            </a:r>
            <a:r>
              <a:rPr lang="cs-CZ" sz="4100" b="1" i="1" dirty="0">
                <a:solidFill>
                  <a:srgbClr val="FF0000"/>
                </a:solidFill>
              </a:rPr>
              <a:t>, I </a:t>
            </a:r>
            <a:r>
              <a:rPr lang="cs-CZ" sz="4100" b="1" i="1" dirty="0" err="1">
                <a:solidFill>
                  <a:srgbClr val="FF0000"/>
                </a:solidFill>
              </a:rPr>
              <a:t>did</a:t>
            </a:r>
            <a:r>
              <a:rPr lang="cs-CZ" sz="4100" b="1" i="1" dirty="0">
                <a:solidFill>
                  <a:srgbClr val="FF0000"/>
                </a:solidFill>
              </a:rPr>
              <a:t>. </a:t>
            </a:r>
          </a:p>
          <a:p>
            <a:pPr indent="0">
              <a:buClr>
                <a:srgbClr val="FF0000"/>
              </a:buClr>
              <a:buNone/>
            </a:pPr>
            <a:endParaRPr lang="cs-CZ" sz="4100" b="1" i="1" dirty="0">
              <a:solidFill>
                <a:srgbClr val="FF0000"/>
              </a:solidFill>
            </a:endParaRPr>
          </a:p>
          <a:p>
            <a:pPr indent="0">
              <a:buClr>
                <a:srgbClr val="FF0000"/>
              </a:buClr>
              <a:buNone/>
            </a:pPr>
            <a:r>
              <a:rPr lang="cs-CZ" sz="4100" b="1" dirty="0" err="1">
                <a:solidFill>
                  <a:srgbClr val="27130E"/>
                </a:solidFill>
              </a:rPr>
              <a:t>Did</a:t>
            </a:r>
            <a:r>
              <a:rPr lang="cs-CZ" sz="4100" b="1" dirty="0">
                <a:solidFill>
                  <a:srgbClr val="27130E"/>
                </a:solidFill>
              </a:rPr>
              <a:t> </a:t>
            </a:r>
            <a:r>
              <a:rPr lang="cs-CZ" sz="4100" b="1" dirty="0" err="1">
                <a:solidFill>
                  <a:srgbClr val="27130E"/>
                </a:solidFill>
              </a:rPr>
              <a:t>Chris</a:t>
            </a:r>
            <a:r>
              <a:rPr lang="cs-CZ" sz="4100" b="1" dirty="0">
                <a:solidFill>
                  <a:srgbClr val="27130E"/>
                </a:solidFill>
              </a:rPr>
              <a:t> play </a:t>
            </a:r>
            <a:r>
              <a:rPr lang="cs-CZ" sz="4100" b="1" dirty="0" err="1">
                <a:solidFill>
                  <a:srgbClr val="27130E"/>
                </a:solidFill>
              </a:rPr>
              <a:t>tennis</a:t>
            </a:r>
            <a:r>
              <a:rPr lang="cs-CZ" sz="4100" b="1" dirty="0">
                <a:solidFill>
                  <a:srgbClr val="27130E"/>
                </a:solidFill>
              </a:rPr>
              <a:t> </a:t>
            </a:r>
            <a:r>
              <a:rPr lang="cs-CZ" sz="4100" b="1" dirty="0" err="1">
                <a:solidFill>
                  <a:srgbClr val="27130E"/>
                </a:solidFill>
              </a:rPr>
              <a:t>at</a:t>
            </a:r>
            <a:r>
              <a:rPr lang="cs-CZ" sz="4100" b="1" dirty="0">
                <a:solidFill>
                  <a:srgbClr val="27130E"/>
                </a:solidFill>
              </a:rPr>
              <a:t> </a:t>
            </a:r>
            <a:r>
              <a:rPr lang="cs-CZ" sz="4100" b="1" dirty="0" err="1">
                <a:solidFill>
                  <a:srgbClr val="27130E"/>
                </a:solidFill>
              </a:rPr>
              <a:t>the</a:t>
            </a:r>
            <a:r>
              <a:rPr lang="cs-CZ" sz="4100" b="1" dirty="0">
                <a:solidFill>
                  <a:srgbClr val="27130E"/>
                </a:solidFill>
              </a:rPr>
              <a:t> </a:t>
            </a:r>
            <a:r>
              <a:rPr lang="cs-CZ" sz="4100" b="1" dirty="0" err="1">
                <a:solidFill>
                  <a:srgbClr val="27130E"/>
                </a:solidFill>
              </a:rPr>
              <a:t>weekend</a:t>
            </a:r>
            <a:r>
              <a:rPr lang="cs-CZ" sz="4100" b="1" dirty="0">
                <a:solidFill>
                  <a:srgbClr val="27130E"/>
                </a:solidFill>
              </a:rPr>
              <a:t>?</a:t>
            </a: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4100" b="1" i="1" dirty="0">
                <a:solidFill>
                  <a:srgbClr val="FF0000"/>
                </a:solidFill>
              </a:rPr>
              <a:t>No, he </a:t>
            </a:r>
            <a:r>
              <a:rPr lang="cs-CZ" sz="4100" b="1" i="1" dirty="0" err="1">
                <a:solidFill>
                  <a:srgbClr val="FF0000"/>
                </a:solidFill>
              </a:rPr>
              <a:t>didn</a:t>
            </a:r>
            <a:r>
              <a:rPr lang="en-US" sz="4100" b="1" i="1" dirty="0">
                <a:solidFill>
                  <a:srgbClr val="FF0000"/>
                </a:solidFill>
              </a:rPr>
              <a:t>’t.</a:t>
            </a:r>
            <a:endParaRPr lang="cs-CZ" sz="4100" b="1" i="1" dirty="0">
              <a:solidFill>
                <a:srgbClr val="FF0000"/>
              </a:solidFill>
            </a:endParaRPr>
          </a:p>
          <a:p>
            <a:pPr indent="0">
              <a:spcAft>
                <a:spcPts val="600"/>
              </a:spcAft>
              <a:buClr>
                <a:srgbClr val="FF0000"/>
              </a:buClr>
              <a:buSzPct val="100000"/>
              <a:buNone/>
            </a:pPr>
            <a:endParaRPr lang="en-US" sz="3200" b="1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indent="0">
              <a:buClr>
                <a:srgbClr val="FF0000"/>
              </a:buClr>
              <a:buSzPct val="100000"/>
              <a:buNone/>
            </a:pPr>
            <a:endParaRPr lang="en-US" sz="3200" b="1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indent="0">
              <a:buClr>
                <a:srgbClr val="FF0000"/>
              </a:buClr>
              <a:buSzPct val="100000"/>
              <a:buNone/>
            </a:pPr>
            <a:endParaRPr lang="en-US" sz="3200" b="1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marL="457200" indent="-457200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endParaRPr lang="en-GB" sz="3200" b="1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 marL="457200" indent="-457200"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endParaRPr lang="en-GB" sz="3200" b="1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67544" y="2348880"/>
            <a:ext cx="8280920" cy="1152128"/>
          </a:xfrm>
          <a:prstGeom prst="roundRect">
            <a:avLst/>
          </a:prstGeom>
          <a:noFill/>
          <a:ln w="28575">
            <a:solidFill>
              <a:srgbClr val="2713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93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47936"/>
          </a:xfrm>
          <a:ln w="38100">
            <a:solidFill>
              <a:schemeClr val="bg2">
                <a:lumMod val="1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Make </a:t>
            </a:r>
            <a:r>
              <a:rPr lang="cs-CZ" dirty="0" err="1" smtClean="0"/>
              <a:t>questions</a:t>
            </a:r>
            <a:r>
              <a:rPr lang="cs-CZ" dirty="0" smtClean="0"/>
              <a:t> and </a:t>
            </a:r>
            <a:r>
              <a:rPr lang="cs-CZ" dirty="0" err="1" smtClean="0"/>
              <a:t>answers</a:t>
            </a:r>
            <a:r>
              <a:rPr lang="cs-CZ" dirty="0" smtClean="0"/>
              <a:t>: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54461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Clr>
                <a:schemeClr val="tx2">
                  <a:lumMod val="50000"/>
                </a:schemeClr>
              </a:buClr>
              <a:buSzPct val="100000"/>
              <a:buAutoNum type="arabicPeriod"/>
            </a:pPr>
            <a:r>
              <a:rPr lang="cs-CZ" sz="3200" b="1" dirty="0" err="1" smtClean="0">
                <a:solidFill>
                  <a:schemeClr val="tx2"/>
                </a:solidFill>
                <a:latin typeface="Century Gothic" pitchFamily="34" charset="0"/>
              </a:rPr>
              <a:t>You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/ </a:t>
            </a:r>
            <a:r>
              <a:rPr lang="cs-CZ" sz="3200" b="1" dirty="0" err="1" smtClean="0">
                <a:solidFill>
                  <a:schemeClr val="tx2"/>
                </a:solidFill>
                <a:latin typeface="Century Gothic" pitchFamily="34" charset="0"/>
              </a:rPr>
              <a:t>take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 / </a:t>
            </a:r>
            <a:r>
              <a:rPr lang="cs-CZ" sz="3200" b="1" dirty="0" err="1" smtClean="0">
                <a:solidFill>
                  <a:schemeClr val="tx2"/>
                </a:solidFill>
                <a:latin typeface="Century Gothic" pitchFamily="34" charset="0"/>
              </a:rPr>
              <a:t>the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  <a:latin typeface="Century Gothic" pitchFamily="34" charset="0"/>
              </a:rPr>
              <a:t>rubbish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  <a:latin typeface="Century Gothic" pitchFamily="34" charset="0"/>
              </a:rPr>
              <a:t>out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    </a:t>
            </a:r>
            <a:r>
              <a:rPr lang="cs-CZ" sz="3200" b="1" dirty="0" err="1" smtClean="0">
                <a:solidFill>
                  <a:schemeClr val="tx2"/>
                </a:solidFill>
                <a:latin typeface="Century Gothic" pitchFamily="34" charset="0"/>
              </a:rPr>
              <a:t>yesterday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? </a:t>
            </a:r>
            <a:r>
              <a:rPr lang="cs-CZ" sz="3200" b="1" dirty="0" err="1" smtClean="0">
                <a:solidFill>
                  <a:schemeClr val="tx2"/>
                </a:solidFill>
                <a:latin typeface="Century Gothic" pitchFamily="34" charset="0"/>
              </a:rPr>
              <a:t>Yes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,…</a:t>
            </a:r>
            <a:endParaRPr lang="cs-CZ" sz="3200" b="1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marL="514350" indent="-514350">
              <a:lnSpc>
                <a:spcPct val="150000"/>
              </a:lnSpc>
              <a:buClr>
                <a:schemeClr val="tx2">
                  <a:lumMod val="50000"/>
                </a:schemeClr>
              </a:buClr>
              <a:buSzPct val="100000"/>
              <a:buAutoNum type="arabicPeriod"/>
            </a:pPr>
            <a:r>
              <a:rPr lang="cs-CZ" sz="3200" b="1" dirty="0" err="1" smtClean="0">
                <a:solidFill>
                  <a:schemeClr val="tx2"/>
                </a:solidFill>
                <a:latin typeface="Century Gothic" pitchFamily="34" charset="0"/>
              </a:rPr>
              <a:t>Your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  <a:latin typeface="Century Gothic" pitchFamily="34" charset="0"/>
              </a:rPr>
              <a:t>friend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 / 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</a:rPr>
              <a:t>play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/ 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</a:rPr>
              <a:t>PC games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  <a:latin typeface="Century Gothic" pitchFamily="34" charset="0"/>
              </a:rPr>
              <a:t>at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 night?</a:t>
            </a:r>
          </a:p>
          <a:p>
            <a:pPr indent="0">
              <a:lnSpc>
                <a:spcPct val="150000"/>
              </a:lnSpc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cs-CZ" sz="3200" b="1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    No, ……</a:t>
            </a:r>
            <a:endParaRPr lang="cs-CZ" sz="3200" b="1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indent="0">
              <a:lnSpc>
                <a:spcPct val="150000"/>
              </a:lnSpc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3. </a:t>
            </a:r>
            <a:r>
              <a:rPr lang="cs-CZ" sz="3200" b="1" dirty="0" err="1" smtClean="0">
                <a:solidFill>
                  <a:schemeClr val="tx2"/>
                </a:solidFill>
                <a:latin typeface="Century Gothic" pitchFamily="34" charset="0"/>
              </a:rPr>
              <a:t>They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/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</a:rPr>
              <a:t>go</a:t>
            </a:r>
            <a:r>
              <a:rPr lang="cs-CZ" sz="3200" b="1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/ 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</a:rPr>
              <a:t>to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  <a:latin typeface="Century Gothic" pitchFamily="34" charset="0"/>
              </a:rPr>
              <a:t>Poland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 last </a:t>
            </a:r>
            <a:r>
              <a:rPr lang="cs-CZ" sz="3200" b="1" dirty="0" err="1" smtClean="0">
                <a:solidFill>
                  <a:schemeClr val="tx2"/>
                </a:solidFill>
                <a:latin typeface="Century Gothic" pitchFamily="34" charset="0"/>
              </a:rPr>
              <a:t>week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? No,…</a:t>
            </a:r>
            <a:endParaRPr lang="cs-CZ" sz="3200" b="1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indent="0">
              <a:lnSpc>
                <a:spcPct val="150000"/>
              </a:lnSpc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4. 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</a:rPr>
              <a:t>Nancy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/ 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</a:rPr>
              <a:t>swim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/ 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</a:rPr>
              <a:t>on 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</a:rPr>
              <a:t>Tuesday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? </a:t>
            </a:r>
            <a:r>
              <a:rPr lang="cs-CZ" sz="3200" b="1" dirty="0" err="1" smtClean="0">
                <a:solidFill>
                  <a:schemeClr val="tx2"/>
                </a:solidFill>
                <a:latin typeface="Century Gothic" pitchFamily="34" charset="0"/>
              </a:rPr>
              <a:t>Yes</a:t>
            </a:r>
            <a:r>
              <a:rPr lang="cs-CZ" sz="3200" b="1" dirty="0" smtClean="0">
                <a:solidFill>
                  <a:schemeClr val="tx2"/>
                </a:solidFill>
                <a:latin typeface="Century Gothic" pitchFamily="34" charset="0"/>
              </a:rPr>
              <a:t>,…</a:t>
            </a:r>
            <a:endParaRPr lang="cs-CZ" sz="3200" b="1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indent="0">
              <a:buClr>
                <a:schemeClr val="tx2">
                  <a:lumMod val="50000"/>
                </a:schemeClr>
              </a:buClr>
              <a:buSzPct val="100000"/>
              <a:buNone/>
            </a:pPr>
            <a:endParaRPr lang="cs-CZ" b="1" dirty="0">
              <a:solidFill>
                <a:schemeClr val="tx2"/>
              </a:solidFill>
              <a:latin typeface="Century Gothic" pitchFamily="34" charset="0"/>
            </a:endParaRPr>
          </a:p>
          <a:p>
            <a:pPr marL="514350" indent="-514350">
              <a:buClr>
                <a:schemeClr val="tx2"/>
              </a:buClr>
              <a:buSzPct val="100000"/>
              <a:buFont typeface="Wingdings 2" pitchFamily="18" charset="2"/>
              <a:buAutoNum type="arabicPeriod"/>
            </a:pPr>
            <a:endParaRPr lang="cs-CZ" sz="3200" b="1" dirty="0">
              <a:solidFill>
                <a:schemeClr val="tx2"/>
              </a:solidFill>
              <a:latin typeface="Century Gothic" pitchFamily="34" charset="0"/>
            </a:endParaRPr>
          </a:p>
          <a:p>
            <a:pPr indent="0">
              <a:buClr>
                <a:schemeClr val="tx2"/>
              </a:buClr>
              <a:buSzPct val="100000"/>
              <a:buNone/>
            </a:pPr>
            <a:endParaRPr lang="cs-CZ" sz="3200" b="1" dirty="0">
              <a:solidFill>
                <a:schemeClr val="tx2"/>
              </a:solidFill>
              <a:latin typeface="Century Gothic" pitchFamily="34" charset="0"/>
            </a:endParaRPr>
          </a:p>
          <a:p>
            <a:pPr marL="514350" indent="-514350">
              <a:buClr>
                <a:schemeClr val="tx2"/>
              </a:buClr>
              <a:buSzPct val="100000"/>
              <a:buAutoNum type="arabicPeriod"/>
            </a:pPr>
            <a:endParaRPr lang="en-GB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35968"/>
          </a:xfrm>
          <a:ln w="38100"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 algn="l"/>
            <a:r>
              <a:rPr lang="cs-CZ" dirty="0" err="1" smtClean="0"/>
              <a:t>Check</a:t>
            </a:r>
            <a:r>
              <a:rPr lang="cs-CZ" dirty="0" smtClean="0"/>
              <a:t> </a:t>
            </a:r>
            <a:r>
              <a:rPr lang="cs-CZ" dirty="0" err="1" smtClean="0"/>
              <a:t>yourself</a:t>
            </a:r>
            <a:r>
              <a:rPr lang="cs-CZ" dirty="0" smtClean="0"/>
              <a:t>: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400600"/>
          </a:xfrm>
        </p:spPr>
        <p:txBody>
          <a:bodyPr>
            <a:normAutofit lnSpcReduction="10000"/>
          </a:bodyPr>
          <a:lstStyle/>
          <a:p>
            <a:pPr marL="514350" lvl="0" indent="-514350">
              <a:lnSpc>
                <a:spcPct val="150000"/>
              </a:lnSpc>
              <a:buClr>
                <a:srgbClr val="4F271C"/>
              </a:buClr>
              <a:buSzPct val="100000"/>
              <a:buFont typeface="Wingdings 2" pitchFamily="18" charset="2"/>
              <a:buAutoNum type="arabicPeriod"/>
            </a:pPr>
            <a:r>
              <a:rPr lang="cs-CZ" sz="3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D</a:t>
            </a:r>
            <a:r>
              <a:rPr lang="en-US" sz="3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id </a:t>
            </a:r>
            <a:r>
              <a:rPr lang="cs-CZ" sz="3000" b="1" i="1" dirty="0" err="1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you</a:t>
            </a:r>
            <a:r>
              <a:rPr lang="cs-CZ" sz="3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000" b="1" i="1" dirty="0" err="1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take</a:t>
            </a:r>
            <a:r>
              <a:rPr lang="en-US" sz="3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000" b="1" i="1" dirty="0" err="1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the</a:t>
            </a:r>
            <a:r>
              <a:rPr lang="cs-CZ" sz="3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000" b="1" i="1" dirty="0" err="1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rubbish</a:t>
            </a:r>
            <a:r>
              <a:rPr lang="cs-CZ" sz="3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000" b="1" i="1" dirty="0" err="1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out</a:t>
            </a:r>
            <a:r>
              <a:rPr lang="cs-CZ" sz="3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000" b="1" i="1" dirty="0" err="1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yesterday</a:t>
            </a:r>
            <a:r>
              <a:rPr lang="cs-CZ" sz="3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?</a:t>
            </a:r>
          </a:p>
          <a:p>
            <a:pPr lvl="0" indent="0">
              <a:lnSpc>
                <a:spcPct val="150000"/>
              </a:lnSpc>
              <a:buClr>
                <a:srgbClr val="4F271C"/>
              </a:buClr>
              <a:buSzPct val="100000"/>
              <a:buNone/>
            </a:pPr>
            <a:r>
              <a:rPr lang="cs-CZ" sz="3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    </a:t>
            </a:r>
            <a:r>
              <a:rPr lang="cs-CZ" sz="3000" b="1" i="1" dirty="0" err="1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Yes</a:t>
            </a:r>
            <a:r>
              <a:rPr lang="cs-CZ" sz="3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, I </a:t>
            </a:r>
            <a:r>
              <a:rPr lang="cs-CZ" sz="3000" b="1" i="1" dirty="0" err="1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did</a:t>
            </a:r>
            <a:r>
              <a:rPr lang="cs-CZ" sz="3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.</a:t>
            </a:r>
            <a:endParaRPr lang="en-US" sz="3000" b="1" i="1" dirty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  <a:p>
            <a:pPr marL="514350" lvl="0" indent="-514350">
              <a:lnSpc>
                <a:spcPct val="150000"/>
              </a:lnSpc>
              <a:buClr>
                <a:srgbClr val="4F271C"/>
              </a:buClr>
              <a:buSzPct val="100000"/>
              <a:buAutoNum type="arabicPeriod" startAt="2"/>
            </a:pPr>
            <a:r>
              <a:rPr lang="cs-CZ" sz="3000" b="1" i="1" dirty="0" err="1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Did</a:t>
            </a:r>
            <a:r>
              <a:rPr lang="cs-CZ" sz="3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000" b="1" i="1" dirty="0" err="1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your</a:t>
            </a:r>
            <a:r>
              <a:rPr lang="cs-CZ" sz="3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000" b="1" i="1" dirty="0" err="1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friend</a:t>
            </a:r>
            <a:r>
              <a:rPr lang="cs-CZ" sz="3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3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play </a:t>
            </a:r>
            <a:r>
              <a:rPr lang="en-US" sz="3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PC games</a:t>
            </a:r>
            <a:r>
              <a:rPr lang="cs-CZ" sz="3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000" b="1" i="1" dirty="0" err="1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yesterday</a:t>
            </a:r>
            <a:r>
              <a:rPr lang="cs-CZ" sz="3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?</a:t>
            </a:r>
          </a:p>
          <a:p>
            <a:pPr lvl="0" indent="0">
              <a:lnSpc>
                <a:spcPct val="150000"/>
              </a:lnSpc>
              <a:buClr>
                <a:srgbClr val="4F271C"/>
              </a:buClr>
              <a:buSzPct val="100000"/>
              <a:buNone/>
            </a:pPr>
            <a:r>
              <a:rPr lang="cs-CZ" sz="3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   No, he </a:t>
            </a:r>
            <a:r>
              <a:rPr lang="cs-CZ" sz="3000" b="1" i="1" dirty="0" err="1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didn</a:t>
            </a:r>
            <a:r>
              <a:rPr lang="en-US" sz="3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’t.</a:t>
            </a:r>
            <a:endParaRPr lang="en-US" sz="3000" b="1" i="1" dirty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  <a:p>
            <a:pPr lvl="0" indent="0">
              <a:lnSpc>
                <a:spcPct val="150000"/>
              </a:lnSpc>
              <a:buClr>
                <a:srgbClr val="4F271C">
                  <a:lumMod val="50000"/>
                </a:srgbClr>
              </a:buClr>
              <a:buSzPct val="100000"/>
              <a:buNone/>
            </a:pPr>
            <a:r>
              <a:rPr lang="en-US" sz="3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3.  Did they</a:t>
            </a:r>
            <a:r>
              <a:rPr lang="cs-CZ" sz="3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3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go to</a:t>
            </a:r>
            <a:r>
              <a:rPr lang="cs-CZ" sz="3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000" b="1" i="1" dirty="0" err="1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Poland</a:t>
            </a:r>
            <a:r>
              <a:rPr lang="cs-CZ" sz="3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last </a:t>
            </a:r>
            <a:r>
              <a:rPr lang="cs-CZ" sz="3000" b="1" i="1" dirty="0" err="1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week</a:t>
            </a:r>
            <a:r>
              <a:rPr lang="cs-CZ" sz="3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? </a:t>
            </a:r>
          </a:p>
          <a:p>
            <a:pPr indent="0">
              <a:lnSpc>
                <a:spcPct val="150000"/>
              </a:lnSpc>
              <a:buClr>
                <a:srgbClr val="4F271C">
                  <a:lumMod val="50000"/>
                </a:srgbClr>
              </a:buClr>
              <a:buSzPct val="100000"/>
              <a:buNone/>
            </a:pPr>
            <a:r>
              <a:rPr lang="cs-CZ" sz="3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   </a:t>
            </a:r>
            <a:r>
              <a:rPr lang="cs-CZ" sz="3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No, </a:t>
            </a:r>
            <a:r>
              <a:rPr lang="cs-CZ" sz="3000" b="1" i="1" dirty="0" err="1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they</a:t>
            </a:r>
            <a:r>
              <a:rPr lang="cs-CZ" sz="3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000" b="1" i="1" dirty="0" err="1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didn</a:t>
            </a:r>
            <a:r>
              <a:rPr lang="en-US" sz="3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’t</a:t>
            </a:r>
            <a:r>
              <a:rPr lang="en-US" sz="3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.</a:t>
            </a:r>
            <a:endParaRPr lang="cs-CZ" sz="3000" b="1" i="1" dirty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  <a:p>
            <a:pPr marL="514350" lvl="0" indent="-514350">
              <a:lnSpc>
                <a:spcPct val="150000"/>
              </a:lnSpc>
              <a:buClr>
                <a:srgbClr val="4F271C">
                  <a:lumMod val="50000"/>
                </a:srgbClr>
              </a:buClr>
              <a:buSzPct val="100000"/>
              <a:buAutoNum type="arabicPeriod" startAt="4"/>
            </a:pPr>
            <a:r>
              <a:rPr lang="cs-CZ" sz="3000" b="1" i="1" dirty="0" err="1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Did</a:t>
            </a:r>
            <a:r>
              <a:rPr lang="cs-CZ" sz="3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3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Nancy</a:t>
            </a:r>
            <a:r>
              <a:rPr lang="cs-CZ" sz="3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3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swim </a:t>
            </a:r>
            <a:r>
              <a:rPr lang="en-US" sz="3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on </a:t>
            </a:r>
            <a:r>
              <a:rPr lang="en-US" sz="3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Tuesday</a:t>
            </a:r>
            <a:r>
              <a:rPr lang="cs-CZ" sz="3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? </a:t>
            </a:r>
          </a:p>
          <a:p>
            <a:pPr lvl="0" indent="0">
              <a:lnSpc>
                <a:spcPct val="150000"/>
              </a:lnSpc>
              <a:buClr>
                <a:srgbClr val="4F271C">
                  <a:lumMod val="50000"/>
                </a:srgbClr>
              </a:buClr>
              <a:buSzPct val="100000"/>
              <a:buNone/>
            </a:pPr>
            <a:r>
              <a:rPr lang="cs-CZ" sz="3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   </a:t>
            </a:r>
            <a:r>
              <a:rPr lang="cs-CZ" sz="3000" b="1" i="1" dirty="0" err="1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Yes</a:t>
            </a:r>
            <a:r>
              <a:rPr lang="cs-CZ" sz="3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, </a:t>
            </a:r>
            <a:r>
              <a:rPr lang="cs-CZ" sz="3000" b="1" i="1" dirty="0" err="1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she</a:t>
            </a:r>
            <a:r>
              <a:rPr lang="cs-CZ" sz="3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000" b="1" i="1" dirty="0" err="1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did</a:t>
            </a:r>
            <a:r>
              <a:rPr lang="cs-CZ" sz="3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.</a:t>
            </a:r>
            <a:endParaRPr lang="cs-CZ" sz="3000" b="1" i="1" dirty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28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 rot="10800000" flipV="1">
            <a:off x="457170" y="979875"/>
            <a:ext cx="8075269" cy="725682"/>
          </a:xfrm>
          <a:prstGeom prst="rect">
            <a:avLst/>
          </a:prstGeom>
          <a:noFill/>
        </p:spPr>
        <p:txBody>
          <a:bodyPr vert="horz" wrap="square" lIns="78584" tIns="39292" rIns="78584" bIns="39292" rtlCol="0">
            <a:spAutoFit/>
          </a:bodyPr>
          <a:lstStyle/>
          <a:p>
            <a:r>
              <a:rPr lang="cs-CZ" sz="1400" dirty="0">
                <a:solidFill>
                  <a:srgbClr val="000000"/>
                </a:solidFill>
                <a:latin typeface="Times New Roman - 16"/>
              </a:rPr>
              <a:t>Zdroje a citace:</a:t>
            </a:r>
          </a:p>
          <a:p>
            <a:endParaRPr lang="cs-CZ" sz="1400" dirty="0">
              <a:solidFill>
                <a:srgbClr val="000000"/>
              </a:solidFill>
              <a:latin typeface="Times New Roman - 16"/>
            </a:endParaRPr>
          </a:p>
          <a:p>
            <a:r>
              <a:rPr lang="cs-CZ" sz="1400" dirty="0">
                <a:solidFill>
                  <a:srgbClr val="000000"/>
                </a:solidFill>
                <a:latin typeface="Times New Roman - 16"/>
              </a:rPr>
              <a:t>Autorem materiálu a všech jeho částí, není-li uvedeno jinak, je Yvona Zajícová.</a:t>
            </a:r>
          </a:p>
        </p:txBody>
      </p:sp>
    </p:spTree>
    <p:extLst>
      <p:ext uri="{BB962C8B-B14F-4D97-AF65-F5344CB8AC3E}">
        <p14:creationId xmlns:p14="http://schemas.microsoft.com/office/powerpoint/2010/main" val="110668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436</Words>
  <Application>Microsoft Office PowerPoint</Application>
  <PresentationFormat>Předvádění na obrazovce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Human</vt:lpstr>
      <vt:lpstr>Prezentace aplikace PowerPoint</vt:lpstr>
      <vt:lpstr>Prezentace aplikace PowerPoint</vt:lpstr>
      <vt:lpstr>  Past simple:   </vt:lpstr>
      <vt:lpstr>How to do questions:</vt:lpstr>
      <vt:lpstr>Make questions :</vt:lpstr>
      <vt:lpstr>Short answers:</vt:lpstr>
      <vt:lpstr>Make questions and answers:</vt:lpstr>
      <vt:lpstr>Check yourself: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33</cp:revision>
  <dcterms:created xsi:type="dcterms:W3CDTF">2013-05-06T19:16:08Z</dcterms:created>
  <dcterms:modified xsi:type="dcterms:W3CDTF">2013-06-26T21:34:52Z</dcterms:modified>
</cp:coreProperties>
</file>