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1" r:id="rId1"/>
  </p:sldMasterIdLst>
  <p:handoutMasterIdLst>
    <p:handoutMasterId r:id="rId20"/>
  </p:handoutMasterIdLst>
  <p:sldIdLst>
    <p:sldId id="256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</p:sldIdLst>
  <p:sldSz cx="10160000" cy="8458200"/>
  <p:notesSz cx="6858000" cy="9144000"/>
  <p:embeddedFontLst>
    <p:embeddedFont>
      <p:font typeface="Comic Sans MS" pitchFamily="66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A44"/>
    <a:srgbClr val="FFCC00"/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4" y="-228"/>
      </p:cViewPr>
      <p:guideLst>
        <p:guide orient="horz" pos="266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9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3EC5A0-8A6E-4643-9A84-E802204EF034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00D02D4-4C91-4432-A9ED-2EC6955E2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27313"/>
            <a:ext cx="8636000" cy="181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2663"/>
            <a:ext cx="7112000" cy="2162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484C-3C01-490B-9F4C-C892041E8948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2C10-E681-4335-9ACC-29914B1C54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16D-E168-4B98-B335-47C094CF87D6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0B5B-4DF8-4A65-AD56-3D1FA4419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8138"/>
            <a:ext cx="2286000" cy="7216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38138"/>
            <a:ext cx="6705600" cy="7216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8085-5FB6-40B9-959E-CB47D5CB3C53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F70B-BA82-4EAB-AE03-E4B03D30BB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8138"/>
            <a:ext cx="9144000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973263"/>
            <a:ext cx="914400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840288"/>
            <a:ext cx="914400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B4AA-DD67-4413-89FF-81D7520DFDD1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5E8B-14AA-4E48-B56B-C6E785714F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8138"/>
            <a:ext cx="9144000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973263"/>
            <a:ext cx="4495800" cy="558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73263"/>
            <a:ext cx="4495800" cy="558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23DA-D1A4-41A6-8431-B75432ED6FED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F66F-899B-4ECE-B38B-B82198271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8138"/>
            <a:ext cx="9144000" cy="140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73263"/>
            <a:ext cx="4495800" cy="558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6200" y="1973263"/>
            <a:ext cx="4495800" cy="558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3EB2-B96C-4719-A5B0-FC52AF24B1EF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2A1F-83EF-42B7-8421-A0EE3E3E7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006D-1C5E-4FF3-8890-7C1DD0C050A1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7FD5-9924-4D67-B281-73AAEBE8FB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5435600"/>
            <a:ext cx="8636000" cy="16795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584575"/>
            <a:ext cx="8636000" cy="1851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2D30-EE69-4BD5-89A6-9D6353C883B7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120D-2A6F-40F4-9E2B-5FF8218C0A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73263"/>
            <a:ext cx="4495800" cy="558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73263"/>
            <a:ext cx="4495800" cy="558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AF49-A0BB-46DF-A184-F09F33020504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B1A0-1AA6-49AB-B261-4F5C0F95BE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3888"/>
            <a:ext cx="4489450" cy="788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82875"/>
            <a:ext cx="4489450" cy="4872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893888"/>
            <a:ext cx="4491037" cy="788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682875"/>
            <a:ext cx="4491037" cy="4872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3950-3FA2-487B-A080-DDE6C921BD5D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77F5-BEE0-4D45-845B-ABDD7EB03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574E-E484-45B6-B943-491B22F9BEEA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4E8D-135F-4325-9FB8-E26C7F2CE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EF02-BFFF-43C5-9858-5DEE3DE80838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5F52-6DC8-4752-B88F-0C8574FD2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6550"/>
            <a:ext cx="3343275" cy="1433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36550"/>
            <a:ext cx="5680075" cy="721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770063"/>
            <a:ext cx="3343275" cy="5784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00A4-21F8-4A38-BB4A-E3DE0F943869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A0DE-FF0D-425F-987F-C1F3074C1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921375"/>
            <a:ext cx="6096000" cy="698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755650"/>
            <a:ext cx="6096000" cy="507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6619875"/>
            <a:ext cx="6096000" cy="99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D3E1-A788-4597-8904-F440A4FFA8DF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AAB4-4490-4CE9-9A8D-8408AAD173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8000" y="338138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8000" y="1973263"/>
            <a:ext cx="9144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0" y="7839075"/>
            <a:ext cx="2370138" cy="45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DED13-20B8-46B4-B9EB-4B3E64A11DF2}" type="datetimeFigureOut">
              <a:rPr lang="cs-CZ"/>
              <a:pPr>
                <a:defRPr/>
              </a:pPr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863" y="7839075"/>
            <a:ext cx="3216275" cy="45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863" y="7839075"/>
            <a:ext cx="2370137" cy="45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DA842A-56D5-4955-8E13-F02909A67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3/39/Joan_of_arc_miniature_graded.jp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0/0c/Jeanne_d_Arc(1412-1431)_Miniaturmalerei_15_Jahrhundert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7/76/Jehanne_signatur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d/d7/Roses-Lancaster_victory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Jan_Lucembursk%C3%BD&amp;oldid=9538062" TargetMode="External"/><Relationship Id="rId2" Type="http://schemas.openxmlformats.org/officeDocument/2006/relationships/hyperlink" Target="http://cs.wikipedia.org/w/index.php?title=Stolet%C3%A1_v%C3%A1lka&amp;oldid=97014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Jana_z_Arku&amp;oldid=9533750" TargetMode="External"/><Relationship Id="rId2" Type="http://schemas.openxmlformats.org/officeDocument/2006/relationships/hyperlink" Target="http://cs.wikipedia.org/w/index.php?title=Karel_VII._Francouzsk%C3%BD&amp;oldid=939692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V%C3%A1lky_r%C5%AF%C5%BE%C3%AD&amp;oldid=95606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c/c1/Europe_in_1430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1/1b/Belagerung_von_Calais_1346-13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b/be/Schlacht_von_Azincour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2/24/Battle_of_crecy_froissart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8/82/Honzik_vi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7/71/KarlVII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1" descr="MSOfficePNG(1)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938" y="1014413"/>
            <a:ext cx="5462587" cy="1317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TextovéPole 2"/>
          <p:cNvSpPr txBox="1">
            <a:spLocks noChangeArrowheads="1"/>
          </p:cNvSpPr>
          <p:nvPr/>
        </p:nvSpPr>
        <p:spPr bwMode="auto">
          <a:xfrm>
            <a:off x="6580188" y="371475"/>
            <a:ext cx="3179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">
                <a:solidFill>
                  <a:srgbClr val="000000"/>
                </a:solidFill>
              </a:rPr>
              <a:t>číslo</a:t>
            </a:r>
            <a:r>
              <a:rPr lang="cs-CZ" sz="1500">
                <a:solidFill>
                  <a:srgbClr val="000000"/>
                </a:solidFill>
                <a:latin typeface="Times New Roman - 15"/>
              </a:rPr>
              <a:t>: </a:t>
            </a:r>
            <a:r>
              <a:rPr lang="cs-CZ" sz="1500">
                <a:solidFill>
                  <a:srgbClr val="000000"/>
                </a:solidFill>
              </a:rPr>
              <a:t>VY_32_INOVACE_19_12</a:t>
            </a:r>
          </a:p>
        </p:txBody>
      </p:sp>
      <p:sp>
        <p:nvSpPr>
          <p:cNvPr id="17411" name="TextovéPole 3"/>
          <p:cNvSpPr txBox="1">
            <a:spLocks noChangeArrowheads="1"/>
          </p:cNvSpPr>
          <p:nvPr/>
        </p:nvSpPr>
        <p:spPr bwMode="auto">
          <a:xfrm>
            <a:off x="1150938" y="2943225"/>
            <a:ext cx="792956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Digitální učební materiál vznikl v rámci projektu "Inovace + DVPP", </a:t>
            </a:r>
            <a:r>
              <a:rPr lang="pt-BR" sz="1800">
                <a:solidFill>
                  <a:srgbClr val="000000"/>
                </a:solidFill>
              </a:rPr>
              <a:t>EU peníze do škol, CZ.1.07/1.4.00/21.3768</a:t>
            </a:r>
          </a:p>
          <a:p>
            <a:pPr>
              <a:defRPr/>
            </a:pPr>
            <a:endParaRPr lang="cs-CZ" sz="1800">
              <a:solidFill>
                <a:srgbClr val="000000"/>
              </a:solidFill>
            </a:endParaRPr>
          </a:p>
          <a:p>
            <a:pPr>
              <a:defRPr/>
            </a:pPr>
            <a:endParaRPr lang="cs-CZ" sz="180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Název: </a:t>
            </a:r>
            <a:r>
              <a:rPr lang="cs-CZ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Stoletá válka</a:t>
            </a:r>
          </a:p>
          <a:p>
            <a:pPr>
              <a:defRPr/>
            </a:pPr>
            <a:endParaRPr lang="cs-CZ" sz="20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Autor: </a:t>
            </a: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Mgr. Eva Vondrková</a:t>
            </a:r>
          </a:p>
          <a:p>
            <a:pPr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Vzdělávací oblast: </a:t>
            </a: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Člověk a společnost</a:t>
            </a:r>
          </a:p>
          <a:p>
            <a:pPr>
              <a:defRPr/>
            </a:pPr>
            <a:endParaRPr lang="cs-CZ" sz="180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Předmět: </a:t>
            </a:r>
            <a:r>
              <a:rPr lang="cs-CZ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Dějepis</a:t>
            </a:r>
          </a:p>
          <a:p>
            <a:pPr>
              <a:defRPr/>
            </a:pPr>
            <a:endParaRPr lang="cs-CZ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sz="1800">
                <a:solidFill>
                  <a:srgbClr val="000000"/>
                </a:solidFill>
              </a:rPr>
              <a:t>Ročník: </a:t>
            </a:r>
            <a:r>
              <a:rPr lang="cs-CZ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ročník</a:t>
            </a:r>
          </a:p>
        </p:txBody>
      </p:sp>
      <p:sp>
        <p:nvSpPr>
          <p:cNvPr id="17412" name="TextovéPole 4"/>
          <p:cNvSpPr txBox="1">
            <a:spLocks noChangeArrowheads="1"/>
          </p:cNvSpPr>
          <p:nvPr/>
        </p:nvSpPr>
        <p:spPr bwMode="auto">
          <a:xfrm>
            <a:off x="5880100" y="20447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800">
              <a:latin typeface="Calibri" pitchFamily="34" charset="0"/>
            </a:endParaRPr>
          </a:p>
        </p:txBody>
      </p:sp>
      <p:sp>
        <p:nvSpPr>
          <p:cNvPr id="17413" name="TextovéPole 5"/>
          <p:cNvSpPr txBox="1">
            <a:spLocks noChangeArrowheads="1"/>
          </p:cNvSpPr>
          <p:nvPr/>
        </p:nvSpPr>
        <p:spPr bwMode="auto">
          <a:xfrm rot="10800000" flipV="1">
            <a:off x="3079750" y="2449513"/>
            <a:ext cx="390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Byla 17ti letá dívka posílená vírou, že byla vyvolena Bohem, aby zachránila Francii.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Osvobodila francouzského dauphina Karla VII. z obleženého Orleánsu.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V Remeši pak byl korunován fr. králem Karel VII.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R. 1430 byla zajata Burgunďany, vydána Angličanům. </a:t>
            </a:r>
          </a:p>
        </p:txBody>
      </p:sp>
      <p:sp>
        <p:nvSpPr>
          <p:cNvPr id="26627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903288" y="341313"/>
            <a:ext cx="8353425" cy="12954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cs-CZ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Johanka či Jana z Arku</a:t>
            </a:r>
          </a:p>
        </p:txBody>
      </p:sp>
      <p:pic>
        <p:nvPicPr>
          <p:cNvPr id="26629" name="Picture 9" descr="Soubor:Joan of arc miniature grad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1925638"/>
            <a:ext cx="3771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440363" y="1925638"/>
            <a:ext cx="360362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7650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</p:txBody>
      </p:sp>
      <p:sp>
        <p:nvSpPr>
          <p:cNvPr id="27651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R. 1430 byla v Rauenu upálena jako čarodějnice.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Její popel byl vhozen do řeky Seiny /sény/.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Její památka byla očištěna, svatořečena byla 16. 5. 1920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   Benediktem XV.</a:t>
            </a:r>
          </a:p>
        </p:txBody>
      </p:sp>
      <p:pic>
        <p:nvPicPr>
          <p:cNvPr id="27652" name="Picture 8" descr="Soubor:Jeanne d Arc(1412-1431) Miniaturmalerei 15 Jahrhund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1925638"/>
            <a:ext cx="37449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Soubor:Jehanne signa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5088" y="5597525"/>
            <a:ext cx="24495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903288" y="1925638"/>
            <a:ext cx="360362" cy="358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8.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976313" y="5668963"/>
            <a:ext cx="358775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Ve stoleté válce nakonec zvítězila Francie.</a:t>
            </a:r>
          </a:p>
          <a:p>
            <a:r>
              <a:rPr lang="cs-CZ" sz="2800" smtClean="0">
                <a:latin typeface="Comic Sans MS" pitchFamily="66" charset="0"/>
              </a:rPr>
              <a:t>Angličanům zůstal jen přístav Calais.</a:t>
            </a:r>
          </a:p>
          <a:p>
            <a:r>
              <a:rPr lang="cs-CZ" sz="2800" smtClean="0">
                <a:latin typeface="Comic Sans MS" pitchFamily="66" charset="0"/>
              </a:rPr>
              <a:t>Francie se stala nejmocnějším státem v Evropě.</a:t>
            </a:r>
          </a:p>
          <a:p>
            <a:r>
              <a:rPr lang="cs-CZ" sz="2800" smtClean="0">
                <a:latin typeface="Comic Sans MS" pitchFamily="66" charset="0"/>
              </a:rPr>
              <a:t>V Anglii došlo k občanské válce mezi dvěma šlechtickými rody, usilujícími o moc, </a:t>
            </a:r>
            <a:r>
              <a:rPr lang="cs-CZ" sz="2800" b="1" u="sng" smtClean="0">
                <a:latin typeface="Comic Sans MS" pitchFamily="66" charset="0"/>
              </a:rPr>
              <a:t>Yorky</a:t>
            </a:r>
            <a:r>
              <a:rPr lang="cs-CZ" sz="2800" smtClean="0">
                <a:latin typeface="Comic Sans MS" pitchFamily="66" charset="0"/>
              </a:rPr>
              <a:t> a </a:t>
            </a:r>
            <a:r>
              <a:rPr lang="cs-CZ" sz="2800" b="1" u="sng" smtClean="0">
                <a:latin typeface="Comic Sans MS" pitchFamily="66" charset="0"/>
              </a:rPr>
              <a:t>Lancestery</a:t>
            </a:r>
            <a:r>
              <a:rPr lang="cs-CZ" sz="2800" smtClean="0">
                <a:latin typeface="Comic Sans MS" pitchFamily="66" charset="0"/>
              </a:rPr>
              <a:t> – k tzv. </a:t>
            </a:r>
            <a:r>
              <a:rPr lang="cs-CZ" sz="2800" b="1" u="sng" smtClean="0">
                <a:latin typeface="Comic Sans MS" pitchFamily="66" charset="0"/>
              </a:rPr>
              <a:t>válce růží</a:t>
            </a:r>
            <a:r>
              <a:rPr lang="cs-CZ" sz="2800" smtClean="0">
                <a:latin typeface="Comic Sans MS" pitchFamily="66" charset="0"/>
              </a:rPr>
              <a:t>.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758825" y="341313"/>
            <a:ext cx="8785225" cy="1366837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600" b="1"/>
              <a:t>Konec války</a:t>
            </a:r>
          </a:p>
        </p:txBody>
      </p:sp>
      <p:pic>
        <p:nvPicPr>
          <p:cNvPr id="29700" name="Picture 5" descr="Soubor:Roses-Lancaster victory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5021263"/>
            <a:ext cx="5905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1695450" y="4949825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H="1">
            <a:off x="6159500" y="4445000"/>
            <a:ext cx="12255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903288" y="7469188"/>
            <a:ext cx="360362" cy="3619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>
              <a:defRPr/>
            </a:pPr>
            <a:r>
              <a:rPr lang="cs-CZ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Shrnutí: Doplň vynechaná slova do textu, tak získáš zápis do svého sešitu:</a:t>
            </a:r>
          </a:p>
        </p:txBody>
      </p:sp>
      <p:sp>
        <p:nvSpPr>
          <p:cNvPr id="30722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   Ve stoleté válce (1337- 1453) mezi sebou bojovala _____ a ______. Ve Francii vymřel rod ________, anglický král ___________, po matce Kapetovec, si dělal nároky na francouzský trůn. Bezprostřední příčinou byl spor o nadvládu nad ______, kde se vyrábělo ______. Zpočátku vítězila Anglie, později se síly vyrovnaly. Bitvy u _______ r. ___ se zúčastnil i český král _________, který v boji zemřel. Do čela Francouzů se postavila Bohem vyvolená 17ti letá __________. R. 1431 ji dali Angličané upálit za ________. ______ nakonec zvítězila, Angličanům zůstal jen přístav 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Ve stoleté válce (1337- 1453) mezi sebou bojovala Anglie a Francie. Ve Francii vymřel rod Kapetovců, anglický král Eduard III. Plantagenet, po matce Kapetovec, si dělal nároky na francouzský trůn. Bezprostřední příčinou byl spor o nadvládu nad Flandrami, kde se vyrábělo sukno. Zpočátku vítězila Anglie, později se síly vyrovnaly. Bitvy u Kresčaku r. 1346 se zúčastnil i český král Jan Lucemburský, který v boji zemřel. Do čela Francouzů se postavila Bohem vyvolená 17ti letá Jana z Arku. R. 1431 ji dali Angličané upálit za čarodějnictví. Francie nakonec zvítězila, Angličanům zůstal jen přístav Calais.</a:t>
            </a:r>
          </a:p>
          <a:p>
            <a:endParaRPr lang="cs-CZ" sz="280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47750" y="484188"/>
            <a:ext cx="8208963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u="sng"/>
              <a:t>Řešení: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Odpověz na otázky: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cs-CZ" sz="2800" smtClean="0">
                <a:latin typeface="Comic Sans MS" pitchFamily="66" charset="0"/>
              </a:rPr>
              <a:t>Popiš příčiny stoleté války.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800" smtClean="0">
                <a:latin typeface="Comic Sans MS" pitchFamily="66" charset="0"/>
              </a:rPr>
              <a:t>Co víš o bitvě u Kresčaku?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800" smtClean="0">
                <a:latin typeface="Comic Sans MS" pitchFamily="66" charset="0"/>
              </a:rPr>
              <a:t>Kdo to byla Johanka z Arku?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800" smtClean="0">
                <a:latin typeface="Comic Sans MS" pitchFamily="66" charset="0"/>
              </a:rPr>
              <a:t>Co se s ní stalo?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z="2800" smtClean="0">
                <a:latin typeface="Comic Sans MS" pitchFamily="66" charset="0"/>
              </a:rPr>
              <a:t>Jak skončila stoletá válka?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Obrázky 1, 2, 3, 4, 7</a:t>
            </a:r>
          </a:p>
          <a:p>
            <a:pPr>
              <a:buFont typeface="Arial" charset="0"/>
              <a:buNone/>
            </a:pPr>
            <a:r>
              <a:rPr lang="cs-CZ" sz="2800" i="1" smtClean="0">
                <a:latin typeface="Comic Sans MS" pitchFamily="66" charset="0"/>
              </a:rPr>
              <a:t>Wikipedie: Otevřená encyklopedie: Stoletá válka</a:t>
            </a:r>
            <a:r>
              <a:rPr lang="cs-CZ" sz="2800" smtClean="0">
                <a:latin typeface="Comic Sans MS" pitchFamily="66" charset="0"/>
              </a:rPr>
              <a:t> [online]. c2013 [citováno 11. 02. 2013]. Dostupný z WWW: &lt;</a:t>
            </a:r>
            <a:r>
              <a:rPr lang="cs-CZ" sz="2800" b="1" smtClean="0">
                <a:latin typeface="Comic Sans MS" pitchFamily="66" charset="0"/>
                <a:hlinkClick r:id="rId2"/>
              </a:rPr>
              <a:t>http://cs.wikipedia.org/w/index.php?title=Stolet%C3%A1_v%C3%A1lka&amp;oldid=9701402</a:t>
            </a:r>
            <a:r>
              <a:rPr lang="cs-CZ" smtClean="0"/>
              <a:t>&gt; </a:t>
            </a:r>
          </a:p>
          <a:p>
            <a:r>
              <a:rPr lang="cs-CZ" sz="2800" smtClean="0">
                <a:latin typeface="Comic Sans MS" pitchFamily="66" charset="0"/>
              </a:rPr>
              <a:t>Obrázek 5</a:t>
            </a:r>
          </a:p>
          <a:p>
            <a:pPr>
              <a:buFont typeface="Arial" charset="0"/>
              <a:buNone/>
            </a:pPr>
            <a:r>
              <a:rPr lang="cs-CZ" sz="2800" i="1" smtClean="0">
                <a:latin typeface="Comic Sans MS" pitchFamily="66" charset="0"/>
              </a:rPr>
              <a:t>Wikipedie: Otevřená encyklopedie: Jan Lucemburský</a:t>
            </a:r>
            <a:r>
              <a:rPr lang="cs-CZ" sz="2800" smtClean="0">
                <a:latin typeface="Comic Sans MS" pitchFamily="66" charset="0"/>
              </a:rPr>
              <a:t> [online]. c2013 [citováno 11. 02. 2013]. Dostupný z WWW: &lt;</a:t>
            </a:r>
            <a:r>
              <a:rPr lang="cs-CZ" sz="2800" b="1" smtClean="0">
                <a:latin typeface="Comic Sans MS" pitchFamily="66" charset="0"/>
                <a:hlinkClick r:id="rId3"/>
              </a:rPr>
              <a:t>http://cs.wikipedia.org/w/index.php?title=Jan_Lucembursk%C3%BD&amp;oldid=9538062</a:t>
            </a:r>
            <a:r>
              <a:rPr lang="cs-CZ" sz="2800" smtClean="0">
                <a:latin typeface="Comic Sans MS" pitchFamily="66" charset="0"/>
              </a:rPr>
              <a:t>&gt; 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263650" y="484188"/>
            <a:ext cx="7993063" cy="1223962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u="sng"/>
              <a:t>Zdroje a citace: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latin typeface="Comic Sans MS" pitchFamily="66" charset="0"/>
              </a:rPr>
              <a:t>Obrázek 6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i="1" smtClean="0">
                <a:latin typeface="Comic Sans MS" pitchFamily="66" charset="0"/>
              </a:rPr>
              <a:t>Wikipedie: Otevřená encyklopedie: Karel VII. Francouzský</a:t>
            </a:r>
            <a:r>
              <a:rPr lang="cs-CZ" sz="2800" smtClean="0">
                <a:latin typeface="Comic Sans MS" pitchFamily="66" charset="0"/>
              </a:rPr>
              <a:t> [online]. c2012 [citováno 11. 02. 2013]. Dostupný z WWW: &lt;</a:t>
            </a:r>
            <a:r>
              <a:rPr lang="cs-CZ" sz="2800" b="1" smtClean="0">
                <a:latin typeface="Comic Sans MS" pitchFamily="66" charset="0"/>
                <a:hlinkClick r:id="rId2"/>
              </a:rPr>
              <a:t>http://cs.wikipedia.org/w/index.php?title=Karel_VII._Francouzsk%C3%BD&amp;oldid=9396923</a:t>
            </a:r>
            <a:r>
              <a:rPr lang="cs-CZ" sz="2800" smtClean="0">
                <a:latin typeface="Comic Sans MS" pitchFamily="66" charset="0"/>
              </a:rPr>
              <a:t>&gt; 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Comic Sans MS" pitchFamily="66" charset="0"/>
              </a:rPr>
              <a:t>Obrázek 8, 9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i="1" smtClean="0">
                <a:latin typeface="Comic Sans MS" pitchFamily="66" charset="0"/>
              </a:rPr>
              <a:t>Wikipedie: Otevřená encyklopedie: Jana z Arku</a:t>
            </a:r>
            <a:r>
              <a:rPr lang="cs-CZ" smtClean="0">
                <a:latin typeface="Comic Sans MS" pitchFamily="66" charset="0"/>
              </a:rPr>
              <a:t> [online]. c2013 [citováno 11. 02. 2013]. Dostupný z WWW: &lt;</a:t>
            </a:r>
            <a:r>
              <a:rPr lang="cs-CZ" b="1" smtClean="0">
                <a:latin typeface="Comic Sans MS" pitchFamily="66" charset="0"/>
                <a:hlinkClick r:id="rId3"/>
              </a:rPr>
              <a:t>http://cs.wikipedia.org/w/index.php?title=Jana_z_Arku&amp;oldid=9533750</a:t>
            </a:r>
            <a:r>
              <a:rPr lang="cs-CZ" smtClean="0">
                <a:latin typeface="Comic Sans MS" pitchFamily="66" charset="0"/>
              </a:rPr>
              <a:t>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Obrázek 10</a:t>
            </a:r>
          </a:p>
          <a:p>
            <a:pPr>
              <a:buFont typeface="Arial" charset="0"/>
              <a:buNone/>
            </a:pPr>
            <a:r>
              <a:rPr lang="cs-CZ" sz="2800" i="1" smtClean="0">
                <a:latin typeface="Comic Sans MS" pitchFamily="66" charset="0"/>
              </a:rPr>
              <a:t>Wikipedie: Otevřená encyklopedie: Války růží</a:t>
            </a:r>
            <a:r>
              <a:rPr lang="cs-CZ" sz="2800" smtClean="0">
                <a:latin typeface="Comic Sans MS" pitchFamily="66" charset="0"/>
              </a:rPr>
              <a:t> [online]. c2013 [citováno 11. 02. 2013]. Dostupný z WWW: &lt;</a:t>
            </a:r>
            <a:r>
              <a:rPr lang="cs-CZ" sz="2800" b="1" smtClean="0">
                <a:latin typeface="Comic Sans MS" pitchFamily="66" charset="0"/>
                <a:hlinkClick r:id="rId2"/>
              </a:rPr>
              <a:t>http://cs.wikipedia.org/w/index.php?title=V%C3%A1lky_r%C5%AF%C5%BE%C3%AD&amp;oldid=9560654</a:t>
            </a:r>
            <a:r>
              <a:rPr lang="cs-CZ" smtClean="0"/>
              <a:t>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Didaktický učební materiál </a:t>
            </a:r>
            <a:r>
              <a:rPr lang="cs-CZ" sz="2800" b="1" u="sng" smtClean="0">
                <a:latin typeface="Comic Sans MS" pitchFamily="66" charset="0"/>
              </a:rPr>
              <a:t>Stoletá válka</a:t>
            </a:r>
            <a:r>
              <a:rPr lang="cs-CZ" sz="2800" smtClean="0">
                <a:latin typeface="Comic Sans MS" pitchFamily="66" charset="0"/>
              </a:rPr>
              <a:t> slouží k</a:t>
            </a:r>
          </a:p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vizuální podpoře výkladové části hodiny. Na závěr</a:t>
            </a:r>
          </a:p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prezentace je přidán text s vynechanými pojmy, který</a:t>
            </a:r>
          </a:p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může po doplnění sloužit jako zápis do sešitu. Správné</a:t>
            </a:r>
          </a:p>
          <a:p>
            <a:pPr>
              <a:buFont typeface="Arial" charset="0"/>
              <a:buNone/>
            </a:pPr>
            <a:r>
              <a:rPr lang="cs-CZ" sz="2800" smtClean="0">
                <a:latin typeface="Comic Sans MS" pitchFamily="66" charset="0"/>
              </a:rPr>
              <a:t>řešení neuvádím, neboť vše je uvedeno v prezentaci. 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047750" y="484188"/>
            <a:ext cx="8208963" cy="1223962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u="sng"/>
              <a:t>Metodický list – anotace: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z="3600" smtClean="0">
              <a:latin typeface="Comic Sans MS" pitchFamily="66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508000" y="2933700"/>
            <a:ext cx="9144000" cy="46212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800" b="1" u="sng" smtClean="0">
                <a:latin typeface="Comic Sans MS" pitchFamily="66" charset="0"/>
              </a:rPr>
              <a:t>Příčina:</a:t>
            </a:r>
            <a:r>
              <a:rPr lang="cs-CZ" sz="2800" smtClean="0">
                <a:latin typeface="Comic Sans MS" pitchFamily="66" charset="0"/>
              </a:rPr>
              <a:t> Spor o ovládnutí bohatých Flander (výroba sukna).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800" b="1" u="sng" smtClean="0">
                <a:latin typeface="Comic Sans MS" pitchFamily="66" charset="0"/>
              </a:rPr>
              <a:t>Záminka:</a:t>
            </a:r>
            <a:r>
              <a:rPr lang="cs-CZ" sz="2800" smtClean="0">
                <a:latin typeface="Comic Sans MS" pitchFamily="66" charset="0"/>
              </a:rPr>
              <a:t> R. 1328 skončila ve Francii vláda </a:t>
            </a:r>
            <a:r>
              <a:rPr lang="cs-CZ" sz="2800" b="1" smtClean="0">
                <a:latin typeface="Comic Sans MS" pitchFamily="66" charset="0"/>
              </a:rPr>
              <a:t>Kapetovců</a:t>
            </a:r>
            <a:r>
              <a:rPr lang="cs-CZ" sz="2800" smtClean="0">
                <a:latin typeface="Comic Sans MS" pitchFamily="66" charset="0"/>
              </a:rPr>
              <a:t>, na trůn usedli příslušníci dynastie </a:t>
            </a:r>
            <a:r>
              <a:rPr lang="cs-CZ" sz="2800" b="1" smtClean="0">
                <a:latin typeface="Comic Sans MS" pitchFamily="66" charset="0"/>
              </a:rPr>
              <a:t>Valois</a:t>
            </a:r>
            <a:r>
              <a:rPr lang="cs-CZ" sz="2800" smtClean="0">
                <a:latin typeface="Comic Sans MS" pitchFamily="66" charset="0"/>
              </a:rPr>
              <a:t> /valoa/. Anglický král </a:t>
            </a:r>
            <a:r>
              <a:rPr lang="cs-CZ" sz="2800" b="1" smtClean="0">
                <a:latin typeface="Comic Sans MS" pitchFamily="66" charset="0"/>
              </a:rPr>
              <a:t>Eduard III. Plantagenet</a:t>
            </a:r>
            <a:r>
              <a:rPr lang="cs-CZ" sz="2800" smtClean="0">
                <a:latin typeface="Comic Sans MS" pitchFamily="66" charset="0"/>
              </a:rPr>
              <a:t> (matka Kapetovna) jejich nárok na francouzskou korunu zpochybnil.</a:t>
            </a: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1047750" y="196850"/>
            <a:ext cx="7993063" cy="23749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u="sng"/>
              <a:t>Stoletá válka</a:t>
            </a:r>
            <a:r>
              <a:rPr lang="cs-CZ" b="1"/>
              <a:t> (1337 – 1453)</a:t>
            </a:r>
          </a:p>
          <a:p>
            <a:pPr algn="ctr"/>
            <a:endParaRPr lang="cs-CZ" b="1"/>
          </a:p>
          <a:p>
            <a:pPr algn="ctr"/>
            <a:r>
              <a:rPr lang="cs-CZ" b="1"/>
              <a:t>= válka mezi Francií a Anglií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u="sng" smtClean="0">
                <a:latin typeface="Comic Sans MS" pitchFamily="66" charset="0"/>
              </a:rPr>
              <a:t>Úkol:</a:t>
            </a:r>
            <a:r>
              <a:rPr lang="cs-CZ" sz="2800" smtClean="0">
                <a:latin typeface="Comic Sans MS" pitchFamily="66" charset="0"/>
              </a:rPr>
              <a:t> Najdi na mapě Flandry. Na území kterého státu dnes leží?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20483" name="Picture 5" descr="Soubor:Europe in 1430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0" y="1925638"/>
            <a:ext cx="5267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27250" y="1925638"/>
            <a:ext cx="431800" cy="358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1</a:t>
            </a:r>
            <a:r>
              <a:rPr lang="cs-CZ" sz="18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508000" y="338138"/>
            <a:ext cx="9144000" cy="434975"/>
          </a:xfrm>
        </p:spPr>
        <p:txBody>
          <a:bodyPr/>
          <a:lstStyle/>
          <a:p>
            <a:pPr eaLnBrk="1" hangingPunct="1"/>
            <a:endParaRPr lang="cs-CZ" sz="4000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508000" y="1204913"/>
            <a:ext cx="9144000" cy="6350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800" smtClean="0">
                <a:latin typeface="Comic Sans MS" pitchFamily="66" charset="0"/>
              </a:rPr>
              <a:t>Válka trvala s přestávkami 116 let.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800" smtClean="0">
                <a:latin typeface="Comic Sans MS" pitchFamily="66" charset="0"/>
              </a:rPr>
              <a:t>Boje se odehrávaly převážně ve Francii.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800" smtClean="0">
                <a:latin typeface="Comic Sans MS" pitchFamily="66" charset="0"/>
              </a:rPr>
              <a:t>Vítězství se přiklánělo střídavě k Francii nebo Anglii.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Comic Sans MS" pitchFamily="66" charset="0"/>
            </a:endParaRPr>
          </a:p>
        </p:txBody>
      </p:sp>
      <p:pic>
        <p:nvPicPr>
          <p:cNvPr id="21507" name="Picture 5" descr="Soubor:Belagerung von Calais 1346-134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3436938"/>
            <a:ext cx="41052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Soubor:Schlacht von Azincour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5538" y="3436938"/>
            <a:ext cx="46085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42925" y="3436938"/>
            <a:ext cx="360363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2.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935538" y="3436938"/>
            <a:ext cx="360362" cy="3603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2530" name="Rectangle 1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b="1" u="sng" smtClean="0">
                <a:latin typeface="Comic Sans MS" pitchFamily="66" charset="0"/>
              </a:rPr>
              <a:t>Anglie</a:t>
            </a:r>
          </a:p>
          <a:p>
            <a:pPr eaLnBrk="1" hangingPunct="1"/>
            <a:r>
              <a:rPr lang="cs-CZ" smtClean="0">
                <a:latin typeface="Comic Sans MS" pitchFamily="66" charset="0"/>
              </a:rPr>
              <a:t>Žoldnéřské vojsko, skvěle vycvičené v boji s luky, ukázněné, disciplinované, ale početně slabší.</a:t>
            </a:r>
          </a:p>
        </p:txBody>
      </p:sp>
      <p:sp>
        <p:nvSpPr>
          <p:cNvPr id="22531" name="Rectangle 19"/>
          <p:cNvSpPr>
            <a:spLocks noGrp="1"/>
          </p:cNvSpPr>
          <p:nvPr>
            <p:ph type="body" sz="half" idx="2"/>
          </p:nvPr>
        </p:nvSpPr>
        <p:spPr>
          <a:xfrm>
            <a:off x="4935538" y="1997075"/>
            <a:ext cx="4752975" cy="5581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b="1" u="sng" smtClean="0">
                <a:latin typeface="Comic Sans MS" pitchFamily="66" charset="0"/>
              </a:rPr>
              <a:t>Francie</a:t>
            </a:r>
          </a:p>
          <a:p>
            <a:pPr eaLnBrk="1" hangingPunct="1"/>
            <a:r>
              <a:rPr lang="cs-CZ" smtClean="0">
                <a:latin typeface="Comic Sans MS" pitchFamily="66" charset="0"/>
              </a:rPr>
              <a:t>Středověcí rytíři v brnění, bez disciplíny, neuspořádané, těžko ovladatelné, rytíři pro- kazují osobní statečnost.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119188" y="268288"/>
            <a:ext cx="7920037" cy="1584325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3600" b="1"/>
              <a:t>Bitva</a:t>
            </a:r>
            <a:r>
              <a:rPr lang="cs-CZ" sz="3200" b="1"/>
              <a:t> u Kresčaku r. 1346</a:t>
            </a:r>
          </a:p>
        </p:txBody>
      </p:sp>
      <p:pic>
        <p:nvPicPr>
          <p:cNvPr id="22533" name="Picture 21" descr="Soubor:Battle of crecy froiss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4733925"/>
            <a:ext cx="424973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559050" y="4733925"/>
            <a:ext cx="360363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>
              <a:latin typeface="Comic Sans MS" pitchFamily="66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508000" y="1973263"/>
            <a:ext cx="9144000" cy="6000750"/>
          </a:xfrm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Francouzským spojencem byl i český král Jan Lucemburský, který v bitvě zahynul. 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4000" smtClean="0"/>
              <a:t>       „</a:t>
            </a:r>
            <a:r>
              <a:rPr lang="cs-CZ" i="1" smtClean="0">
                <a:latin typeface="Comic Sans MS" pitchFamily="66" charset="0"/>
              </a:rPr>
              <a:t>Když zaslechl povel k boji, zeptal se, kde je jeho syn Karel. Průvodci mu řekli, že nevědí, že se však nejspíš někde bije, načež král pravil:"Pánové, jste dnes všichni mými přáteli a bratry ve zbrani, proto vás žádám, jelikož sám jsem slepý, veďte mne tak daleko do bitevní vřavy, abych měl nepřátelé na dosah meče." </a:t>
            </a:r>
          </a:p>
          <a:p>
            <a:pPr eaLnBrk="1" hangingPunct="1">
              <a:buFont typeface="Arial" charset="0"/>
              <a:buNone/>
            </a:pPr>
            <a:endParaRPr lang="cs-CZ" i="1" smtClean="0">
              <a:latin typeface="Comic Sans MS" pitchFamily="66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903288" y="268288"/>
            <a:ext cx="8497887" cy="1512887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cs-CZ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Jan Lucemburský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08000" y="773113"/>
            <a:ext cx="9144000" cy="678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i="1" smtClean="0">
                <a:latin typeface="Comic Sans MS" pitchFamily="66" charset="0"/>
              </a:rPr>
              <a:t>   Rytíři souhlasili, a protože ho nechtěli ztratit v mačkanici lidí, svázali otěže koní dohromady. Krále pak dle jeho přání vysunuli o něco kupředu a tímto způsobem postupovali proti Angličanům... Postoupili však příliš kupředu a byli všichni na místě pobiti. Ráno je nalezli na zemi mrtvé, s koňmi navzájem spojenými.“</a:t>
            </a:r>
          </a:p>
          <a:p>
            <a:pPr algn="r" eaLnBrk="1" hangingPunct="1">
              <a:buFont typeface="Arial" charset="0"/>
              <a:buNone/>
            </a:pPr>
            <a:r>
              <a:rPr lang="cs-CZ" i="1" smtClean="0">
                <a:latin typeface="Comic Sans MS" pitchFamily="66" charset="0"/>
              </a:rPr>
              <a:t> Jean Froissart</a:t>
            </a:r>
          </a:p>
        </p:txBody>
      </p:sp>
      <p:pic>
        <p:nvPicPr>
          <p:cNvPr id="24579" name="Picture 5" descr="Soubor:Honzik v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4445000"/>
            <a:ext cx="22510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640138" y="4445000"/>
            <a:ext cx="360362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5602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Angličané získali důležitý přístav Calais /kalé/.</a:t>
            </a:r>
          </a:p>
          <a:p>
            <a:pPr eaLnBrk="1" hangingPunct="1"/>
            <a:r>
              <a:rPr lang="cs-CZ" sz="2800" smtClean="0">
                <a:latin typeface="Comic Sans MS" pitchFamily="66" charset="0"/>
              </a:rPr>
              <a:t>V době největšího ohrožení Francie se objevila Jana z Arku.</a:t>
            </a:r>
          </a:p>
        </p:txBody>
      </p:sp>
      <p:sp>
        <p:nvSpPr>
          <p:cNvPr id="25603" name="Rectangle 6"/>
          <p:cNvSpPr>
            <a:spLocks noGrp="1"/>
          </p:cNvSpPr>
          <p:nvPr>
            <p:ph sz="half" idx="2"/>
          </p:nvPr>
        </p:nvSpPr>
        <p:spPr>
          <a:xfrm>
            <a:off x="542925" y="4805363"/>
            <a:ext cx="9144000" cy="2714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sz="2800" smtClean="0">
              <a:latin typeface="Comic Sans MS" pitchFamily="66" charset="0"/>
            </a:endParaRPr>
          </a:p>
        </p:txBody>
      </p:sp>
      <p:pic>
        <p:nvPicPr>
          <p:cNvPr id="25604" name="Picture 5" descr="Soubor:KarlVI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3076575"/>
            <a:ext cx="3448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257800" y="7402513"/>
            <a:ext cx="347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/>
              <a:t>Karel VII. Francouzský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5080000" y="3076575"/>
            <a:ext cx="360363" cy="360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iv sady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761</Words>
  <Application>Microsoft Office PowerPoint</Application>
  <PresentationFormat>Custom</PresentationFormat>
  <Paragraphs>88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Comic Sans MS</vt:lpstr>
      <vt:lpstr>Arial</vt:lpstr>
      <vt:lpstr>Calibri</vt:lpstr>
      <vt:lpstr>Times New Roman - 15</vt:lpstr>
      <vt:lpstr>System - 12</vt:lpstr>
      <vt:lpstr>Wingdings</vt:lpstr>
      <vt:lpstr>Motiv sady Office</vt:lpstr>
      <vt:lpstr>Snímek 1</vt:lpstr>
      <vt:lpstr>Snímek 2</vt:lpstr>
      <vt:lpstr>Snímek 3</vt:lpstr>
      <vt:lpstr>Úkol: Najdi na mapě Flandry. Na území kterého státu dnes leží?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Shrnutí: Doplň vynechaná slova do textu, tak získáš zápis do svého sešitu:</vt:lpstr>
      <vt:lpstr>Snímek 14</vt:lpstr>
      <vt:lpstr>Odpověz na otázky:</vt:lpstr>
      <vt:lpstr>Snímek 16</vt:lpstr>
      <vt:lpstr>Snímek 17</vt:lpstr>
      <vt:lpstr>Snímek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macku</dc:creator>
  <cp:lastModifiedBy>Eva</cp:lastModifiedBy>
  <cp:revision>12</cp:revision>
  <dcterms:created xsi:type="dcterms:W3CDTF">2012-12-12T11:26:15Z</dcterms:created>
  <dcterms:modified xsi:type="dcterms:W3CDTF">2013-06-23T19:00:16Z</dcterms:modified>
</cp:coreProperties>
</file>