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10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3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4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3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88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14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26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46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16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38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E916-ACDA-4B27-A0A0-F7AE0D7D50D5}" type="datetimeFigureOut">
              <a:rPr lang="cs-CZ" smtClean="0"/>
              <a:t>23.6.2013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A42D-2D7E-4620-9AEB-4CBAC89956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0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rgon" TargetMode="External"/><Relationship Id="rId13" Type="http://schemas.openxmlformats.org/officeDocument/2006/relationships/hyperlink" Target="http://cs.wikipedia.org/wiki/Jod" TargetMode="External"/><Relationship Id="rId3" Type="http://schemas.openxmlformats.org/officeDocument/2006/relationships/hyperlink" Target="http://cs.wikipedia.org/wiki/Kysl%C3%ADk" TargetMode="External"/><Relationship Id="rId7" Type="http://schemas.openxmlformats.org/officeDocument/2006/relationships/hyperlink" Target="http://cs.wikipedia.org/wiki/Chlor" TargetMode="External"/><Relationship Id="rId12" Type="http://schemas.openxmlformats.org/officeDocument/2006/relationships/hyperlink" Target="http://cs.wikipedia.org/wiki/Tellur" TargetMode="External"/><Relationship Id="rId17" Type="http://schemas.openxmlformats.org/officeDocument/2006/relationships/hyperlink" Target="http://cs.wikipedia.org/wiki/Radon" TargetMode="External"/><Relationship Id="rId2" Type="http://schemas.openxmlformats.org/officeDocument/2006/relationships/hyperlink" Target="http://cs.wikipedia.org/wiki/Helium" TargetMode="External"/><Relationship Id="rId16" Type="http://schemas.openxmlformats.org/officeDocument/2006/relationships/hyperlink" Target="http://cs.wikipedia.org/wiki/Ast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%C3%ADra" TargetMode="External"/><Relationship Id="rId11" Type="http://schemas.openxmlformats.org/officeDocument/2006/relationships/hyperlink" Target="http://cs.wikipedia.org/wiki/Krypton" TargetMode="External"/><Relationship Id="rId5" Type="http://schemas.openxmlformats.org/officeDocument/2006/relationships/hyperlink" Target="http://cs.wikipedia.org/wiki/Neon" TargetMode="External"/><Relationship Id="rId15" Type="http://schemas.openxmlformats.org/officeDocument/2006/relationships/hyperlink" Target="http://cs.wikipedia.org/wiki/Polonium" TargetMode="External"/><Relationship Id="rId10" Type="http://schemas.openxmlformats.org/officeDocument/2006/relationships/hyperlink" Target="http://cs.wikipedia.org/wiki/Brom" TargetMode="External"/><Relationship Id="rId4" Type="http://schemas.openxmlformats.org/officeDocument/2006/relationships/hyperlink" Target="http://cs.wikipedia.org/wiki/Fluor" TargetMode="External"/><Relationship Id="rId9" Type="http://schemas.openxmlformats.org/officeDocument/2006/relationships/hyperlink" Target="http://cs.wikipedia.org/wiki/Selen" TargetMode="External"/><Relationship Id="rId14" Type="http://schemas.openxmlformats.org/officeDocument/2006/relationships/hyperlink" Target="http://cs.wikipedia.org/wiki/Xen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V%C3%A1pn%C3%ADk" TargetMode="External"/><Relationship Id="rId13" Type="http://schemas.openxmlformats.org/officeDocument/2006/relationships/hyperlink" Target="http://cs.wikipedia.org/wiki/Francium" TargetMode="External"/><Relationship Id="rId3" Type="http://schemas.openxmlformats.org/officeDocument/2006/relationships/hyperlink" Target="http://cs.wikipedia.org/wiki/Lithium" TargetMode="External"/><Relationship Id="rId7" Type="http://schemas.openxmlformats.org/officeDocument/2006/relationships/hyperlink" Target="http://cs.wikipedia.org/wiki/Drasl%C3%ADk" TargetMode="External"/><Relationship Id="rId12" Type="http://schemas.openxmlformats.org/officeDocument/2006/relationships/hyperlink" Target="http://cs.wikipedia.org/wiki/Baryum" TargetMode="External"/><Relationship Id="rId2" Type="http://schemas.openxmlformats.org/officeDocument/2006/relationships/hyperlink" Target="http://cs.wikipedia.org/wiki/Vod%C3%A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Ho%C5%99%C4%8D%C3%ADk" TargetMode="External"/><Relationship Id="rId11" Type="http://schemas.openxmlformats.org/officeDocument/2006/relationships/hyperlink" Target="http://cs.wikipedia.org/wiki/Cesium" TargetMode="External"/><Relationship Id="rId5" Type="http://schemas.openxmlformats.org/officeDocument/2006/relationships/hyperlink" Target="http://cs.wikipedia.org/wiki/Sod%C3%ADk" TargetMode="External"/><Relationship Id="rId10" Type="http://schemas.openxmlformats.org/officeDocument/2006/relationships/hyperlink" Target="http://cs.wikipedia.org/wiki/Stroncium" TargetMode="External"/><Relationship Id="rId4" Type="http://schemas.openxmlformats.org/officeDocument/2006/relationships/hyperlink" Target="http://cs.wikipedia.org/wiki/Beryllium" TargetMode="External"/><Relationship Id="rId9" Type="http://schemas.openxmlformats.org/officeDocument/2006/relationships/hyperlink" Target="http://cs.wikipedia.org/wiki/Rubidium" TargetMode="External"/><Relationship Id="rId14" Type="http://schemas.openxmlformats.org/officeDocument/2006/relationships/hyperlink" Target="http://cs.wikipedia.org/wiki/Radiu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Výukový materiál:	VY_32_INOVACE_Ionty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Název projektu: Šablony Špičák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Číslo projektu: CZ.1.07/1.4.00/21.2735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Šablona: III/2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Autor VM: Mgr. Šárka Bártová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VM byl vytvořen: prosinec 2012</a:t>
            </a:r>
          </a:p>
        </p:txBody>
      </p:sp>
    </p:spTree>
    <p:extLst>
      <p:ext uri="{BB962C8B-B14F-4D97-AF65-F5344CB8AC3E}">
        <p14:creationId xmlns:p14="http://schemas.microsoft.com/office/powerpoint/2010/main" val="154261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Anionty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Většinou vznikají z elektronegativních prvků, ty leží v pravé části tabulky: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97406"/>
              </p:ext>
            </p:extLst>
          </p:nvPr>
        </p:nvGraphicFramePr>
        <p:xfrm>
          <a:off x="2555776" y="2780927"/>
          <a:ext cx="3533096" cy="37093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864096"/>
                <a:gridCol w="1372856"/>
              </a:tblGrid>
              <a:tr h="4419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2" tooltip="Helium"/>
                        </a:rPr>
                        <a:t>He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3.89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3" tooltip="Kyslík"/>
                        </a:rPr>
                        <a:t>O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3.44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4" tooltip="Fluor"/>
                        </a:rPr>
                        <a:t>F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3.98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5" tooltip="Neon"/>
                        </a:rPr>
                        <a:t>Ne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3.67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6" tooltip="Síra"/>
                        </a:rPr>
                        <a:t>S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2.58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7" tooltip="Chlor"/>
                        </a:rPr>
                        <a:t>Cl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3.16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8" tooltip="Argon"/>
                        </a:rPr>
                        <a:t>Ar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3.3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9" tooltip="Selen"/>
                        </a:rPr>
                        <a:t>Se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2.55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0" tooltip="Brom"/>
                        </a:rPr>
                        <a:t>Br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2.96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1" tooltip="Krypton"/>
                        </a:rPr>
                        <a:t>Kr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3.00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5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12" tooltip="Tellur"/>
                        </a:rPr>
                        <a:t>Te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2.1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3" tooltip="Jod"/>
                        </a:rPr>
                        <a:t>I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2.66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4" tooltip="Xenon"/>
                        </a:rPr>
                        <a:t>Xe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2.6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02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15" tooltip="Polonium"/>
                        </a:rPr>
                        <a:t>Po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2.0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6" tooltip="Astat"/>
                        </a:rPr>
                        <a:t>At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2.2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17" tooltip="Radon"/>
                        </a:rPr>
                        <a:t>Rn</a:t>
                      </a: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2.2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Procvičování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Doplň chybějící části zápisu:</a:t>
            </a:r>
          </a:p>
          <a:p>
            <a:pPr>
              <a:lnSpc>
                <a:spcPct val="90000"/>
              </a:lnSpc>
              <a:buNone/>
            </a:pPr>
            <a:endParaRPr lang="cs-CZ" sz="11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Cu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-  2e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…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  <a:cs typeface="Arial" charset="0"/>
              </a:rPr>
              <a:t>			S</a:t>
            </a:r>
            <a:r>
              <a:rPr lang="cs-CZ" baseline="30000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chemeClr val="bg1"/>
                </a:solidFill>
              </a:rPr>
              <a:t>…  2e</a:t>
            </a:r>
            <a:r>
              <a:rPr lang="cs-CZ" baseline="30000" dirty="0" smtClean="0">
                <a:solidFill>
                  <a:schemeClr val="bg1"/>
                </a:solidFill>
              </a:rPr>
              <a:t>- 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S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-2</a:t>
            </a:r>
            <a:endParaRPr lang="cs-CZ" dirty="0" smtClean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…  -  5e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P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+5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K</a:t>
            </a:r>
            <a:r>
              <a:rPr lang="cs-CZ" baseline="30000" dirty="0" smtClean="0">
                <a:solidFill>
                  <a:schemeClr val="bg1"/>
                </a:solidFill>
              </a:rPr>
              <a:t>    </a:t>
            </a:r>
            <a:r>
              <a:rPr lang="cs-CZ" dirty="0" smtClean="0">
                <a:solidFill>
                  <a:schemeClr val="bg1"/>
                </a:solidFill>
              </a:rPr>
              <a:t>-  …  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 </a:t>
            </a:r>
            <a:r>
              <a:rPr lang="cs-CZ" dirty="0" smtClean="0">
                <a:solidFill>
                  <a:schemeClr val="bg1"/>
                </a:solidFill>
              </a:rPr>
              <a:t>K</a:t>
            </a:r>
            <a:r>
              <a:rPr lang="cs-CZ" baseline="30000" dirty="0" smtClean="0">
                <a:solidFill>
                  <a:schemeClr val="bg1"/>
                </a:solidFill>
              </a:rPr>
              <a:t>+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Br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+ 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 …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Al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… 3e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 </a:t>
            </a:r>
            <a:r>
              <a:rPr lang="cs-CZ" dirty="0" smtClean="0">
                <a:solidFill>
                  <a:schemeClr val="bg1"/>
                </a:solidFill>
              </a:rPr>
              <a:t>Al</a:t>
            </a:r>
            <a:r>
              <a:rPr lang="cs-CZ" baseline="30000" dirty="0" smtClean="0">
                <a:solidFill>
                  <a:schemeClr val="bg1"/>
                </a:solidFill>
              </a:rPr>
              <a:t>+3</a:t>
            </a:r>
            <a:endParaRPr lang="cs-CZ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Si  - 4e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…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456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Procvičování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Řešení: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Cu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-  2e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Cu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+2</a:t>
            </a:r>
            <a:endParaRPr lang="cs-CZ" dirty="0" smtClean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  <a:cs typeface="Arial" charset="0"/>
              </a:rPr>
              <a:t>			S</a:t>
            </a:r>
            <a:r>
              <a:rPr lang="cs-CZ" baseline="30000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chemeClr val="bg1"/>
                </a:solidFill>
              </a:rPr>
              <a:t>+  2e</a:t>
            </a:r>
            <a:r>
              <a:rPr lang="cs-CZ" baseline="30000" dirty="0" smtClean="0">
                <a:solidFill>
                  <a:schemeClr val="bg1"/>
                </a:solidFill>
              </a:rPr>
              <a:t>- 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S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-2</a:t>
            </a:r>
            <a:endParaRPr lang="cs-CZ" dirty="0" smtClean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P  -  5e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P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+5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K</a:t>
            </a:r>
            <a:r>
              <a:rPr lang="cs-CZ" baseline="30000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chemeClr val="bg1"/>
                </a:solidFill>
              </a:rPr>
              <a:t>- 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 </a:t>
            </a:r>
            <a:r>
              <a:rPr lang="cs-CZ" dirty="0" smtClean="0">
                <a:solidFill>
                  <a:schemeClr val="bg1"/>
                </a:solidFill>
              </a:rPr>
              <a:t>K</a:t>
            </a:r>
            <a:r>
              <a:rPr lang="cs-CZ" baseline="30000" dirty="0" smtClean="0">
                <a:solidFill>
                  <a:schemeClr val="bg1"/>
                </a:solidFill>
              </a:rPr>
              <a:t>+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Br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+ 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Br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endParaRPr lang="cs-CZ" dirty="0" smtClean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Al</a:t>
            </a:r>
            <a:r>
              <a:rPr lang="cs-CZ" baseline="30000" dirty="0" smtClean="0">
                <a:solidFill>
                  <a:schemeClr val="bg1"/>
                </a:solidFill>
              </a:rPr>
              <a:t>  </a:t>
            </a:r>
            <a:r>
              <a:rPr lang="cs-CZ" dirty="0" smtClean="0">
                <a:solidFill>
                  <a:schemeClr val="bg1"/>
                </a:solidFill>
              </a:rPr>
              <a:t>- 3e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 </a:t>
            </a:r>
            <a:r>
              <a:rPr lang="cs-CZ" dirty="0" smtClean="0">
                <a:solidFill>
                  <a:schemeClr val="bg1"/>
                </a:solidFill>
              </a:rPr>
              <a:t>Al</a:t>
            </a:r>
            <a:r>
              <a:rPr lang="cs-CZ" baseline="30000" dirty="0" smtClean="0">
                <a:solidFill>
                  <a:schemeClr val="bg1"/>
                </a:solidFill>
              </a:rPr>
              <a:t>3+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chemeClr val="bg1"/>
                </a:solidFill>
              </a:rPr>
              <a:t>			Si - 4 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Arial" charset="0"/>
              </a:rPr>
              <a:t>→ Si</a:t>
            </a:r>
            <a:r>
              <a:rPr lang="cs-CZ" baseline="30000" dirty="0" smtClean="0">
                <a:solidFill>
                  <a:schemeClr val="bg1"/>
                </a:solidFill>
                <a:cs typeface="Arial" charset="0"/>
              </a:rPr>
              <a:t>+4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9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Zdroje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https://cs.wikipedia.org/wiki/Ion</a:t>
            </a:r>
          </a:p>
          <a:p>
            <a:r>
              <a:rPr lang="cs-CZ" sz="2000" dirty="0">
                <a:solidFill>
                  <a:schemeClr val="bg1"/>
                </a:solidFill>
              </a:rPr>
              <a:t>https://cs.wikipedia.org/wiki/Kationt</a:t>
            </a:r>
          </a:p>
          <a:p>
            <a:r>
              <a:rPr lang="cs-CZ" sz="2000" dirty="0">
                <a:solidFill>
                  <a:schemeClr val="bg1"/>
                </a:solidFill>
              </a:rPr>
              <a:t>http://cs.wikipedia.org/wiki/Elektronegativita</a:t>
            </a:r>
          </a:p>
          <a:p>
            <a:r>
              <a:rPr lang="cs-CZ" sz="2000" dirty="0">
                <a:solidFill>
                  <a:schemeClr val="bg1"/>
                </a:solidFill>
              </a:rPr>
              <a:t>http://mineralogie.sci.muni.cz/kap_3_3_ionty/kap_3_3_ionty.htm</a:t>
            </a:r>
          </a:p>
          <a:p>
            <a:r>
              <a:rPr lang="cs-CZ" sz="2000" dirty="0">
                <a:solidFill>
                  <a:schemeClr val="bg1"/>
                </a:solidFill>
              </a:rPr>
              <a:t>http://cs.wikipedia.org/wiki/Aniont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1 </a:t>
            </a:r>
            <a:r>
              <a:rPr lang="cs-CZ" sz="2000" dirty="0">
                <a:solidFill>
                  <a:schemeClr val="bg1"/>
                </a:solidFill>
              </a:rPr>
              <a:t>http://www.e-chembook.eu/wp-content/uploads/Smer-rustu-elektronegativity-a-nekovoveho-charakteru.png</a:t>
            </a:r>
          </a:p>
          <a:p>
            <a:r>
              <a:rPr lang="cs-CZ" sz="2000" dirty="0">
                <a:solidFill>
                  <a:schemeClr val="bg1"/>
                </a:solidFill>
              </a:rPr>
              <a:t>2 http://</a:t>
            </a:r>
            <a:r>
              <a:rPr lang="cs-CZ" sz="2000" dirty="0" smtClean="0">
                <a:solidFill>
                  <a:schemeClr val="bg1"/>
                </a:solidFill>
              </a:rPr>
              <a:t>www.vyukovematerialy.cz/chemie/rocnik8/foto/itsod.gif</a:t>
            </a:r>
          </a:p>
          <a:p>
            <a:r>
              <a:rPr lang="cs-CZ" sz="2000" dirty="0">
                <a:solidFill>
                  <a:schemeClr val="bg1"/>
                </a:solidFill>
              </a:rPr>
              <a:t>v</a:t>
            </a:r>
            <a:r>
              <a:rPr lang="cs-CZ" sz="2000" dirty="0" smtClean="0">
                <a:solidFill>
                  <a:schemeClr val="bg1"/>
                </a:solidFill>
              </a:rPr>
              <a:t>lastní zdroje</a:t>
            </a:r>
            <a:endParaRPr lang="cs-CZ" sz="2000" dirty="0">
              <a:solidFill>
                <a:schemeClr val="bg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71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Vzdělávací oblast: Člověk a příroda</a:t>
            </a:r>
          </a:p>
          <a:p>
            <a:r>
              <a:rPr lang="cs-CZ" b="1" dirty="0">
                <a:solidFill>
                  <a:schemeClr val="bg1"/>
                </a:solidFill>
              </a:rPr>
              <a:t>Vzdělávací obor:  Chemie</a:t>
            </a:r>
          </a:p>
          <a:p>
            <a:r>
              <a:rPr lang="cs-CZ" b="1" dirty="0">
                <a:solidFill>
                  <a:schemeClr val="bg1"/>
                </a:solidFill>
              </a:rPr>
              <a:t>VM určen pro: 8. ročník</a:t>
            </a:r>
          </a:p>
          <a:p>
            <a:r>
              <a:rPr lang="cs-CZ" b="1" dirty="0">
                <a:solidFill>
                  <a:schemeClr val="bg1"/>
                </a:solidFill>
              </a:rPr>
              <a:t>Tematický okruh: Prvky</a:t>
            </a:r>
          </a:p>
          <a:p>
            <a:r>
              <a:rPr lang="cs-CZ" b="1" dirty="0">
                <a:solidFill>
                  <a:schemeClr val="bg1"/>
                </a:solidFill>
              </a:rPr>
              <a:t>Téma: Ionty</a:t>
            </a:r>
          </a:p>
          <a:p>
            <a:r>
              <a:rPr lang="cs-CZ" b="1" dirty="0">
                <a:solidFill>
                  <a:schemeClr val="bg1"/>
                </a:solidFill>
              </a:rPr>
              <a:t>Anotace: Ionty jako jeden z typů částic. Proč a jak vznikají, jak se zapisují? </a:t>
            </a:r>
            <a:r>
              <a:rPr lang="cs-CZ" b="1" dirty="0" smtClean="0">
                <a:solidFill>
                  <a:schemeClr val="bg1"/>
                </a:solidFill>
              </a:rPr>
              <a:t>       	Příklady</a:t>
            </a:r>
            <a:r>
              <a:rPr lang="cs-CZ" b="1" dirty="0">
                <a:solidFill>
                  <a:schemeClr val="bg1"/>
                </a:solidFill>
              </a:rPr>
              <a:t>.</a:t>
            </a:r>
          </a:p>
          <a:p>
            <a:r>
              <a:rPr lang="cs-CZ" b="1" dirty="0">
                <a:solidFill>
                  <a:schemeClr val="bg1"/>
                </a:solidFill>
              </a:rPr>
              <a:t>Klíčová slova: Ionty, částice, kationty, anionty, elektronegativita.</a:t>
            </a:r>
          </a:p>
          <a:p>
            <a:r>
              <a:rPr lang="cs-CZ" b="1" dirty="0">
                <a:solidFill>
                  <a:schemeClr val="bg1"/>
                </a:solidFill>
              </a:rPr>
              <a:t>Metodika: Možné použití jako seznámení s problematikou iontů, jejich </a:t>
            </a:r>
            <a:r>
              <a:rPr lang="cs-CZ" b="1" dirty="0" smtClean="0">
                <a:solidFill>
                  <a:schemeClr val="bg1"/>
                </a:solidFill>
              </a:rPr>
              <a:t>vzniku, 	   zápisu</a:t>
            </a:r>
            <a:r>
              <a:rPr lang="cs-CZ" b="1" dirty="0">
                <a:solidFill>
                  <a:schemeClr val="bg1"/>
                </a:solidFill>
              </a:rPr>
              <a:t>. </a:t>
            </a:r>
            <a:r>
              <a:rPr lang="cs-CZ" b="1" dirty="0" smtClean="0">
                <a:solidFill>
                  <a:schemeClr val="bg1"/>
                </a:solidFill>
              </a:rPr>
              <a:t>Procvičení.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15816" y="1700808"/>
            <a:ext cx="28712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0" b="1" dirty="0">
                <a:solidFill>
                  <a:schemeClr val="bg1"/>
                </a:solidFill>
              </a:rPr>
              <a:t>IONTY</a:t>
            </a:r>
          </a:p>
        </p:txBody>
      </p:sp>
    </p:spTree>
    <p:extLst>
      <p:ext uri="{BB962C8B-B14F-4D97-AF65-F5344CB8AC3E}">
        <p14:creationId xmlns:p14="http://schemas.microsoft.com/office/powerpoint/2010/main" val="178509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Ionty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Ionty</a:t>
            </a:r>
            <a:r>
              <a:rPr lang="cs-CZ" dirty="0" smtClean="0">
                <a:solidFill>
                  <a:schemeClr val="bg1"/>
                </a:solidFill>
              </a:rPr>
              <a:t> (v jednotném čísle </a:t>
            </a:r>
            <a:r>
              <a:rPr lang="cs-CZ" i="1" dirty="0" smtClean="0">
                <a:solidFill>
                  <a:schemeClr val="bg1"/>
                </a:solidFill>
              </a:rPr>
              <a:t>ion</a:t>
            </a:r>
            <a:r>
              <a:rPr lang="cs-CZ" dirty="0" smtClean="0">
                <a:solidFill>
                  <a:schemeClr val="bg1"/>
                </a:solidFill>
              </a:rPr>
              <a:t>, nebo </a:t>
            </a:r>
            <a:r>
              <a:rPr lang="cs-CZ" i="1" dirty="0" smtClean="0">
                <a:solidFill>
                  <a:schemeClr val="bg1"/>
                </a:solidFill>
              </a:rPr>
              <a:t>iont</a:t>
            </a:r>
            <a:r>
              <a:rPr lang="cs-CZ" dirty="0" smtClean="0">
                <a:solidFill>
                  <a:schemeClr val="bg1"/>
                </a:solidFill>
              </a:rPr>
              <a:t>) jsou elektricky nabité částice atomární velikosti.</a:t>
            </a: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r>
              <a:rPr lang="cs-CZ" b="1" dirty="0" smtClean="0">
                <a:solidFill>
                  <a:schemeClr val="bg1"/>
                </a:solidFill>
              </a:rPr>
              <a:t>Ionty</a:t>
            </a:r>
            <a:r>
              <a:rPr lang="cs-CZ" dirty="0" smtClean="0">
                <a:solidFill>
                  <a:schemeClr val="bg1"/>
                </a:solidFill>
              </a:rPr>
              <a:t> se označují chemickým označením částice, přičemž vpravo nahoře se uvede velikost elektrického náboje iontu.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Př.: </a:t>
            </a:r>
            <a:r>
              <a:rPr lang="pl-PL" dirty="0" smtClean="0">
                <a:solidFill>
                  <a:schemeClr val="bg1"/>
                </a:solidFill>
              </a:rPr>
              <a:t>Na</a:t>
            </a:r>
            <a:r>
              <a:rPr lang="pl-PL" baseline="30000" dirty="0" smtClean="0">
                <a:solidFill>
                  <a:schemeClr val="bg1"/>
                </a:solidFill>
              </a:rPr>
              <a:t>+</a:t>
            </a:r>
            <a:r>
              <a:rPr lang="pl-PL" dirty="0" smtClean="0">
                <a:solidFill>
                  <a:schemeClr val="bg1"/>
                </a:solidFill>
              </a:rPr>
              <a:t>, Mg</a:t>
            </a:r>
            <a:r>
              <a:rPr lang="pl-PL" baseline="30000" dirty="0" smtClean="0">
                <a:solidFill>
                  <a:schemeClr val="bg1"/>
                </a:solidFill>
              </a:rPr>
              <a:t>2+</a:t>
            </a:r>
            <a:r>
              <a:rPr lang="pl-PL" dirty="0" smtClean="0">
                <a:solidFill>
                  <a:schemeClr val="bg1"/>
                </a:solidFill>
              </a:rPr>
              <a:t>, Al</a:t>
            </a:r>
            <a:r>
              <a:rPr lang="pl-PL" baseline="30000" dirty="0" smtClean="0">
                <a:solidFill>
                  <a:schemeClr val="bg1"/>
                </a:solidFill>
              </a:rPr>
              <a:t>3+</a:t>
            </a:r>
            <a:r>
              <a:rPr lang="pl-PL" dirty="0" smtClean="0">
                <a:solidFill>
                  <a:schemeClr val="bg1"/>
                </a:solidFill>
              </a:rPr>
              <a:t>, F</a:t>
            </a:r>
            <a:r>
              <a:rPr lang="pl-PL" b="1" baseline="30000" dirty="0" smtClean="0">
                <a:solidFill>
                  <a:schemeClr val="bg1"/>
                </a:solidFill>
              </a:rPr>
              <a:t>-</a:t>
            </a:r>
            <a:r>
              <a:rPr lang="pl-PL" dirty="0" smtClean="0">
                <a:solidFill>
                  <a:schemeClr val="bg1"/>
                </a:solidFill>
              </a:rPr>
              <a:t>, CO</a:t>
            </a:r>
            <a:r>
              <a:rPr lang="pl-PL" baseline="-25000" dirty="0" smtClean="0">
                <a:solidFill>
                  <a:schemeClr val="bg1"/>
                </a:solidFill>
              </a:rPr>
              <a:t>3</a:t>
            </a:r>
            <a:r>
              <a:rPr lang="pl-PL" baseline="30000" dirty="0" smtClean="0">
                <a:solidFill>
                  <a:schemeClr val="bg1"/>
                </a:solidFill>
              </a:rPr>
              <a:t>2-</a:t>
            </a:r>
            <a:r>
              <a:rPr lang="pl-PL" dirty="0" smtClean="0">
                <a:solidFill>
                  <a:schemeClr val="bg1"/>
                </a:solidFill>
              </a:rPr>
              <a:t>, NO</a:t>
            </a:r>
            <a:r>
              <a:rPr lang="pl-PL" baseline="-25000" dirty="0" smtClean="0">
                <a:solidFill>
                  <a:schemeClr val="bg1"/>
                </a:solidFill>
              </a:rPr>
              <a:t>3</a:t>
            </a:r>
            <a:r>
              <a:rPr lang="pl-PL" b="1" baseline="30000" dirty="0" smtClean="0">
                <a:solidFill>
                  <a:schemeClr val="bg1"/>
                </a:solidFill>
              </a:rPr>
              <a:t>-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6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Elektronegativita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Elektronegativita</a:t>
            </a:r>
            <a:r>
              <a:rPr lang="cs-CZ" dirty="0" smtClean="0">
                <a:solidFill>
                  <a:schemeClr val="bg1"/>
                </a:solidFill>
              </a:rPr>
              <a:t> je v chemii vlastnost atomu, vyjadřující jeho schopnost přitahovat vazebné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elektrony.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Vyšší hodnoty elektronegativity mají ty prvky, které vznikem aniontu dosáhnou elektronové konfigurace následujícího vzácného plynu.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Elektronegativita je opakem elektropozitivity.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Je to bezrozměrná relativní veličina, značí se </a:t>
            </a:r>
            <a:r>
              <a:rPr lang="el-GR" dirty="0" smtClean="0">
                <a:solidFill>
                  <a:schemeClr val="bg1"/>
                </a:solidFill>
              </a:rPr>
              <a:t>χ (</a:t>
            </a:r>
            <a:r>
              <a:rPr lang="cs-CZ" dirty="0" smtClean="0">
                <a:solidFill>
                  <a:schemeClr val="bg1"/>
                </a:solidFill>
              </a:rPr>
              <a:t>řecké písmeno chí).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Hodnoty nalezneme i periodické tabulce prvků, rostou zleva zdola vpravo nahoru.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97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Elektronegativita</a:t>
            </a:r>
            <a:endParaRPr lang="cs-CZ" dirty="0"/>
          </a:p>
        </p:txBody>
      </p:sp>
      <p:pic>
        <p:nvPicPr>
          <p:cNvPr id="1026" name="Picture 2" descr="http://www.e-chembook.eu/wp-content/uploads/Smer-rustu-elektronegativity-a-nekovoveho-charakter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435" y="1412776"/>
            <a:ext cx="6408712" cy="501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858147" y="1412776"/>
            <a:ext cx="170237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Kationty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Kationty, </a:t>
            </a:r>
            <a:r>
              <a:rPr lang="cs-CZ" dirty="0" smtClean="0">
                <a:solidFill>
                  <a:schemeClr val="bg1"/>
                </a:solidFill>
              </a:rPr>
              <a:t>též </a:t>
            </a:r>
            <a:r>
              <a:rPr lang="cs-CZ" b="1" dirty="0" smtClean="0">
                <a:solidFill>
                  <a:schemeClr val="bg1"/>
                </a:solidFill>
              </a:rPr>
              <a:t>kationy</a:t>
            </a:r>
            <a:r>
              <a:rPr lang="cs-CZ" dirty="0" smtClean="0">
                <a:solidFill>
                  <a:schemeClr val="bg1"/>
                </a:solidFill>
              </a:rPr>
              <a:t> - jsou </a:t>
            </a:r>
            <a:r>
              <a:rPr lang="cs-CZ" b="1" dirty="0" smtClean="0">
                <a:solidFill>
                  <a:schemeClr val="bg1"/>
                </a:solidFill>
              </a:rPr>
              <a:t>kladně</a:t>
            </a:r>
            <a:r>
              <a:rPr lang="cs-CZ" dirty="0" smtClean="0">
                <a:solidFill>
                  <a:schemeClr val="bg1"/>
                </a:solidFill>
              </a:rPr>
              <a:t> nabité ionty, které vznikly </a:t>
            </a:r>
            <a:r>
              <a:rPr lang="cs-CZ" b="1" dirty="0" smtClean="0">
                <a:solidFill>
                  <a:schemeClr val="bg1"/>
                </a:solidFill>
              </a:rPr>
              <a:t>odevzdáním </a:t>
            </a:r>
            <a:r>
              <a:rPr lang="cs-CZ" dirty="0" smtClean="0">
                <a:solidFill>
                  <a:schemeClr val="bg1"/>
                </a:solidFill>
              </a:rPr>
              <a:t> elektronu, tzn. kationt má v elektronovém obalu méně elektronů než odpovídající atom.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Obecně: X</a:t>
            </a:r>
            <a:r>
              <a:rPr lang="cs-CZ" baseline="-25000" dirty="0" smtClean="0">
                <a:solidFill>
                  <a:schemeClr val="bg1"/>
                </a:solidFill>
              </a:rPr>
              <a:t>atom</a:t>
            </a:r>
            <a:r>
              <a:rPr lang="cs-CZ" dirty="0" smtClean="0">
                <a:solidFill>
                  <a:schemeClr val="bg1"/>
                </a:solidFill>
              </a:rPr>
              <a:t> - 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→</a:t>
            </a:r>
            <a:r>
              <a:rPr lang="cs-CZ" dirty="0" smtClean="0">
                <a:solidFill>
                  <a:schemeClr val="bg1"/>
                </a:solidFill>
              </a:rPr>
              <a:t> X</a:t>
            </a:r>
            <a:r>
              <a:rPr lang="cs-CZ" baseline="30000" dirty="0" smtClean="0">
                <a:solidFill>
                  <a:schemeClr val="bg1"/>
                </a:solidFill>
              </a:rPr>
              <a:t>+</a:t>
            </a:r>
            <a:r>
              <a:rPr lang="cs-CZ" baseline="-25000" dirty="0" smtClean="0">
                <a:solidFill>
                  <a:schemeClr val="bg1"/>
                </a:solidFill>
              </a:rPr>
              <a:t>atom</a:t>
            </a:r>
            <a:r>
              <a:rPr lang="cs-CZ" baseline="30000" dirty="0" smtClean="0">
                <a:solidFill>
                  <a:schemeClr val="bg1"/>
                </a:solidFill>
              </a:rPr>
              <a:t>+</a:t>
            </a:r>
            <a:r>
              <a:rPr lang="cs-CZ" dirty="0">
                <a:solidFill>
                  <a:schemeClr val="bg1"/>
                </a:solidFill>
              </a:rPr>
              <a:t>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Př.:	Na - </a:t>
            </a:r>
            <a:r>
              <a:rPr lang="cs-CZ" dirty="0" smtClean="0">
                <a:solidFill>
                  <a:schemeClr val="bg1"/>
                </a:solidFill>
              </a:rPr>
              <a:t>e</a:t>
            </a:r>
            <a:r>
              <a:rPr lang="cs-CZ" baseline="30000" dirty="0" smtClean="0">
                <a:solidFill>
                  <a:schemeClr val="bg1"/>
                </a:solidFill>
              </a:rPr>
              <a:t>-</a:t>
            </a:r>
            <a:r>
              <a:rPr lang="cs-CZ" dirty="0" smtClean="0">
                <a:solidFill>
                  <a:schemeClr val="bg1"/>
                </a:solidFill>
              </a:rPr>
              <a:t> → Na</a:t>
            </a:r>
            <a:r>
              <a:rPr lang="cs-CZ" b="1" baseline="30000" dirty="0" smtClean="0">
                <a:solidFill>
                  <a:schemeClr val="bg1"/>
                </a:solidFill>
              </a:rPr>
              <a:t>+                     </a:t>
            </a:r>
          </a:p>
          <a:p>
            <a:pPr marL="0" indent="0">
              <a:buNone/>
            </a:pPr>
            <a:r>
              <a:rPr lang="cs-CZ" sz="2800" b="1" baseline="30000" dirty="0">
                <a:solidFill>
                  <a:schemeClr val="bg1"/>
                </a:solidFill>
              </a:rPr>
              <a:t> </a:t>
            </a:r>
            <a:r>
              <a:rPr lang="cs-CZ" sz="2800" b="1" baseline="30000" dirty="0" smtClean="0">
                <a:solidFill>
                  <a:schemeClr val="bg1"/>
                </a:solidFill>
              </a:rPr>
              <a:t>       </a:t>
            </a:r>
            <a:r>
              <a:rPr lang="cs-CZ" sz="2800" b="1" dirty="0" smtClean="0">
                <a:solidFill>
                  <a:schemeClr val="bg1"/>
                </a:solidFill>
              </a:rPr>
              <a:t>      </a:t>
            </a:r>
            <a:r>
              <a:rPr lang="cs-CZ" sz="2800" dirty="0" smtClean="0">
                <a:solidFill>
                  <a:schemeClr val="bg1"/>
                </a:solidFill>
              </a:rPr>
              <a:t>Mg - </a:t>
            </a:r>
            <a:r>
              <a:rPr lang="cs-CZ" sz="2800" dirty="0" smtClean="0">
                <a:solidFill>
                  <a:schemeClr val="bg1"/>
                </a:solidFill>
              </a:rPr>
              <a:t>e</a:t>
            </a:r>
            <a:r>
              <a:rPr lang="cs-CZ" sz="2800" baseline="30000" dirty="0" smtClean="0">
                <a:solidFill>
                  <a:schemeClr val="bg1"/>
                </a:solidFill>
              </a:rPr>
              <a:t>-</a:t>
            </a:r>
            <a:r>
              <a:rPr lang="cs-CZ" sz="2800" dirty="0" smtClean="0">
                <a:solidFill>
                  <a:schemeClr val="bg1"/>
                </a:solidFill>
              </a:rPr>
              <a:t> → Mg</a:t>
            </a:r>
            <a:r>
              <a:rPr lang="cs-CZ" sz="2800" baseline="30000" dirty="0" smtClean="0">
                <a:solidFill>
                  <a:schemeClr val="bg1"/>
                </a:solidFill>
              </a:rPr>
              <a:t>+2</a:t>
            </a:r>
            <a:endParaRPr lang="cs-CZ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cs-CZ" sz="3200" dirty="0" smtClean="0">
                <a:solidFill>
                  <a:schemeClr val="bg1"/>
                </a:solidFill>
              </a:rPr>
              <a:t>     Pb - </a:t>
            </a:r>
            <a:r>
              <a:rPr lang="cs-CZ" sz="3200" dirty="0" smtClean="0">
                <a:solidFill>
                  <a:schemeClr val="bg1"/>
                </a:solidFill>
              </a:rPr>
              <a:t>e</a:t>
            </a:r>
            <a:r>
              <a:rPr lang="cs-CZ" sz="3200" baseline="30000" dirty="0" smtClean="0">
                <a:solidFill>
                  <a:schemeClr val="bg1"/>
                </a:solidFill>
              </a:rPr>
              <a:t>-</a:t>
            </a:r>
            <a:r>
              <a:rPr lang="cs-CZ" sz="3200" dirty="0" smtClean="0">
                <a:solidFill>
                  <a:schemeClr val="bg1"/>
                </a:solidFill>
              </a:rPr>
              <a:t> → Pb</a:t>
            </a:r>
            <a:r>
              <a:rPr lang="cs-CZ" sz="3200" baseline="30000" dirty="0" smtClean="0">
                <a:solidFill>
                  <a:schemeClr val="bg1"/>
                </a:solidFill>
              </a:rPr>
              <a:t>+4</a:t>
            </a:r>
            <a:endParaRPr lang="cs-CZ" sz="3200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4" name="Obrázek 3" descr="http://www.vyukovematerialy.cz/chemie/rocnik8/foto/itso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05713"/>
            <a:ext cx="3838575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482583" y="4305713"/>
            <a:ext cx="193873" cy="2034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cs-CZ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Kationty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Většinou vznikají z elektropozitivních prvků, ty leží v levé části tabulky: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9955"/>
              </p:ext>
            </p:extLst>
          </p:nvPr>
        </p:nvGraphicFramePr>
        <p:xfrm>
          <a:off x="1907704" y="2708917"/>
          <a:ext cx="5438388" cy="39422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34666"/>
                <a:gridCol w="2703722"/>
              </a:tblGrid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non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2" tooltip="Vodík"/>
                        </a:rPr>
                        <a:t>H</a:t>
                      </a: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2.20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hlinkClick r:id="rId3" tooltip="Lithium"/>
                        </a:rPr>
                        <a:t>Li</a:t>
                      </a: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0.98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4" tooltip="Beryllium"/>
                        </a:rPr>
                        <a:t>Be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1.57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5" tooltip="Sodík"/>
                        </a:rPr>
                        <a:t>Na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0.93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6" tooltip="Hořčík"/>
                        </a:rPr>
                        <a:t>Mg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1.31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7" tooltip="Draslík"/>
                        </a:rPr>
                        <a:t>K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0.82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8" tooltip="Vápník"/>
                        </a:rPr>
                        <a:t>Ca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1.00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9" tooltip="Rubidium"/>
                        </a:rPr>
                        <a:t>Rb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0.82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10" tooltip="Stroncium"/>
                        </a:rPr>
                        <a:t>Sr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0.99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11" tooltip="Cesium"/>
                        </a:rPr>
                        <a:t>Cs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0.79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12" tooltip="Baryum"/>
                        </a:rPr>
                        <a:t>Ba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0.89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u="sng" dirty="0">
                          <a:effectLst/>
                          <a:hlinkClick r:id="rId13" tooltip="Francium"/>
                        </a:rPr>
                        <a:t>Fr</a:t>
                      </a:r>
                      <a:r>
                        <a:rPr lang="cs-CZ" sz="1600" dirty="0">
                          <a:effectLst/>
                        </a:rPr>
                        <a:t/>
                      </a:r>
                      <a:br>
                        <a:rPr lang="cs-CZ" sz="1600" dirty="0">
                          <a:effectLst/>
                        </a:rPr>
                      </a:br>
                      <a:r>
                        <a:rPr lang="cs-CZ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0.7</a:t>
                      </a:r>
                      <a:endParaRPr lang="cs-CZ" sz="16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u="sng" dirty="0">
                          <a:effectLst/>
                          <a:hlinkClick r:id="rId14" tooltip="Radium"/>
                        </a:rPr>
                        <a:t>Ra</a:t>
                      </a:r>
                      <a:r>
                        <a:rPr lang="cs-CZ" sz="1600" b="1" dirty="0">
                          <a:effectLst/>
                        </a:rPr>
                        <a:t/>
                      </a:r>
                      <a:br>
                        <a:rPr lang="cs-CZ" sz="1600" b="1" dirty="0">
                          <a:effectLst/>
                        </a:rPr>
                      </a:br>
                      <a:r>
                        <a:rPr lang="cs-CZ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0.9</a:t>
                      </a:r>
                      <a:endParaRPr lang="cs-CZ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31" marR="9431" marT="9431" marB="9431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698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Anionty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b="1" dirty="0" smtClean="0">
                <a:solidFill>
                  <a:schemeClr val="bg1"/>
                </a:solidFill>
              </a:rPr>
              <a:t>Anionty</a:t>
            </a:r>
            <a:r>
              <a:rPr lang="cs-CZ" sz="3500" dirty="0" smtClean="0">
                <a:solidFill>
                  <a:schemeClr val="bg1"/>
                </a:solidFill>
              </a:rPr>
              <a:t>, též </a:t>
            </a:r>
            <a:r>
              <a:rPr lang="cs-CZ" sz="3500" b="1" dirty="0" smtClean="0">
                <a:solidFill>
                  <a:schemeClr val="bg1"/>
                </a:solidFill>
              </a:rPr>
              <a:t>aniony</a:t>
            </a:r>
            <a:r>
              <a:rPr lang="cs-CZ" sz="3500" dirty="0" smtClean="0">
                <a:solidFill>
                  <a:schemeClr val="bg1"/>
                </a:solidFill>
              </a:rPr>
              <a:t> jsou záporně nabité ionty, které vznikly </a:t>
            </a:r>
            <a:r>
              <a:rPr lang="cs-CZ" sz="3500" b="1" dirty="0" smtClean="0">
                <a:solidFill>
                  <a:schemeClr val="bg1"/>
                </a:solidFill>
              </a:rPr>
              <a:t>přijetím</a:t>
            </a:r>
            <a:r>
              <a:rPr lang="cs-CZ" sz="3500" dirty="0" smtClean="0">
                <a:solidFill>
                  <a:schemeClr val="bg1"/>
                </a:solidFill>
              </a:rPr>
              <a:t> elektronu, takže aniont má v elektronovém obalu více elektronů než odpovídající atom. </a:t>
            </a:r>
          </a:p>
          <a:p>
            <a:r>
              <a:rPr lang="cs-CZ" sz="3500" dirty="0" smtClean="0">
                <a:solidFill>
                  <a:schemeClr val="bg1"/>
                </a:solidFill>
              </a:rPr>
              <a:t>Obecně: X</a:t>
            </a:r>
            <a:r>
              <a:rPr lang="cs-CZ" sz="3500" baseline="-25000" dirty="0" smtClean="0">
                <a:solidFill>
                  <a:schemeClr val="bg1"/>
                </a:solidFill>
              </a:rPr>
              <a:t>atom</a:t>
            </a:r>
            <a:r>
              <a:rPr lang="cs-CZ" sz="3500" dirty="0" smtClean="0">
                <a:solidFill>
                  <a:schemeClr val="bg1"/>
                </a:solidFill>
              </a:rPr>
              <a:t> + e</a:t>
            </a:r>
            <a:r>
              <a:rPr lang="cs-CZ" sz="3500" baseline="30000" dirty="0" smtClean="0">
                <a:solidFill>
                  <a:schemeClr val="bg1"/>
                </a:solidFill>
              </a:rPr>
              <a:t>-</a:t>
            </a:r>
            <a:r>
              <a:rPr lang="cs-CZ" sz="3500" dirty="0" smtClean="0">
                <a:solidFill>
                  <a:schemeClr val="bg1"/>
                </a:solidFill>
              </a:rPr>
              <a:t> </a:t>
            </a:r>
            <a:r>
              <a:rPr lang="cs-CZ" sz="3500" dirty="0">
                <a:solidFill>
                  <a:schemeClr val="bg1"/>
                </a:solidFill>
              </a:rPr>
              <a:t>→</a:t>
            </a:r>
            <a:r>
              <a:rPr lang="cs-CZ" sz="3500" dirty="0" smtClean="0">
                <a:solidFill>
                  <a:schemeClr val="bg1"/>
                </a:solidFill>
              </a:rPr>
              <a:t> X</a:t>
            </a:r>
            <a:r>
              <a:rPr lang="cs-CZ" sz="3500" baseline="30000" dirty="0" smtClean="0">
                <a:solidFill>
                  <a:schemeClr val="bg1"/>
                </a:solidFill>
              </a:rPr>
              <a:t>-</a:t>
            </a:r>
            <a:r>
              <a:rPr lang="cs-CZ" sz="3500" baseline="-25000" dirty="0" smtClean="0">
                <a:solidFill>
                  <a:schemeClr val="bg1"/>
                </a:solidFill>
              </a:rPr>
              <a:t>atom</a:t>
            </a:r>
          </a:p>
          <a:p>
            <a:r>
              <a:rPr lang="cs-CZ" sz="3500" dirty="0" smtClean="0">
                <a:solidFill>
                  <a:schemeClr val="bg1"/>
                </a:solidFill>
              </a:rPr>
              <a:t>Př.:  F + e</a:t>
            </a:r>
            <a:r>
              <a:rPr lang="cs-CZ" sz="3500" b="1" baseline="30000" dirty="0" smtClean="0">
                <a:solidFill>
                  <a:schemeClr val="bg1"/>
                </a:solidFill>
              </a:rPr>
              <a:t>-</a:t>
            </a:r>
            <a:r>
              <a:rPr lang="cs-CZ" sz="3500" dirty="0" smtClean="0">
                <a:solidFill>
                  <a:schemeClr val="bg1"/>
                </a:solidFill>
              </a:rPr>
              <a:t> </a:t>
            </a:r>
            <a:r>
              <a:rPr lang="cs-CZ" sz="3500" dirty="0" smtClean="0">
                <a:solidFill>
                  <a:schemeClr val="bg1"/>
                </a:solidFill>
              </a:rPr>
              <a:t>→ F</a:t>
            </a:r>
            <a:r>
              <a:rPr lang="cs-CZ" sz="3500" b="1" baseline="30000" dirty="0">
                <a:solidFill>
                  <a:schemeClr val="bg1"/>
                </a:solidFill>
              </a:rPr>
              <a:t> </a:t>
            </a:r>
            <a:r>
              <a:rPr lang="cs-CZ" sz="3500" b="1" baseline="30000" dirty="0" smtClean="0">
                <a:solidFill>
                  <a:schemeClr val="bg1"/>
                </a:solidFill>
              </a:rPr>
              <a:t>–</a:t>
            </a:r>
          </a:p>
          <a:p>
            <a:pPr marL="914400" lvl="2" indent="0">
              <a:buNone/>
            </a:pPr>
            <a:r>
              <a:rPr lang="cs-CZ" sz="3500" b="1" baseline="30000" dirty="0">
                <a:solidFill>
                  <a:schemeClr val="bg1"/>
                </a:solidFill>
              </a:rPr>
              <a:t> </a:t>
            </a:r>
            <a:r>
              <a:rPr lang="cs-CZ" sz="3500" b="1" baseline="30000" dirty="0" smtClean="0">
                <a:solidFill>
                  <a:schemeClr val="bg1"/>
                </a:solidFill>
              </a:rPr>
              <a:t> </a:t>
            </a:r>
            <a:r>
              <a:rPr lang="cs-CZ" sz="3500" dirty="0" smtClean="0">
                <a:solidFill>
                  <a:schemeClr val="bg1"/>
                </a:solidFill>
              </a:rPr>
              <a:t>O + 2</a:t>
            </a:r>
            <a:r>
              <a:rPr lang="cs-CZ" sz="3500" dirty="0" smtClean="0">
                <a:solidFill>
                  <a:schemeClr val="bg1"/>
                </a:solidFill>
              </a:rPr>
              <a:t> e</a:t>
            </a:r>
            <a:r>
              <a:rPr lang="cs-CZ" sz="3500" b="1" baseline="30000" dirty="0" smtClean="0">
                <a:solidFill>
                  <a:schemeClr val="bg1"/>
                </a:solidFill>
              </a:rPr>
              <a:t>- </a:t>
            </a:r>
            <a:r>
              <a:rPr lang="cs-CZ" sz="3500" dirty="0" smtClean="0">
                <a:solidFill>
                  <a:schemeClr val="bg1"/>
                </a:solidFill>
              </a:rPr>
              <a:t>→ O</a:t>
            </a:r>
            <a:r>
              <a:rPr lang="cs-CZ" sz="3500" baseline="30000" dirty="0" smtClean="0">
                <a:solidFill>
                  <a:schemeClr val="bg1"/>
                </a:solidFill>
              </a:rPr>
              <a:t>-2</a:t>
            </a:r>
            <a:endParaRPr lang="cs-CZ" sz="35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500" dirty="0">
                <a:solidFill>
                  <a:schemeClr val="bg1"/>
                </a:solidFill>
              </a:rPr>
              <a:t>	</a:t>
            </a:r>
            <a:r>
              <a:rPr lang="cs-CZ" sz="3500" dirty="0" smtClean="0">
                <a:solidFill>
                  <a:schemeClr val="bg1"/>
                </a:solidFill>
              </a:rPr>
              <a:t>  N + 3e</a:t>
            </a:r>
            <a:r>
              <a:rPr lang="cs-CZ" sz="3500" baseline="30000" dirty="0" smtClean="0">
                <a:solidFill>
                  <a:schemeClr val="bg1"/>
                </a:solidFill>
              </a:rPr>
              <a:t>-</a:t>
            </a:r>
            <a:r>
              <a:rPr lang="cs-CZ" sz="3500" dirty="0" smtClean="0">
                <a:solidFill>
                  <a:schemeClr val="bg1"/>
                </a:solidFill>
              </a:rPr>
              <a:t> → N</a:t>
            </a:r>
            <a:r>
              <a:rPr lang="cs-CZ" sz="3500" baseline="30000" dirty="0" smtClean="0">
                <a:solidFill>
                  <a:schemeClr val="bg1"/>
                </a:solidFill>
              </a:rPr>
              <a:t>-3</a:t>
            </a:r>
          </a:p>
          <a:p>
            <a:pPr marL="914400" lvl="2" indent="0">
              <a:buNone/>
            </a:pPr>
            <a:r>
              <a:rPr lang="cs-CZ" sz="3200" baseline="30000" dirty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54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329</Words>
  <Application>Microsoft Office PowerPoint</Application>
  <PresentationFormat>Předvádění na obrazovce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Ionty</vt:lpstr>
      <vt:lpstr>Elektronegativita</vt:lpstr>
      <vt:lpstr>Elektronegativita</vt:lpstr>
      <vt:lpstr>Kationty</vt:lpstr>
      <vt:lpstr>Kationty</vt:lpstr>
      <vt:lpstr>Anionty</vt:lpstr>
      <vt:lpstr>Anionty</vt:lpstr>
      <vt:lpstr>Procvičování</vt:lpstr>
      <vt:lpstr>Procvičování</vt:lpstr>
      <vt:lpstr>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11</cp:revision>
  <dcterms:created xsi:type="dcterms:W3CDTF">2013-06-23T08:20:18Z</dcterms:created>
  <dcterms:modified xsi:type="dcterms:W3CDTF">2013-06-23T11:06:01Z</dcterms:modified>
</cp:coreProperties>
</file>