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45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78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00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16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78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83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94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2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69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52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52FB-FD7B-4D55-8423-5BAFFDCEC1A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2CDC-4822-4613-8F7E-43D543FF5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70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OLLECTIE_TROPENMUSEUM_Het_schip_'Raffaelo_Rubatino'_in_het_Suezkanaal_TMnr_60022537.jpg" TargetMode="External"/><Relationship Id="rId7" Type="http://schemas.openxmlformats.org/officeDocument/2006/relationships/hyperlink" Target="http://cs.wikipedia.org/wiki/Soubor:Czechoslovakia_COA_1961-1989.svg" TargetMode="External"/><Relationship Id="rId2" Type="http://schemas.openxmlformats.org/officeDocument/2006/relationships/hyperlink" Target="http://cs.wikipedia.org/wiki/Soubor:Nikita_Khruchchev_Colou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Cubacrisis_17_Oct_1962.jpg" TargetMode="External"/><Relationship Id="rId5" Type="http://schemas.openxmlformats.org/officeDocument/2006/relationships/hyperlink" Target="http://cs.wikipedia.org/wiki/Soubor:Berlinermauer.jpg" TargetMode="External"/><Relationship Id="rId4" Type="http://schemas.openxmlformats.org/officeDocument/2006/relationships/hyperlink" Target="http://cs.wikipedia.org/wiki/Soubor:Berlin_Wall_1961-11-2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ubacrisis_17_Oct_1962.jpg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Sovětská politika po Stalinově smrti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VY_32_INOVACE_10_19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</a:t>
            </a:r>
            <a:r>
              <a:rPr lang="cs-CZ" sz="1800" b="1" dirty="0" smtClean="0"/>
              <a:t>Chruščov, Varšavská smlouva, berlínská zeď, karibská krize, situace v ČSR, měnová reforma</a:t>
            </a: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masové demonstrace a nepokoje</a:t>
            </a:r>
          </a:p>
          <a:p>
            <a:r>
              <a:rPr lang="cs-CZ" dirty="0"/>
              <a:t> </a:t>
            </a:r>
            <a:r>
              <a:rPr lang="cs-CZ" dirty="0" smtClean="0"/>
              <a:t>Plzeň – 20 000 demonstrantů – zásah armády a lidových milicí</a:t>
            </a:r>
          </a:p>
          <a:p>
            <a:r>
              <a:rPr lang="cs-CZ" dirty="0" smtClean="0"/>
              <a:t> zraněno 200 dělníků, 331 odsouzeno v politických procesech</a:t>
            </a:r>
          </a:p>
          <a:p>
            <a:r>
              <a:rPr lang="cs-CZ" dirty="0"/>
              <a:t> </a:t>
            </a:r>
            <a:r>
              <a:rPr lang="cs-CZ" dirty="0" smtClean="0"/>
              <a:t> po tomto povstání – následovala další – v Polsku (rehabilitace politických vězňů) 1956, v Maďarsku 1956 – protikomunistické lidové povstání – potlačeno sovětskými vojsky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55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ln w="762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 1956 – krátké uvolnění poměrů, potom opět důsledná kontrola kultury a ideologie</a:t>
            </a:r>
          </a:p>
          <a:p>
            <a:r>
              <a:rPr lang="cs-CZ" dirty="0" smtClean="0"/>
              <a:t>1957 – umírá A. Zápotocký, nahrazuje ho Antonín Novotný</a:t>
            </a:r>
          </a:p>
          <a:p>
            <a:r>
              <a:rPr lang="cs-CZ" dirty="0" smtClean="0"/>
              <a:t>1960 – nová ústava, změna</a:t>
            </a:r>
          </a:p>
          <a:p>
            <a:pPr marL="0" indent="0">
              <a:buNone/>
            </a:pPr>
            <a:r>
              <a:rPr lang="cs-CZ" dirty="0" smtClean="0"/>
              <a:t>    znaku a názvu </a:t>
            </a:r>
          </a:p>
          <a:p>
            <a:r>
              <a:rPr lang="cs-CZ" dirty="0" smtClean="0"/>
              <a:t>Československá socialistická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republika</a:t>
            </a:r>
          </a:p>
          <a:p>
            <a:r>
              <a:rPr lang="cs-CZ" dirty="0" smtClean="0"/>
              <a:t>1965 – reforma ekonomiky</a:t>
            </a:r>
          </a:p>
          <a:p>
            <a:pPr marL="0" indent="0">
              <a:buNone/>
            </a:pPr>
            <a:r>
              <a:rPr lang="cs-CZ" dirty="0" smtClean="0"/>
              <a:t>(Ota Šik), nakonec krize, reforma</a:t>
            </a:r>
          </a:p>
          <a:p>
            <a:pPr marL="0" indent="0">
              <a:buNone/>
            </a:pPr>
            <a:r>
              <a:rPr lang="cs-CZ" dirty="0" smtClean="0"/>
              <a:t>se nepodařila (1967 – zásahy státu)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88840"/>
            <a:ext cx="2740260" cy="39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</a:t>
            </a:r>
            <a:r>
              <a:rPr lang="cs-CZ" dirty="0" smtClean="0"/>
              <a:t>:</a:t>
            </a:r>
          </a:p>
          <a:p>
            <a:r>
              <a:rPr lang="cs-CZ" sz="2000" dirty="0" smtClean="0"/>
              <a:t>Kocián Jiří, </a:t>
            </a:r>
            <a:r>
              <a:rPr lang="cs-CZ" sz="2000" dirty="0"/>
              <a:t>Lidé v dějinách, období </a:t>
            </a:r>
            <a:r>
              <a:rPr lang="cs-CZ" sz="2000" dirty="0" smtClean="0"/>
              <a:t>1945-1989, </a:t>
            </a:r>
            <a:r>
              <a:rPr lang="cs-CZ" sz="2000" dirty="0"/>
              <a:t>dějepis pro 2. stupeň základní školy a pro odpovídající ročníky víceletých gymnázií, 1. vydání, Praha: Nakladatelství Fortuna, </a:t>
            </a:r>
            <a:r>
              <a:rPr lang="cs-CZ" sz="2000" dirty="0" smtClean="0"/>
              <a:t>1997, </a:t>
            </a:r>
            <a:r>
              <a:rPr lang="cs-CZ" sz="2000" dirty="0"/>
              <a:t>ISBN </a:t>
            </a:r>
            <a:r>
              <a:rPr lang="cs-CZ" sz="2000" dirty="0" smtClean="0"/>
              <a:t>80-7168-503-8</a:t>
            </a:r>
            <a:endParaRPr lang="cs-CZ" sz="2000" dirty="0"/>
          </a:p>
          <a:p>
            <a:pPr marL="0" indent="0">
              <a:buNone/>
            </a:pPr>
            <a:endParaRPr lang="cs-CZ" sz="2000" dirty="0">
              <a:hlinkClick r:id="rId2"/>
            </a:endParaRPr>
          </a:p>
          <a:p>
            <a:pPr marL="0" indent="0">
              <a:buNone/>
            </a:pPr>
            <a:endParaRPr lang="cs-CZ" sz="2000" dirty="0" smtClean="0">
              <a:hlinkClick r:id="rId2"/>
            </a:endParaRPr>
          </a:p>
          <a:p>
            <a:r>
              <a:rPr lang="cs-CZ" sz="2000" dirty="0" smtClean="0">
                <a:hlinkClick r:id="rId2"/>
              </a:rPr>
              <a:t>http://cs.wikipedia.org/wiki/Soubor:Nikita_Khruchchev_Colour.jpg</a:t>
            </a:r>
            <a:endParaRPr lang="cs-CZ" sz="2000" dirty="0"/>
          </a:p>
          <a:p>
            <a:r>
              <a:rPr lang="cs-CZ" sz="2000" dirty="0">
                <a:hlinkClick r:id="rId3"/>
              </a:rPr>
              <a:t>http://cs.wikipedia.org/wiki/Soubor:COLLECTIE_TROPENMUSEUM_Het_schip_%</a:t>
            </a:r>
            <a:r>
              <a:rPr lang="cs-CZ" sz="2000" dirty="0" smtClean="0">
                <a:hlinkClick r:id="rId3"/>
              </a:rPr>
              <a:t>27Raffaelo_Rubatino%27_in_het_Suezkanaal_TMnr_60022537.jpg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http://cs.wikipedia.org/wiki/Soubor:Berlin_Wall_1961-11-20.jpg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http://cs.wikipedia.org/wiki/Soubor:Berlinermauer.jpg</a:t>
            </a:r>
            <a:r>
              <a:rPr lang="cs-CZ" sz="2000" dirty="0" smtClean="0"/>
              <a:t> (Autor: </a:t>
            </a:r>
            <a:r>
              <a:rPr lang="cs-CZ" sz="2000" dirty="0" err="1" smtClean="0"/>
              <a:t>Noir</a:t>
            </a:r>
            <a:r>
              <a:rPr lang="cs-CZ" sz="2000" dirty="0" smtClean="0"/>
              <a:t>)</a:t>
            </a:r>
          </a:p>
          <a:p>
            <a:r>
              <a:rPr lang="cs-CZ" sz="2000" dirty="0" smtClean="0">
                <a:hlinkClick r:id="rId6"/>
              </a:rPr>
              <a:t>http://cs.wikipedia.org/wiki/Soubor:Cubacrisis_17_Oct_1962.jpg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</a:t>
            </a:r>
            <a:r>
              <a:rPr lang="cs-CZ" sz="2000" dirty="0">
                <a:hlinkClick r:id="rId7"/>
              </a:rPr>
              <a:t>://</a:t>
            </a:r>
            <a:r>
              <a:rPr lang="cs-CZ" sz="2000" dirty="0" smtClean="0">
                <a:hlinkClick r:id="rId7"/>
              </a:rPr>
              <a:t>cs.wikipedia.org/wiki/Soubor:Czechoslovakia_COA_1961-1989.svg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92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Sovětská politika po Stalinově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březen 1953 – zemřel sovětský vůdce </a:t>
            </a:r>
            <a:r>
              <a:rPr lang="cs-CZ" dirty="0" err="1" smtClean="0"/>
              <a:t>J.V.Stalin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v celém světě  - vlna naděje a očekávání</a:t>
            </a:r>
          </a:p>
          <a:p>
            <a:r>
              <a:rPr lang="cs-CZ" dirty="0" smtClean="0"/>
              <a:t> nástupcem – Nikita Sergejevič Chruščov</a:t>
            </a:r>
          </a:p>
          <a:p>
            <a:r>
              <a:rPr lang="cs-CZ" dirty="0"/>
              <a:t> </a:t>
            </a:r>
            <a:r>
              <a:rPr lang="cs-CZ" dirty="0" smtClean="0"/>
              <a:t>červenec 1953 – příměří v Koreji</a:t>
            </a:r>
          </a:p>
          <a:p>
            <a:r>
              <a:rPr lang="cs-CZ" dirty="0"/>
              <a:t> </a:t>
            </a:r>
            <a:r>
              <a:rPr lang="cs-CZ" dirty="0" smtClean="0"/>
              <a:t>1955 – smlouva s Rakouskem a odchod sovětských jednotek z rakouského území</a:t>
            </a:r>
          </a:p>
          <a:p>
            <a:r>
              <a:rPr lang="cs-CZ" dirty="0"/>
              <a:t> </a:t>
            </a:r>
            <a:r>
              <a:rPr lang="cs-CZ" dirty="0" smtClean="0"/>
              <a:t>1955 – zlepšení vztahů s Jugoslávií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35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906888" cy="85169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Varšavská smlouva</a:t>
            </a:r>
            <a:endParaRPr lang="cs-CZ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902" y="1772816"/>
            <a:ext cx="3046194" cy="3888000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74840" cy="469106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Zakládající členové:</a:t>
            </a:r>
          </a:p>
          <a:p>
            <a:r>
              <a:rPr lang="cs-CZ" sz="2800" dirty="0" smtClean="0"/>
              <a:t>Albánie, Bulharsko, NDR, Polsko, Československo, SSSR, Maďarsko, Rumunsko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vznik květen 1955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vnitřní soudržnost sovětského bloku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vojenská organizace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společná strategie v jaderné oblasti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4572000" y="609329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900" dirty="0" smtClean="0"/>
              <a:t>	http://cs.wikipedia.org/wiki/Soubor:Nikita_Khruchchev_Colour.jpg</a:t>
            </a:r>
            <a:endParaRPr lang="cs-CZ" sz="900" dirty="0"/>
          </a:p>
        </p:txBody>
      </p:sp>
      <p:sp>
        <p:nvSpPr>
          <p:cNvPr id="6" name="Obdélník 5"/>
          <p:cNvSpPr/>
          <p:nvPr/>
        </p:nvSpPr>
        <p:spPr>
          <a:xfrm>
            <a:off x="5539754" y="1124744"/>
            <a:ext cx="2636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Nikita Sergejevič Chruščov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Suezská krize (1956)</a:t>
            </a:r>
          </a:p>
          <a:p>
            <a:r>
              <a:rPr lang="cs-CZ" dirty="0"/>
              <a:t> </a:t>
            </a:r>
            <a:r>
              <a:rPr lang="cs-CZ" dirty="0" err="1" smtClean="0"/>
              <a:t>arabsko</a:t>
            </a:r>
            <a:r>
              <a:rPr lang="cs-CZ" dirty="0" smtClean="0"/>
              <a:t> – izraelská válka, znárodnění Suezského průplavu egyptským prezidentem, hrozba jaderného bombardování Londýna, Paříže a Izraele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480" y="2861031"/>
            <a:ext cx="4416978" cy="3420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503292" y="63011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900" dirty="0" smtClean="0"/>
              <a:t>http://cs.wikipedia.org/wiki/Soubor:COLLECTIE_TROPENMUSEUM_Het_schip_%27Raffaelo_Rubatino%27_in_het_Suezkanaal_TMnr_60022537.jpg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71934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36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Berlínská krize (1958-1961)</a:t>
            </a:r>
          </a:p>
          <a:p>
            <a:r>
              <a:rPr lang="cs-CZ" dirty="0" smtClean="0"/>
              <a:t> ultimátum SSSR ke statutu Berlína, nukleární pohrůžka</a:t>
            </a:r>
          </a:p>
          <a:p>
            <a:r>
              <a:rPr lang="cs-CZ" dirty="0" smtClean="0"/>
              <a:t>USA (Kennedy) – povolání 250 000 vojáků do zbraně</a:t>
            </a:r>
          </a:p>
          <a:p>
            <a:r>
              <a:rPr lang="cs-CZ" dirty="0" smtClean="0"/>
              <a:t> vyvrcholení – stavba berlínské zdi (1961)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77072"/>
            <a:ext cx="3681803" cy="2592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77072"/>
            <a:ext cx="3456000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8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62708"/>
            <a:ext cx="8229600" cy="610622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Karibská krize (1962)</a:t>
            </a:r>
          </a:p>
          <a:p>
            <a:r>
              <a:rPr lang="cs-CZ" dirty="0"/>
              <a:t> </a:t>
            </a:r>
            <a:r>
              <a:rPr lang="cs-CZ" sz="2800" dirty="0" smtClean="0"/>
              <a:t>ostrý spor USA a SSSR o rozmístění jaderných hlavic na Kubě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atomový konflikt – téměř realitou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55" y="2636912"/>
            <a:ext cx="4943614" cy="3816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045507" y="64969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900" dirty="0" smtClean="0">
                <a:hlinkClick r:id="rId3"/>
              </a:rPr>
              <a:t>http://cs.wikipedia.org/wiki/Soubor:Cubacrisis_17_Oct_1962.jpg</a:t>
            </a:r>
            <a:endParaRPr lang="cs-CZ" sz="900" dirty="0" smtClean="0"/>
          </a:p>
        </p:txBody>
      </p:sp>
    </p:spTree>
    <p:extLst>
      <p:ext uri="{BB962C8B-B14F-4D97-AF65-F5344CB8AC3E}">
        <p14:creationId xmlns:p14="http://schemas.microsoft.com/office/powerpoint/2010/main" val="10366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XX. Sjezd komunistické strany SSSR -  Chruščov kritizoval kult osobnosti </a:t>
            </a:r>
            <a:r>
              <a:rPr lang="cs-CZ" dirty="0" err="1" smtClean="0"/>
              <a:t>J.V.Stalina</a:t>
            </a:r>
            <a:endParaRPr lang="cs-CZ" dirty="0" smtClean="0"/>
          </a:p>
          <a:p>
            <a:pPr lvl="1"/>
            <a:r>
              <a:rPr lang="cs-CZ" dirty="0"/>
              <a:t> </a:t>
            </a:r>
            <a:r>
              <a:rPr lang="cs-CZ" dirty="0" smtClean="0"/>
              <a:t>1956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nová koncepce mírového soužití a soutěžení se Západem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odhalení stalinských praktik – otřes v mezinárodním komunistickém hnutí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457200"/>
            <a:r>
              <a:rPr lang="cs-CZ" dirty="0" smtClean="0"/>
              <a:t> prudký nárůst reformních požadavků</a:t>
            </a:r>
          </a:p>
          <a:p>
            <a:pPr marL="514350" indent="-457200"/>
            <a:r>
              <a:rPr lang="cs-CZ" dirty="0"/>
              <a:t> </a:t>
            </a:r>
            <a:r>
              <a:rPr lang="cs-CZ" dirty="0" smtClean="0"/>
              <a:t>protikomunistické revolty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9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dirty="0" err="1" smtClean="0"/>
              <a:t>Borcení</a:t>
            </a:r>
            <a:r>
              <a:rPr lang="cs-CZ" dirty="0" smtClean="0"/>
              <a:t> mýtu o socialismu v Československu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 14.3.1953 – umírá Klement Gottwald</a:t>
            </a:r>
          </a:p>
          <a:p>
            <a:r>
              <a:rPr lang="cs-CZ" dirty="0" smtClean="0"/>
              <a:t> nový prezident – Antonín Zápotocký</a:t>
            </a:r>
          </a:p>
          <a:p>
            <a:r>
              <a:rPr lang="cs-CZ" dirty="0"/>
              <a:t> </a:t>
            </a:r>
            <a:r>
              <a:rPr lang="cs-CZ" dirty="0" smtClean="0"/>
              <a:t>pokračování v dosavadní politice KSČ</a:t>
            </a:r>
          </a:p>
          <a:p>
            <a:r>
              <a:rPr lang="cs-CZ" dirty="0"/>
              <a:t> </a:t>
            </a:r>
            <a:r>
              <a:rPr lang="cs-CZ" dirty="0" smtClean="0"/>
              <a:t>vyhlášen nový politický kurz z Moskvy</a:t>
            </a:r>
          </a:p>
          <a:p>
            <a:r>
              <a:rPr lang="cs-CZ" dirty="0"/>
              <a:t> </a:t>
            </a:r>
            <a:r>
              <a:rPr lang="cs-CZ" dirty="0" smtClean="0"/>
              <a:t>snaha o revizi politických procesů – velice opatrný postup</a:t>
            </a:r>
          </a:p>
          <a:p>
            <a:r>
              <a:rPr lang="cs-CZ" dirty="0"/>
              <a:t> </a:t>
            </a:r>
            <a:r>
              <a:rPr lang="cs-CZ" dirty="0" smtClean="0"/>
              <a:t> nepatrné úpravy starého systému – žádné velké změny k lepšímu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6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dirty="0" smtClean="0"/>
              <a:t>Měnová reforma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 smtClean="0"/>
              <a:t>30. květen 1953 (připravována již od 1952)</a:t>
            </a:r>
          </a:p>
          <a:p>
            <a:r>
              <a:rPr lang="cs-CZ" dirty="0"/>
              <a:t> </a:t>
            </a:r>
            <a:r>
              <a:rPr lang="cs-CZ" dirty="0" smtClean="0"/>
              <a:t>snaha vyřešit touto cestou problémy v průmyslu, zásobování, zemědělství</a:t>
            </a:r>
          </a:p>
          <a:p>
            <a:r>
              <a:rPr lang="cs-CZ" dirty="0"/>
              <a:t> </a:t>
            </a:r>
            <a:r>
              <a:rPr lang="cs-CZ" dirty="0" smtClean="0"/>
              <a:t>znehodnocení úspor, růst životních nákladů</a:t>
            </a:r>
          </a:p>
          <a:p>
            <a:r>
              <a:rPr lang="cs-CZ" dirty="0"/>
              <a:t> </a:t>
            </a:r>
            <a:r>
              <a:rPr lang="cs-CZ" dirty="0" smtClean="0"/>
              <a:t>do 300 korun –  5:1 (60 korun)</a:t>
            </a:r>
          </a:p>
          <a:p>
            <a:r>
              <a:rPr lang="cs-CZ" dirty="0"/>
              <a:t> </a:t>
            </a:r>
            <a:r>
              <a:rPr lang="cs-CZ" dirty="0" smtClean="0"/>
              <a:t>nad 300 korun – 50:1</a:t>
            </a:r>
          </a:p>
          <a:p>
            <a:r>
              <a:rPr lang="cs-CZ" dirty="0"/>
              <a:t> </a:t>
            </a:r>
            <a:r>
              <a:rPr lang="cs-CZ" dirty="0" smtClean="0"/>
              <a:t>vklady v bance – do 5000 5:1, nad 50 tis. 30:1</a:t>
            </a:r>
          </a:p>
          <a:p>
            <a:r>
              <a:rPr lang="cs-CZ" dirty="0"/>
              <a:t> </a:t>
            </a:r>
            <a:r>
              <a:rPr lang="cs-CZ" dirty="0" smtClean="0"/>
              <a:t>životní pojistky – propadly státu</a:t>
            </a:r>
          </a:p>
        </p:txBody>
      </p:sp>
    </p:spTree>
    <p:extLst>
      <p:ext uri="{BB962C8B-B14F-4D97-AF65-F5344CB8AC3E}">
        <p14:creationId xmlns:p14="http://schemas.microsoft.com/office/powerpoint/2010/main" val="395209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534</Words>
  <Application>Microsoft Office PowerPoint</Application>
  <PresentationFormat>Předvádění na obrazovce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Základní škola a Mateřská škola, Šumná, okres Znojmo OP VK 1.4 75022320 Tematický celek: Dějepis II. stupeň Název a číslo učebního materiálu Sovětská politika po Stalinově smrti VY_32_INOVACE_10_19 Tomáš Zezula  Anotace: Chruščov, Varšavská smlouva, berlínská zeď, karibská krize, situace v ČSR, měnová reforma Metodika: prezentace slouží k předvedení na interaktivní tabuli</vt:lpstr>
      <vt:lpstr>Sovětská politika po Stalinově smrti</vt:lpstr>
      <vt:lpstr>Varšavská smlouva</vt:lpstr>
      <vt:lpstr>Prezentace aplikace PowerPoint</vt:lpstr>
      <vt:lpstr>Prezentace aplikace PowerPoint</vt:lpstr>
      <vt:lpstr>Prezentace aplikace PowerPoint</vt:lpstr>
      <vt:lpstr>Prezentace aplikace PowerPoint</vt:lpstr>
      <vt:lpstr>Borcení mýtu o socialismu v Československu</vt:lpstr>
      <vt:lpstr>Měnová reforma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20</cp:revision>
  <dcterms:created xsi:type="dcterms:W3CDTF">2013-05-16T19:24:39Z</dcterms:created>
  <dcterms:modified xsi:type="dcterms:W3CDTF">2013-06-11T20:09:22Z</dcterms:modified>
</cp:coreProperties>
</file>