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3314-C431-411B-BCD8-91AFFDB93F8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40E-FA7A-499B-BE2A-8582A3F7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02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3314-C431-411B-BCD8-91AFFDB93F8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40E-FA7A-499B-BE2A-8582A3F7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23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3314-C431-411B-BCD8-91AFFDB93F8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40E-FA7A-499B-BE2A-8582A3F7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05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3314-C431-411B-BCD8-91AFFDB93F8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40E-FA7A-499B-BE2A-8582A3F7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28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3314-C431-411B-BCD8-91AFFDB93F8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40E-FA7A-499B-BE2A-8582A3F7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27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3314-C431-411B-BCD8-91AFFDB93F8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40E-FA7A-499B-BE2A-8582A3F7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90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3314-C431-411B-BCD8-91AFFDB93F8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40E-FA7A-499B-BE2A-8582A3F7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54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3314-C431-411B-BCD8-91AFFDB93F8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40E-FA7A-499B-BE2A-8582A3F7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93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3314-C431-411B-BCD8-91AFFDB93F8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40E-FA7A-499B-BE2A-8582A3F7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75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3314-C431-411B-BCD8-91AFFDB93F8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40E-FA7A-499B-BE2A-8582A3F7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25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3314-C431-411B-BCD8-91AFFDB93F8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40E-FA7A-499B-BE2A-8582A3F7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94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43314-C431-411B-BCD8-91AFFDB93F8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F440E-FA7A-499B-BE2A-8582A3F7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51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Tematický celek: Dějepis II. stupeň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Komunistické Československo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VY_32_INOVACE_10_18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</a:t>
            </a:r>
            <a:r>
              <a:rPr lang="cs-CZ" sz="1800" b="1" dirty="0" smtClean="0"/>
              <a:t>: poúnorové události, </a:t>
            </a:r>
            <a:r>
              <a:rPr lang="cs-CZ" sz="1800" b="1" dirty="0" err="1" smtClean="0"/>
              <a:t>StB</a:t>
            </a:r>
            <a:r>
              <a:rPr lang="cs-CZ" sz="1800" b="1" dirty="0" smtClean="0"/>
              <a:t>, represe, pracovní tábory, popravy</a:t>
            </a:r>
            <a:br>
              <a:rPr lang="cs-CZ" sz="18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487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r>
              <a:rPr lang="cs-CZ" sz="2000" dirty="0"/>
              <a:t>Kocián Jiří, Lidé v dějinách, období 1945-1989, dějepis pro 2. stupeň základní školy a pro odpovídající ročníky víceletých gymnázií, 1. vydání, Praha: Nakladatelství Fortuna, 1997, ISBN 80-7168-503-8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641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cs-CZ" dirty="0" smtClean="0"/>
              <a:t>Komunistické Československo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cs-CZ" dirty="0"/>
              <a:t> </a:t>
            </a:r>
            <a:r>
              <a:rPr lang="cs-CZ" dirty="0" smtClean="0"/>
              <a:t>po únorovém převratu – budování totalitního politického systému</a:t>
            </a:r>
          </a:p>
          <a:p>
            <a:r>
              <a:rPr lang="cs-CZ" dirty="0"/>
              <a:t> </a:t>
            </a:r>
            <a:r>
              <a:rPr lang="cs-CZ" dirty="0" smtClean="0"/>
              <a:t>veškerá moc v rukou nejvyšších funkcionářů KSČ</a:t>
            </a:r>
          </a:p>
          <a:p>
            <a:r>
              <a:rPr lang="cs-CZ" dirty="0"/>
              <a:t> </a:t>
            </a:r>
            <a:r>
              <a:rPr lang="cs-CZ" dirty="0" smtClean="0"/>
              <a:t>parlament, vládní instituce, soudy – podřízeno příkazům strany</a:t>
            </a:r>
          </a:p>
          <a:p>
            <a:r>
              <a:rPr lang="cs-CZ" dirty="0"/>
              <a:t> </a:t>
            </a:r>
            <a:r>
              <a:rPr lang="cs-CZ" dirty="0" smtClean="0"/>
              <a:t>redukován počet členů nekomunistických stran a jejich  následná likvidace</a:t>
            </a:r>
          </a:p>
        </p:txBody>
      </p:sp>
    </p:spTree>
    <p:extLst>
      <p:ext uri="{BB962C8B-B14F-4D97-AF65-F5344CB8AC3E}">
        <p14:creationId xmlns:p14="http://schemas.microsoft.com/office/powerpoint/2010/main" val="409476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ln w="76200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r>
              <a:rPr lang="cs-CZ" dirty="0" smtClean="0"/>
              <a:t> čistky  ve všech organizacích i podnicích – zřízeny akční výbory Národní fronty  - z práce propuštěno čtvrt milionu osob</a:t>
            </a:r>
          </a:p>
          <a:p>
            <a:r>
              <a:rPr lang="cs-CZ" dirty="0"/>
              <a:t> </a:t>
            </a:r>
            <a:r>
              <a:rPr lang="cs-CZ" dirty="0" smtClean="0"/>
              <a:t>v noci z 9. na 10. března 1948 zahynul za dosud nevyjasněných okolností (sebevražda nebo politická vražda) ministr zahraničí Jan Masaryk</a:t>
            </a:r>
          </a:p>
          <a:p>
            <a:r>
              <a:rPr lang="cs-CZ" dirty="0"/>
              <a:t> </a:t>
            </a:r>
            <a:r>
              <a:rPr lang="cs-CZ" dirty="0" smtClean="0"/>
              <a:t>Ústava 9. května – legalizace totalitního komunistického režimu</a:t>
            </a:r>
          </a:p>
          <a:p>
            <a:r>
              <a:rPr lang="cs-CZ" dirty="0"/>
              <a:t> </a:t>
            </a:r>
            <a:r>
              <a:rPr lang="cs-CZ" dirty="0" smtClean="0"/>
              <a:t>parlamentní volby  30. květen 1948 – jednotná kandidátka Národní fronty – bez opozice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432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ln w="762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cs-CZ" dirty="0"/>
              <a:t> </a:t>
            </a:r>
            <a:r>
              <a:rPr lang="cs-CZ" dirty="0" smtClean="0"/>
              <a:t>volby falšovány – 89,2% hlasů</a:t>
            </a:r>
          </a:p>
          <a:p>
            <a:r>
              <a:rPr lang="cs-CZ" dirty="0"/>
              <a:t> </a:t>
            </a:r>
            <a:r>
              <a:rPr lang="cs-CZ" dirty="0" smtClean="0"/>
              <a:t>7. červen 1948 – abdikace prezidenta Beneše (postavil se proti ústavě a volebnímu zákonu)</a:t>
            </a:r>
          </a:p>
          <a:p>
            <a:r>
              <a:rPr lang="cs-CZ" dirty="0"/>
              <a:t> </a:t>
            </a:r>
            <a:r>
              <a:rPr lang="cs-CZ" dirty="0" smtClean="0"/>
              <a:t>do týdne zvolen prezidentem Klement Gottwald (</a:t>
            </a:r>
            <a:r>
              <a:rPr lang="cs-CZ" sz="2800" dirty="0" smtClean="0"/>
              <a:t>předseda vlády – Antonín Zápotocký)</a:t>
            </a:r>
          </a:p>
          <a:p>
            <a:r>
              <a:rPr lang="cs-CZ" dirty="0"/>
              <a:t> </a:t>
            </a:r>
            <a:r>
              <a:rPr lang="cs-CZ" dirty="0" smtClean="0"/>
              <a:t>Sokolský slet – červen 1948 – poslední mobilizace demokratických sil k protestu</a:t>
            </a:r>
          </a:p>
          <a:p>
            <a:r>
              <a:rPr lang="cs-CZ" dirty="0"/>
              <a:t> </a:t>
            </a:r>
            <a:r>
              <a:rPr lang="cs-CZ" dirty="0" smtClean="0"/>
              <a:t>3. září 1948 – umírá E. Beneš</a:t>
            </a:r>
          </a:p>
          <a:p>
            <a:r>
              <a:rPr lang="cs-CZ" dirty="0"/>
              <a:t> </a:t>
            </a:r>
            <a:r>
              <a:rPr lang="cs-CZ" dirty="0" smtClean="0"/>
              <a:t>omezení politických svobod a občanských práv a jejich následná likvidace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693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 izolace od západního světa – rušení spolků a organizací, ČSR vystupuje z 50 mezinárodních organizací, zastaven dovoz západního tisku atp.</a:t>
            </a:r>
          </a:p>
          <a:p>
            <a:r>
              <a:rPr lang="cs-CZ" dirty="0"/>
              <a:t> </a:t>
            </a:r>
            <a:r>
              <a:rPr lang="cs-CZ" dirty="0" smtClean="0"/>
              <a:t>Státní bezpečnost (</a:t>
            </a:r>
            <a:r>
              <a:rPr lang="cs-CZ" dirty="0" err="1" smtClean="0"/>
              <a:t>StB</a:t>
            </a:r>
            <a:r>
              <a:rPr lang="cs-CZ" dirty="0" smtClean="0"/>
              <a:t>) – úkolována přímo vedením KSČ, spolupráce se sovětskými bezpečnostními složkami</a:t>
            </a:r>
          </a:p>
          <a:p>
            <a:pPr lvl="1"/>
            <a:r>
              <a:rPr lang="cs-CZ" dirty="0" smtClean="0"/>
              <a:t>zpravodajské, policejní i vyšetřovatelská funkce</a:t>
            </a:r>
          </a:p>
          <a:p>
            <a:pPr lvl="1"/>
            <a:r>
              <a:rPr lang="cs-CZ" dirty="0" smtClean="0"/>
              <a:t>používání násilných a nezákonných metod při vyšetřování zatčených a vězněných osob</a:t>
            </a:r>
          </a:p>
          <a:p>
            <a:pPr marL="457200" lvl="1" indent="0">
              <a:buNone/>
            </a:pPr>
            <a:endParaRPr lang="cs-CZ" sz="1600" dirty="0" smtClean="0"/>
          </a:p>
          <a:p>
            <a:pPr marL="457200" lvl="1" indent="0">
              <a:buNone/>
            </a:pP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5541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Tábory nucených prací</a:t>
            </a:r>
          </a:p>
          <a:p>
            <a:r>
              <a:rPr lang="cs-CZ" dirty="0"/>
              <a:t> </a:t>
            </a:r>
            <a:r>
              <a:rPr lang="cs-CZ" dirty="0" smtClean="0"/>
              <a:t>za sociální původ a zařazení, za smyšlené činy – třídní nepřátelé nového režimu, inteligence, kulaci, živnostníci …..</a:t>
            </a:r>
          </a:p>
          <a:p>
            <a:r>
              <a:rPr lang="cs-CZ" dirty="0" smtClean="0"/>
              <a:t>23 000 nesouzených a nevinných občanů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Armáda</a:t>
            </a:r>
          </a:p>
          <a:p>
            <a:r>
              <a:rPr lang="cs-CZ" dirty="0"/>
              <a:t> </a:t>
            </a:r>
            <a:r>
              <a:rPr lang="cs-CZ" dirty="0" smtClean="0"/>
              <a:t>mimosoudní represe – 1950 – 1954 – vytvoření pomocných technických praporů (PTP) pro politicky nespolehlivé osoby –         60 000 občanů</a:t>
            </a:r>
          </a:p>
          <a:p>
            <a:r>
              <a:rPr lang="cs-CZ" dirty="0" smtClean="0"/>
              <a:t>práce v dolech, hutích a na stavbách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9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ln w="762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Nezákonné zásahy proti církvi</a:t>
            </a:r>
          </a:p>
          <a:p>
            <a:r>
              <a:rPr lang="cs-CZ" dirty="0" smtClean="0"/>
              <a:t>ostrý boj</a:t>
            </a:r>
          </a:p>
          <a:p>
            <a:r>
              <a:rPr lang="cs-CZ" dirty="0" smtClean="0"/>
              <a:t>zastaven církevní tisk, omezen počet spolků, státní dozor nad církvemi</a:t>
            </a:r>
          </a:p>
          <a:p>
            <a:r>
              <a:rPr lang="cs-CZ" dirty="0" smtClean="0"/>
              <a:t>1950 – likvidace mužských, později i ženských klášterů</a:t>
            </a:r>
          </a:p>
          <a:p>
            <a:r>
              <a:rPr lang="cs-CZ" dirty="0"/>
              <a:t> </a:t>
            </a:r>
            <a:r>
              <a:rPr lang="cs-CZ" dirty="0" smtClean="0"/>
              <a:t>smyšlené politické procesy s církevními hodnostáři</a:t>
            </a:r>
          </a:p>
          <a:p>
            <a:r>
              <a:rPr lang="cs-CZ" dirty="0" smtClean="0"/>
              <a:t>příslušnost k církvi – „kádrová závada“ při posuzování občanů...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47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ln w="762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Politické procesy</a:t>
            </a:r>
          </a:p>
          <a:p>
            <a:r>
              <a:rPr lang="cs-CZ" dirty="0" smtClean="0"/>
              <a:t>nejvíce odstrašující a nejtragičtější forma masové perzekuce</a:t>
            </a:r>
          </a:p>
          <a:p>
            <a:r>
              <a:rPr lang="cs-CZ" dirty="0" smtClean="0"/>
              <a:t>násilné potlačení a likvidace skutečných nebo vymyšlených nepřátel komunistické diktatury</a:t>
            </a:r>
          </a:p>
          <a:p>
            <a:r>
              <a:rPr lang="cs-CZ" dirty="0" smtClean="0"/>
              <a:t>1948 – 1953 – odsouzeno k trestu smrti 232 osob (popraveno 178) – Milada Horáková</a:t>
            </a:r>
          </a:p>
          <a:p>
            <a:r>
              <a:rPr lang="cs-CZ" dirty="0" smtClean="0"/>
              <a:t>návody sovětských poradců (používání fyzického násilí a mučení, učení se odpovědí k soudu zpaměti…)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479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likvidace „třídních“ nepřátel uvnitř komunistické strany – Rudolf Slánský a spol.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Průmysl</a:t>
            </a:r>
            <a:r>
              <a:rPr lang="cs-CZ" dirty="0" smtClean="0"/>
              <a:t>, zemědělství:</a:t>
            </a:r>
          </a:p>
          <a:p>
            <a:r>
              <a:rPr lang="cs-CZ" dirty="0" smtClean="0"/>
              <a:t>likvidace soukromého sektoru, řemesel ….</a:t>
            </a:r>
          </a:p>
          <a:p>
            <a:r>
              <a:rPr lang="cs-CZ" dirty="0" smtClean="0"/>
              <a:t>přestavba čs. Průmyslu – strojírenský a zbojní</a:t>
            </a:r>
          </a:p>
          <a:p>
            <a:pPr marL="0" indent="0">
              <a:buNone/>
            </a:pPr>
            <a:r>
              <a:rPr lang="cs-CZ" dirty="0" smtClean="0"/>
              <a:t>(zpomalení růstu ostatních sektorů průmyslu)</a:t>
            </a:r>
          </a:p>
          <a:p>
            <a:r>
              <a:rPr lang="cs-CZ" dirty="0" smtClean="0"/>
              <a:t>kolektivizace zemědělství – zakládání JZD</a:t>
            </a:r>
          </a:p>
          <a:p>
            <a:r>
              <a:rPr lang="cs-CZ" dirty="0"/>
              <a:t> </a:t>
            </a:r>
            <a:r>
              <a:rPr lang="cs-CZ" dirty="0" smtClean="0"/>
              <a:t>násilné združstevňování</a:t>
            </a:r>
          </a:p>
        </p:txBody>
      </p:sp>
    </p:spTree>
    <p:extLst>
      <p:ext uri="{BB962C8B-B14F-4D97-AF65-F5344CB8AC3E}">
        <p14:creationId xmlns:p14="http://schemas.microsoft.com/office/powerpoint/2010/main" val="367047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500</Words>
  <Application>Microsoft Office PowerPoint</Application>
  <PresentationFormat>Předvádění na obrazovce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Základní škola a Mateřská škola, Šumná, okres Znojmo OP VK 1.4 75022320 Tematický celek: Dějepis II. stupeň Název a číslo učebního materiálu Komunistické Československo VY_32_INOVACE_10_18 Tomáš Zezula  Anotace: poúnorové události, StB, represe, pracovní tábory, popravy Metodika: prezentace slouží k předvedení na interaktivní tabuli</vt:lpstr>
      <vt:lpstr>Komunistické Československo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13</cp:revision>
  <dcterms:created xsi:type="dcterms:W3CDTF">2013-04-21T18:56:47Z</dcterms:created>
  <dcterms:modified xsi:type="dcterms:W3CDTF">2013-06-11T20:10:26Z</dcterms:modified>
</cp:coreProperties>
</file>