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DDB6-0E8B-4528-A5C9-35F837AFADC4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9B5-1200-4671-868D-A8898F28F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65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DDB6-0E8B-4528-A5C9-35F837AFADC4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9B5-1200-4671-868D-A8898F28F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559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DDB6-0E8B-4528-A5C9-35F837AFADC4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9B5-1200-4671-868D-A8898F28F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36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DDB6-0E8B-4528-A5C9-35F837AFADC4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9B5-1200-4671-868D-A8898F28F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02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DDB6-0E8B-4528-A5C9-35F837AFADC4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9B5-1200-4671-868D-A8898F28F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69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DDB6-0E8B-4528-A5C9-35F837AFADC4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9B5-1200-4671-868D-A8898F28F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076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DDB6-0E8B-4528-A5C9-35F837AFADC4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9B5-1200-4671-868D-A8898F28F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45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DDB6-0E8B-4528-A5C9-35F837AFADC4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9B5-1200-4671-868D-A8898F28F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30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DDB6-0E8B-4528-A5C9-35F837AFADC4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9B5-1200-4671-868D-A8898F28F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884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DDB6-0E8B-4528-A5C9-35F837AFADC4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9B5-1200-4671-868D-A8898F28F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67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DDB6-0E8B-4528-A5C9-35F837AFADC4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9B5-1200-4671-868D-A8898F28F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FDDB6-0E8B-4528-A5C9-35F837AFADC4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609B5-1200-4671-868D-A8898F28F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224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2800" b="1" dirty="0" smtClean="0">
                <a:latin typeface="+mn-lt"/>
              </a:rPr>
              <a:t>Tematický celek: Dějepis II. stupeň</a:t>
            </a:r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Poválečné uspořádání Evropy 2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VY_32_INOVACE_10_13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Tomáš Zezula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</a:t>
            </a:r>
            <a:r>
              <a:rPr lang="cs-CZ" sz="2400" b="1" dirty="0"/>
              <a:t> </a:t>
            </a:r>
            <a:r>
              <a:rPr lang="cs-CZ" sz="2000" b="1" dirty="0" smtClean="0"/>
              <a:t>německá otázka, odsun Němců, </a:t>
            </a:r>
            <a:r>
              <a:rPr lang="cs-CZ" sz="2000" b="1" smtClean="0"/>
              <a:t>územní obnova státu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155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Zdroje:</a:t>
            </a:r>
          </a:p>
          <a:p>
            <a:r>
              <a:rPr lang="cs-CZ" sz="2000" dirty="0"/>
              <a:t>Kocián Jiří, Lidé v dějinách, období 1945-1989, dějepis pro 2. stupeň základní školy a pro odpovídající ročníky víceletých gymnázií, 1. vydání, Praha: Nakladatelství Fortuna, 1997, ISBN 80-7168-503-8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0624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Německá otázka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otázka Německa – závažný problém</a:t>
            </a:r>
          </a:p>
          <a:p>
            <a:r>
              <a:rPr lang="cs-CZ" dirty="0" smtClean="0"/>
              <a:t>okupační správa – USA, Velká Británie, Sovětský svaz, přizvána Francie, stejně rozdělen i Berlín</a:t>
            </a:r>
          </a:p>
          <a:p>
            <a:r>
              <a:rPr lang="cs-CZ" dirty="0" smtClean="0"/>
              <a:t>nejvyšší moc v Německu – Kontrolní rada (velitelé mocností protihitlerovské koalice)</a:t>
            </a:r>
          </a:p>
          <a:p>
            <a:r>
              <a:rPr lang="cs-CZ" dirty="0" smtClean="0"/>
              <a:t>Konference v Postupimi – 17.7.-2.8.1945</a:t>
            </a:r>
          </a:p>
          <a:p>
            <a:pPr lvl="1"/>
            <a:r>
              <a:rPr lang="cs-CZ" dirty="0" smtClean="0"/>
              <a:t>Třetí schůzka Velké trojky (Stalin, Truman, </a:t>
            </a:r>
            <a:r>
              <a:rPr lang="cs-CZ" dirty="0" err="1" smtClean="0"/>
              <a:t>Churchlil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06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Výsledky konference:</a:t>
            </a:r>
          </a:p>
          <a:p>
            <a:r>
              <a:rPr lang="cs-CZ" dirty="0" smtClean="0"/>
              <a:t>Společný postup v okupovaném Německu</a:t>
            </a:r>
          </a:p>
          <a:p>
            <a:r>
              <a:rPr lang="cs-CZ" dirty="0" smtClean="0"/>
              <a:t>Úplné odzbrojení a demilitarizace – zákaz armády</a:t>
            </a:r>
          </a:p>
          <a:p>
            <a:r>
              <a:rPr lang="cs-CZ" dirty="0" smtClean="0"/>
              <a:t>Likvidace německého válečného průmyslu</a:t>
            </a:r>
          </a:p>
          <a:p>
            <a:r>
              <a:rPr lang="cs-CZ" dirty="0" smtClean="0"/>
              <a:t>Likvidace nacistické strany, </a:t>
            </a:r>
            <a:r>
              <a:rPr lang="cs-CZ" dirty="0" err="1" smtClean="0"/>
              <a:t>nac</a:t>
            </a:r>
            <a:r>
              <a:rPr lang="cs-CZ" dirty="0" smtClean="0"/>
              <a:t>. zákonů, potrestání válečných zločinců</a:t>
            </a:r>
          </a:p>
          <a:p>
            <a:r>
              <a:rPr lang="cs-CZ" dirty="0" smtClean="0"/>
              <a:t>Demokratizace Německa</a:t>
            </a:r>
          </a:p>
          <a:p>
            <a:r>
              <a:rPr lang="cs-CZ" dirty="0" smtClean="0"/>
              <a:t>Decentralizace politiky i hospodářství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715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Neshody v oblasti reparací – každá mocnost ve své zóně (SSSR – velké nároky)</a:t>
            </a:r>
          </a:p>
          <a:p>
            <a:r>
              <a:rPr lang="cs-CZ" dirty="0" smtClean="0"/>
              <a:t>Nová Polsko-německá hranice – na řekách Odra a Nisa</a:t>
            </a:r>
          </a:p>
          <a:p>
            <a:r>
              <a:rPr lang="cs-CZ" dirty="0" smtClean="0"/>
              <a:t>Principy odsunu německých obyvatel z  Polska, Československa, Maďarska</a:t>
            </a:r>
          </a:p>
          <a:p>
            <a:r>
              <a:rPr lang="cs-CZ" dirty="0" smtClean="0"/>
              <a:t>Rakousko – okupační správa jako v Německu, konec okupace 1955 </a:t>
            </a:r>
          </a:p>
          <a:p>
            <a:r>
              <a:rPr lang="cs-CZ" dirty="0" smtClean="0"/>
              <a:t>Rada ministrů zahraničí (SSSR,  VB, USA, Francie, Čína) – mírové smlouvy s ostatními poraženými státy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903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Další osud Německa:</a:t>
            </a:r>
          </a:p>
          <a:p>
            <a:r>
              <a:rPr lang="cs-CZ" dirty="0" smtClean="0"/>
              <a:t>Západ – sloučení okupačních zón, příprava na samostatnost</a:t>
            </a:r>
          </a:p>
          <a:p>
            <a:r>
              <a:rPr lang="cs-CZ" dirty="0" smtClean="0"/>
              <a:t>Parlament – měnová reforma, zrušení reparací, rozšíření Marshallova plánu pro západní Německo, usnesení o německé armádě…</a:t>
            </a:r>
          </a:p>
          <a:p>
            <a:r>
              <a:rPr lang="cs-CZ" dirty="0" smtClean="0"/>
              <a:t>7.9.1949 – vznik Spolkové republiky Německo (</a:t>
            </a:r>
            <a:r>
              <a:rPr lang="cs-CZ" dirty="0" err="1" smtClean="0"/>
              <a:t>záp</a:t>
            </a:r>
            <a:r>
              <a:rPr lang="cs-CZ" dirty="0" smtClean="0"/>
              <a:t>. okupační zóna)</a:t>
            </a:r>
          </a:p>
          <a:p>
            <a:r>
              <a:rPr lang="cs-CZ" dirty="0" smtClean="0"/>
              <a:t>7.10.1949 – vznik Německé demokratické republiky (sovětská zóna)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35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Odsun Němců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Důvody odsunu:</a:t>
            </a:r>
          </a:p>
          <a:p>
            <a:r>
              <a:rPr lang="cs-CZ" dirty="0" smtClean="0"/>
              <a:t>360 000 mrtvých československých občanů</a:t>
            </a:r>
          </a:p>
          <a:p>
            <a:r>
              <a:rPr lang="cs-CZ" dirty="0" smtClean="0"/>
              <a:t>Násilná germanizace, plány na konečné řešení české otázky, perzekuce školství, Židů, Romů, inteligence….</a:t>
            </a:r>
          </a:p>
          <a:p>
            <a:r>
              <a:rPr lang="cs-CZ" dirty="0" smtClean="0"/>
              <a:t>Pomnichovské vyhánění českého obyvatelstva z domovů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180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Odsun:</a:t>
            </a:r>
          </a:p>
          <a:p>
            <a:r>
              <a:rPr lang="cs-CZ" dirty="0" smtClean="0"/>
              <a:t>Nejprve živelný odsun (nezákonný) – násilné akty vůči občanům německé národnosti</a:t>
            </a:r>
          </a:p>
          <a:p>
            <a:pPr lvl="1"/>
            <a:r>
              <a:rPr lang="cs-CZ" dirty="0" smtClean="0"/>
              <a:t> pochod brněnských Němců do Rakouska – 30. květen 1945</a:t>
            </a:r>
          </a:p>
          <a:p>
            <a:pPr lvl="1"/>
            <a:r>
              <a:rPr lang="cs-CZ" dirty="0" smtClean="0"/>
              <a:t>protiněmecký pogrom v Ústí nad Labem 31. červenec 1945</a:t>
            </a:r>
          </a:p>
          <a:p>
            <a:pPr lvl="1"/>
            <a:r>
              <a:rPr lang="cs-CZ" dirty="0" smtClean="0"/>
              <a:t>Vyhnáno asi 660 000 lidí</a:t>
            </a:r>
          </a:p>
          <a:p>
            <a:r>
              <a:rPr lang="cs-CZ" dirty="0" smtClean="0"/>
              <a:t>Oficiální odsun – na základě rozhodnutí na Postupimské konferenci</a:t>
            </a:r>
          </a:p>
          <a:p>
            <a:r>
              <a:rPr lang="cs-CZ" dirty="0" smtClean="0"/>
              <a:t>Hlavní odsun – v průběhu roku 1946 (2 250 000 lidí)</a:t>
            </a:r>
          </a:p>
        </p:txBody>
      </p:sp>
    </p:spTree>
    <p:extLst>
      <p:ext uri="{BB962C8B-B14F-4D97-AF65-F5344CB8AC3E}">
        <p14:creationId xmlns:p14="http://schemas.microsoft.com/office/powerpoint/2010/main" val="5159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dirty="0" smtClean="0"/>
              <a:t>1947-1948 – dodatečný odsun (80 000)</a:t>
            </a:r>
          </a:p>
          <a:p>
            <a:r>
              <a:rPr lang="cs-CZ" dirty="0" smtClean="0"/>
              <a:t>na území ČSR zůstalo asi 185 000 příslušníků německé národnosti (později se mnozí z nich odstěhovali sami do SRN)</a:t>
            </a:r>
          </a:p>
          <a:p>
            <a:endParaRPr lang="cs-CZ" dirty="0"/>
          </a:p>
          <a:p>
            <a:r>
              <a:rPr lang="cs-CZ" dirty="0" smtClean="0"/>
              <a:t>Odsun občanů maďarské národnosti – se již nerealizoval (odpor západu), proto:  </a:t>
            </a:r>
          </a:p>
          <a:p>
            <a:pPr lvl="1"/>
            <a:r>
              <a:rPr lang="cs-CZ" dirty="0" smtClean="0"/>
              <a:t>reslovakizace </a:t>
            </a:r>
          </a:p>
          <a:p>
            <a:pPr lvl="1"/>
            <a:r>
              <a:rPr lang="cs-CZ" dirty="0" smtClean="0"/>
              <a:t>nucené přesídlení Maďarů do českého pohraničí</a:t>
            </a:r>
          </a:p>
          <a:p>
            <a:pPr lvl="1"/>
            <a:r>
              <a:rPr lang="cs-CZ" dirty="0" smtClean="0"/>
              <a:t> výměna občanů </a:t>
            </a:r>
          </a:p>
          <a:p>
            <a:pPr lvl="1"/>
            <a:r>
              <a:rPr lang="cs-CZ" dirty="0" smtClean="0"/>
              <a:t>(vedlo to k nepřátelskému a napjatému vztahu těchto občanů vůči čs. vládě)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770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Územní obnova státu:</a:t>
            </a:r>
          </a:p>
          <a:p>
            <a:r>
              <a:rPr lang="cs-CZ" dirty="0" smtClean="0"/>
              <a:t>Podkarpatská Rus – nátlakem připojena k SSSR</a:t>
            </a:r>
          </a:p>
          <a:p>
            <a:r>
              <a:rPr lang="cs-CZ" dirty="0" smtClean="0"/>
              <a:t>Česko-polský spor o Těšínsko</a:t>
            </a:r>
          </a:p>
          <a:p>
            <a:r>
              <a:rPr lang="cs-CZ" dirty="0" smtClean="0"/>
              <a:t>Neúspěšné pokusy o připojení území Lužických Srbů v Německu</a:t>
            </a:r>
          </a:p>
          <a:p>
            <a:r>
              <a:rPr lang="cs-CZ" dirty="0" smtClean="0"/>
              <a:t>Neúspěšné územní požadavky vůči Rakousku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910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458</Words>
  <Application>Microsoft Office PowerPoint</Application>
  <PresentationFormat>Předvádění na obrazovce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Základní škola a Mateřská škola, Šumná, okres Znojmo OP VK 1.4 75022320 Tematický celek: Dějepis II. stupeň Název a číslo učebního materiálu Poválečné uspořádání Evropy 2 VY_32_INOVACE_10_13 Tomáš Zezula  Anotace:  německá otázka, odsun Němců, územní obnova státu Metodika: prezentace slouží k předvedení na interaktivní tabuli</vt:lpstr>
      <vt:lpstr>Německá otázka</vt:lpstr>
      <vt:lpstr>Prezentace aplikace PowerPoint</vt:lpstr>
      <vt:lpstr>Prezentace aplikace PowerPoint</vt:lpstr>
      <vt:lpstr>Prezentace aplikace PowerPoint</vt:lpstr>
      <vt:lpstr>Odsun Němců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Zezula</dc:creator>
  <cp:lastModifiedBy>Tomáš Zezula</cp:lastModifiedBy>
  <cp:revision>11</cp:revision>
  <dcterms:created xsi:type="dcterms:W3CDTF">2013-02-13T13:06:08Z</dcterms:created>
  <dcterms:modified xsi:type="dcterms:W3CDTF">2013-06-11T12:43:47Z</dcterms:modified>
</cp:coreProperties>
</file>