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815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938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511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3963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10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31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54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73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3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03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91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10EF2-1368-4B7B-B86C-2289F7B38D1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0B77E-4337-4047-A9ED-A813A91E4A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2130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cs-CZ" sz="3200" b="1" dirty="0" smtClean="0">
                <a:latin typeface="+mn-lt"/>
              </a:rPr>
              <a:t>Důsledky 2. světové války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VY_32_INOVACE_10_11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1800" b="1" dirty="0" smtClean="0"/>
              <a:t>důsledky války, změny, ideologie, komunismus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12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Důsledky 2. světové války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1939 – 1945</a:t>
            </a:r>
          </a:p>
          <a:p>
            <a:r>
              <a:rPr lang="cs-CZ" dirty="0" smtClean="0"/>
              <a:t>nejničivější a nejkrvavější válka v dějinách lidstva</a:t>
            </a:r>
          </a:p>
          <a:p>
            <a:r>
              <a:rPr lang="cs-CZ" dirty="0" smtClean="0"/>
              <a:t>61 zemí</a:t>
            </a:r>
          </a:p>
          <a:p>
            <a:r>
              <a:rPr lang="cs-CZ" dirty="0" smtClean="0"/>
              <a:t>asi 60 milionů obětí</a:t>
            </a:r>
          </a:p>
          <a:p>
            <a:r>
              <a:rPr lang="cs-CZ" dirty="0" smtClean="0"/>
              <a:t>10 milionů vyvražděno v koncentračních táborech (Osvětim,  Treblinka, </a:t>
            </a:r>
            <a:r>
              <a:rPr lang="cs-CZ" dirty="0" err="1" smtClean="0"/>
              <a:t>Belzec</a:t>
            </a:r>
            <a:r>
              <a:rPr lang="cs-CZ" dirty="0" smtClean="0"/>
              <a:t> ……..)</a:t>
            </a:r>
          </a:p>
          <a:p>
            <a:pPr lvl="1"/>
            <a:r>
              <a:rPr lang="cs-CZ" dirty="0" smtClean="0"/>
              <a:t>z toho asi 6 milionů Židů, půl milionu Romů</a:t>
            </a:r>
          </a:p>
          <a:p>
            <a:r>
              <a:rPr lang="cs-CZ" dirty="0" smtClean="0"/>
              <a:t>miliony lidí přišlo o své domovy</a:t>
            </a:r>
          </a:p>
          <a:p>
            <a:r>
              <a:rPr lang="cs-CZ" dirty="0" smtClean="0"/>
              <a:t>válečné náklady a škody – ca. 5000 miliard dolarů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976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Poražené státy:</a:t>
            </a:r>
          </a:p>
          <a:p>
            <a:r>
              <a:rPr lang="cs-CZ" dirty="0" smtClean="0"/>
              <a:t>Německo – nejvíce zpustošené – přišlo o 4 miliony osob, nefunkční průmysl….</a:t>
            </a:r>
          </a:p>
          <a:p>
            <a:r>
              <a:rPr lang="cs-CZ" dirty="0" smtClean="0"/>
              <a:t>Japonsko – ztráta celého vojenského potenciálu a části území – Kurilské ostrovy, Sachalin</a:t>
            </a:r>
          </a:p>
          <a:p>
            <a:r>
              <a:rPr lang="cs-CZ" dirty="0" smtClean="0"/>
              <a:t>Itálie – menší ztráty</a:t>
            </a:r>
          </a:p>
          <a:p>
            <a:r>
              <a:rPr lang="cs-CZ" dirty="0" smtClean="0"/>
              <a:t>ztráta morálního kreditu za nelidské vedení války</a:t>
            </a:r>
          </a:p>
          <a:p>
            <a:r>
              <a:rPr lang="cs-CZ" dirty="0" smtClean="0"/>
              <a:t>princip kolektivní viny (vysídlení německých obyvatel – ČSR, Polsko)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6105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Politické změny a ideologie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změna politické mapy světa</a:t>
            </a:r>
          </a:p>
          <a:p>
            <a:r>
              <a:rPr lang="cs-CZ" dirty="0" smtClean="0"/>
              <a:t>zodpovědnost za svět převzali supervelmoci – Sovětský svaz a USA</a:t>
            </a:r>
          </a:p>
          <a:p>
            <a:r>
              <a:rPr lang="cs-CZ" dirty="0" smtClean="0"/>
              <a:t>rozšíření jejich vlivu</a:t>
            </a:r>
          </a:p>
          <a:p>
            <a:r>
              <a:rPr lang="cs-CZ" dirty="0" smtClean="0"/>
              <a:t>rozdělení Německa</a:t>
            </a:r>
          </a:p>
          <a:p>
            <a:r>
              <a:rPr lang="cs-CZ" dirty="0" smtClean="0"/>
              <a:t>rozšíření SSSR – sovětské satelitní státy (tzv. východní blok)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07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Změny mimo Evropu: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Japonsko – přestává být vojenskou velmocí, stává se velmocí ekonomickou</a:t>
            </a:r>
          </a:p>
          <a:p>
            <a:r>
              <a:rPr lang="cs-CZ" dirty="0" smtClean="0"/>
              <a:t>Konec kolonií – osamostatnění Indie (1947), vznik Čínské lidové republiky (1949), osamostatnění Vietnamu(1954)</a:t>
            </a:r>
          </a:p>
          <a:p>
            <a:r>
              <a:rPr lang="cs-CZ" dirty="0" smtClean="0"/>
              <a:t>Konec kolonií i v Africe a arabských zemích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12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Komunismus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Společenský systém založený na výsadní, neomezené a nekontrolovatelné politické i ekonomické moci komunistické strany</a:t>
            </a:r>
          </a:p>
          <a:p>
            <a:r>
              <a:rPr lang="cs-CZ" dirty="0" smtClean="0"/>
              <a:t>Učení K. Marxe a B. Engelse, politická praxe diktatury proletariátu V. I. Lenina (bolševická revoluce v Rusku – 1917)</a:t>
            </a:r>
          </a:p>
          <a:p>
            <a:r>
              <a:rPr lang="cs-CZ" dirty="0" smtClean="0"/>
              <a:t>Stalinismus – J. V. Stalin (nástupce Lenina) – násilné a diktátorské metody vlády a řízení státu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819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Fyzická likvidace odpůrců režimu – skutečných i potenciálních, tábory nucených prací – gulagy</a:t>
            </a:r>
          </a:p>
          <a:p>
            <a:r>
              <a:rPr lang="cs-CZ" dirty="0" smtClean="0"/>
              <a:t>Uplatnění tohoto modelu – i v dalších státech východní Evropy (po válce)</a:t>
            </a:r>
          </a:p>
          <a:p>
            <a:r>
              <a:rPr lang="cs-CZ" dirty="0" smtClean="0"/>
              <a:t>Dosažení a udržení politické moci za každou cenu – i za použití násilí a represe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281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Zdroje:</a:t>
            </a:r>
          </a:p>
          <a:p>
            <a:r>
              <a:rPr lang="cs-CZ" sz="2000" dirty="0" smtClean="0"/>
              <a:t>Kocian J., Lidé v dějinách, období 1945-1989, dějepis pro 2. stupeň základní školy a pro odpovídající ročníky víceletých gymnázií, 1. vydání, Praha: Nakladatelství Fortuna, ISBN 80-7168-503-8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66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342</Words>
  <Application>Microsoft Office PowerPoint</Application>
  <PresentationFormat>Předvádění na obrazovce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Základní škola a Mateřská škola, Šumná, okres Znojmo OP VK 1.4 75022320 Tematický celek: Dějepis II. stupeň Název a číslo učebního materiálu Důsledky 2. světové války VY_32_INOVACE_10_11 Tomáš Zezula  Anotace: důsledky války, změny, ideologie, komunismus Metodika: prezentace slouží k předvedení na interaktivní tabuli</vt:lpstr>
      <vt:lpstr>Důsledky 2. světové války</vt:lpstr>
      <vt:lpstr>Prezentace aplikace PowerPoint</vt:lpstr>
      <vt:lpstr>Politické změny a ideologie</vt:lpstr>
      <vt:lpstr>Prezentace aplikace PowerPoint</vt:lpstr>
      <vt:lpstr>Komunismus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a Mateřská škola, Šumná, okres Znojmo OP VK 1.4 75022320 Tematický celek: Dějepis II. stupeň Název a číslo učebního materiálu Vznik Československé republiky VY_32_INOVACE_10_01 Tomáš Zezula  Anotace: Vznik ČSR, 28. říjen, připojení Slovenska a Podkarpatské Rusi Metodika: prezentace slouží k předvedení na interaktivní tabuli</dc:title>
  <dc:creator>Tomáš Zezula</dc:creator>
  <cp:lastModifiedBy>Tomáš Zezula</cp:lastModifiedBy>
  <cp:revision>10</cp:revision>
  <dcterms:created xsi:type="dcterms:W3CDTF">2013-02-13T10:16:27Z</dcterms:created>
  <dcterms:modified xsi:type="dcterms:W3CDTF">2013-06-11T19:57:49Z</dcterms:modified>
</cp:coreProperties>
</file>