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0" r:id="rId4"/>
    <p:sldId id="262" r:id="rId5"/>
    <p:sldId id="258" r:id="rId6"/>
    <p:sldId id="259" r:id="rId7"/>
    <p:sldId id="263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8DFD-50C2-4B2E-8B36-134FB7A8B2D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B5C5-24F2-4744-8C43-9B1965DF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70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8DFD-50C2-4B2E-8B36-134FB7A8B2D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B5C5-24F2-4744-8C43-9B1965DF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61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8DFD-50C2-4B2E-8B36-134FB7A8B2D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B5C5-24F2-4744-8C43-9B1965DF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22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8DFD-50C2-4B2E-8B36-134FB7A8B2D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B5C5-24F2-4744-8C43-9B1965DF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55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8DFD-50C2-4B2E-8B36-134FB7A8B2D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B5C5-24F2-4744-8C43-9B1965DF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62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8DFD-50C2-4B2E-8B36-134FB7A8B2D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B5C5-24F2-4744-8C43-9B1965DF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19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8DFD-50C2-4B2E-8B36-134FB7A8B2D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B5C5-24F2-4744-8C43-9B1965DF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83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8DFD-50C2-4B2E-8B36-134FB7A8B2D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B5C5-24F2-4744-8C43-9B1965DF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62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8DFD-50C2-4B2E-8B36-134FB7A8B2D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B5C5-24F2-4744-8C43-9B1965DF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32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8DFD-50C2-4B2E-8B36-134FB7A8B2D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B5C5-24F2-4744-8C43-9B1965DF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42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8DFD-50C2-4B2E-8B36-134FB7A8B2D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B5C5-24F2-4744-8C43-9B1965DF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5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08DFD-50C2-4B2E-8B36-134FB7A8B2D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9B5C5-24F2-4744-8C43-9B1965DF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96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4/4f/Dukla_Pass_battle_monument.jpg" TargetMode="External"/><Relationship Id="rId2" Type="http://schemas.openxmlformats.org/officeDocument/2006/relationships/hyperlink" Target="http://upload.wikimedia.org/wikipedia/commons/a/a8/SNP_map11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pload.wikimedia.org/wikipedia/commons/5/52/Bundesarchiv_Bild_183-P0613-308,_Russland,_Kesselschlacht_Stalingrad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Dějepis II. stupeň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Cesta ke svobodě</a:t>
            </a:r>
            <a:r>
              <a:rPr lang="cs-CZ" sz="2000" b="1" smtClean="0">
                <a:latin typeface="+mn-lt"/>
              </a:rPr>
              <a:t/>
            </a:r>
            <a:br>
              <a:rPr lang="cs-CZ" sz="2000" b="1" smtClean="0">
                <a:latin typeface="+mn-lt"/>
              </a:rPr>
            </a:br>
            <a:r>
              <a:rPr lang="cs-CZ" sz="2000" b="1" smtClean="0">
                <a:latin typeface="+mn-lt"/>
              </a:rPr>
              <a:t>VY_32_INOVACE_10_10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</a:t>
            </a:r>
            <a:r>
              <a:rPr lang="cs-CZ" sz="1800" b="1" dirty="0" smtClean="0"/>
              <a:t>: Slovenské národní povstání, osvobozování republiky</a:t>
            </a:r>
            <a:br>
              <a:rPr lang="cs-CZ" sz="18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8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Cesta ke svobodě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Osvobození ČSR</a:t>
            </a:r>
          </a:p>
          <a:p>
            <a:r>
              <a:rPr lang="cs-CZ" sz="2800" dirty="0" smtClean="0"/>
              <a:t>Předpoklady vítězství –</a:t>
            </a:r>
          </a:p>
          <a:p>
            <a:pPr marL="0" indent="0">
              <a:buNone/>
            </a:pPr>
            <a:r>
              <a:rPr lang="cs-CZ" sz="2800" dirty="0" smtClean="0"/>
              <a:t> vítězná bitva SSSR u Stalingradu</a:t>
            </a:r>
          </a:p>
          <a:p>
            <a:pPr marL="0" indent="0">
              <a:buNone/>
            </a:pPr>
            <a:r>
              <a:rPr lang="cs-CZ" sz="2800" dirty="0" smtClean="0"/>
              <a:t> (1943) a vylodění amerických</a:t>
            </a:r>
          </a:p>
          <a:p>
            <a:pPr marL="0" indent="0">
              <a:buNone/>
            </a:pPr>
            <a:r>
              <a:rPr lang="cs-CZ" sz="2800" dirty="0" smtClean="0"/>
              <a:t> vojsk v Normandii (1944</a:t>
            </a:r>
            <a:r>
              <a:rPr lang="cs-CZ" dirty="0" smtClean="0"/>
              <a:t>)</a:t>
            </a:r>
          </a:p>
          <a:p>
            <a:r>
              <a:rPr lang="cs-CZ" dirty="0" smtClean="0"/>
              <a:t>Na řadě míst vypukla povstání – Paříž, Varšava, Slovensko, Rumunsko, Bulharsko</a:t>
            </a:r>
          </a:p>
          <a:p>
            <a:r>
              <a:rPr lang="cs-CZ" dirty="0" smtClean="0"/>
              <a:t>Jaro 1945 – vstup západních spojenců na německé území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412776"/>
            <a:ext cx="3479212" cy="25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70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Slovenské národní povstání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Vyvrcholení léto 1944 </a:t>
            </a:r>
          </a:p>
          <a:p>
            <a:r>
              <a:rPr lang="cs-CZ" dirty="0" smtClean="0"/>
              <a:t>Pomoc sovětských jednotek a čs. Letců</a:t>
            </a:r>
          </a:p>
          <a:p>
            <a:r>
              <a:rPr lang="cs-CZ" dirty="0" smtClean="0"/>
              <a:t>Bojová činnost partyzánských skupin</a:t>
            </a:r>
          </a:p>
          <a:p>
            <a:r>
              <a:rPr lang="cs-CZ" dirty="0" smtClean="0"/>
              <a:t>Zásah německých jednotek</a:t>
            </a:r>
          </a:p>
          <a:p>
            <a:r>
              <a:rPr lang="cs-CZ" dirty="0" smtClean="0"/>
              <a:t>Středisko – Banská Bystrica</a:t>
            </a:r>
          </a:p>
          <a:p>
            <a:r>
              <a:rPr lang="cs-CZ" dirty="0" smtClean="0"/>
              <a:t>Konec října – povstání poraženo, B. </a:t>
            </a:r>
            <a:r>
              <a:rPr lang="cs-CZ" smtClean="0"/>
              <a:t>Bystrica </a:t>
            </a:r>
            <a:r>
              <a:rPr lang="cs-CZ" dirty="0" smtClean="0"/>
              <a:t>obsazena Němci</a:t>
            </a:r>
          </a:p>
          <a:p>
            <a:r>
              <a:rPr lang="cs-CZ" dirty="0" smtClean="0"/>
              <a:t>Tvrdé represe, velké ztráty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37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91502"/>
            <a:ext cx="8229600" cy="4347971"/>
          </a:xfrm>
        </p:spPr>
      </p:pic>
    </p:spTree>
    <p:extLst>
      <p:ext uri="{BB962C8B-B14F-4D97-AF65-F5344CB8AC3E}">
        <p14:creationId xmlns:p14="http://schemas.microsoft.com/office/powerpoint/2010/main" val="89715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Karpatsko-dukelská operace – přístup pro sovětské a československé jednotky na území Československa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Rychlý </a:t>
            </a:r>
            <a:r>
              <a:rPr lang="cs-CZ" dirty="0"/>
              <a:t>postup Rudé armády (duben 1945 – </a:t>
            </a:r>
            <a:r>
              <a:rPr lang="cs-CZ" dirty="0" err="1"/>
              <a:t>Torgau</a:t>
            </a:r>
            <a:r>
              <a:rPr lang="cs-CZ" dirty="0"/>
              <a:t> na Labi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844824"/>
            <a:ext cx="4128000" cy="3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40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4.4.1945 osvobozena Bratislava,         26.4.1945 </a:t>
            </a:r>
            <a:r>
              <a:rPr lang="cs-CZ" dirty="0" smtClean="0"/>
              <a:t>Brno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7. květen – Remeš – všeobecná a bezpodmínečná kapitulace (Berlín – 8. květen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Dohoda </a:t>
            </a:r>
            <a:r>
              <a:rPr lang="cs-CZ" dirty="0"/>
              <a:t>o osvobozování ČSR – hranice, kam jednotlivé armády postoupí – demarkační linie </a:t>
            </a:r>
            <a:r>
              <a:rPr lang="cs-CZ" dirty="0" err="1"/>
              <a:t>Linz</a:t>
            </a:r>
            <a:r>
              <a:rPr lang="cs-CZ" dirty="0"/>
              <a:t> – České Budějovice – Plzeň – Karlovy Vary – Saská Kamenice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0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Žádost o vstupu Američanů do Prahy – zamítnuta Sověty</a:t>
            </a:r>
          </a:p>
          <a:p>
            <a:r>
              <a:rPr lang="cs-CZ" dirty="0"/>
              <a:t>Velké boje na území ČSR</a:t>
            </a:r>
          </a:p>
          <a:p>
            <a:r>
              <a:rPr lang="cs-CZ" dirty="0"/>
              <a:t>Ztráty – 144 tisíc sovětských vojáků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10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Zdroje:</a:t>
            </a:r>
          </a:p>
          <a:p>
            <a:r>
              <a:rPr lang="cs-CZ" sz="2400" dirty="0"/>
              <a:t>Kuklík J., Lidé v dějinách, období 1918-1945 (rozkvět a soumrak československé demokracie), dějepis pro 2. stupeň základní školy a pro odpovídající ročníky víceletých gymnázií, 1. vydání, Praha: Nakladatelství Fortuna, 1996, ISBN 80-7168-353-1</a:t>
            </a:r>
          </a:p>
          <a:p>
            <a:pPr marL="0" indent="0">
              <a:buNone/>
            </a:pPr>
            <a:endParaRPr lang="cs-CZ" sz="2400" dirty="0" smtClean="0">
              <a:hlinkClick r:id="rId2"/>
            </a:endParaRPr>
          </a:p>
          <a:p>
            <a:endParaRPr lang="cs-CZ" sz="2400" dirty="0">
              <a:hlinkClick r:id="rId2"/>
            </a:endParaRPr>
          </a:p>
          <a:p>
            <a:r>
              <a:rPr lang="cs-CZ" sz="1300" dirty="0" smtClean="0">
                <a:hlinkClick r:id="rId2"/>
              </a:rPr>
              <a:t>http</a:t>
            </a:r>
            <a:r>
              <a:rPr lang="cs-CZ" sz="1300" dirty="0">
                <a:hlinkClick r:id="rId2"/>
              </a:rPr>
              <a:t>://</a:t>
            </a:r>
            <a:r>
              <a:rPr lang="cs-CZ" sz="1300" dirty="0" smtClean="0">
                <a:hlinkClick r:id="rId2"/>
              </a:rPr>
              <a:t>upload.wikimedia.org/wikipedia/commons/a/a8/SNP_map11.png</a:t>
            </a:r>
            <a:endParaRPr lang="cs-CZ" sz="1300" dirty="0" smtClean="0"/>
          </a:p>
          <a:p>
            <a:r>
              <a:rPr lang="cs-CZ" sz="1300" dirty="0">
                <a:hlinkClick r:id="rId3"/>
              </a:rPr>
              <a:t>http://</a:t>
            </a:r>
            <a:r>
              <a:rPr lang="cs-CZ" sz="1300" dirty="0" smtClean="0">
                <a:hlinkClick r:id="rId3"/>
              </a:rPr>
              <a:t>upload.wikimedia.org/wikipedia/commons/4/4f/Dukla_Pass_battle_monument.jpg</a:t>
            </a:r>
            <a:endParaRPr lang="cs-CZ" sz="1300" dirty="0" smtClean="0"/>
          </a:p>
          <a:p>
            <a:r>
              <a:rPr lang="cs-CZ" sz="1300" dirty="0">
                <a:hlinkClick r:id="rId4"/>
              </a:rPr>
              <a:t>http://</a:t>
            </a:r>
            <a:r>
              <a:rPr lang="cs-CZ" sz="1300" dirty="0" smtClean="0">
                <a:hlinkClick r:id="rId4"/>
              </a:rPr>
              <a:t>upload.wikimedia.org/wikipedia/commons/5/52/Bundesarchiv_Bild_183-P0613-308%2C_Russland%2C_Kesselschlacht_Stalingrad.jpg</a:t>
            </a:r>
            <a:r>
              <a:rPr lang="cs-CZ" sz="1300" dirty="0" smtClean="0"/>
              <a:t> </a:t>
            </a:r>
            <a:r>
              <a:rPr lang="cs-CZ" sz="1300" b="1" dirty="0" err="1"/>
              <a:t>Bundesarchiv</a:t>
            </a:r>
            <a:r>
              <a:rPr lang="cs-CZ" sz="1300" b="1" dirty="0"/>
              <a:t>, </a:t>
            </a:r>
            <a:r>
              <a:rPr lang="cs-CZ" sz="1300" b="1" dirty="0" err="1"/>
              <a:t>Bild</a:t>
            </a:r>
            <a:r>
              <a:rPr lang="cs-CZ" sz="1300" b="1" dirty="0"/>
              <a:t> 183-P0613-308 / CC-BY-SA</a:t>
            </a:r>
            <a:endParaRPr lang="cs-CZ" sz="1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3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255</Words>
  <Application>Microsoft Office PowerPoint</Application>
  <PresentationFormat>Předvádění na obrazovce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Základní škola a Mateřská škola, Šumná, okres Znojmo OP VK 1.4 75022320 Tematický celek: Dějepis II. stupeň Název a číslo učebního materiálu Cesta ke svobodě VY_32_INOVACE_10_10 Tomáš Zezula  Anotace: Slovenské národní povstání, osvobozování republiky Metodika: prezentace slouží k předvedení na interaktivní tabuli</vt:lpstr>
      <vt:lpstr>Cesta ke svobodě </vt:lpstr>
      <vt:lpstr>Slovenské národní povstání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15</cp:revision>
  <dcterms:created xsi:type="dcterms:W3CDTF">2013-01-20T20:13:48Z</dcterms:created>
  <dcterms:modified xsi:type="dcterms:W3CDTF">2013-06-11T19:56:55Z</dcterms:modified>
</cp:coreProperties>
</file>