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94660"/>
  </p:normalViewPr>
  <p:slideViewPr>
    <p:cSldViewPr>
      <p:cViewPr varScale="1">
        <p:scale>
          <a:sx n="68" d="100"/>
          <a:sy n="68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BC78-E06F-4024-A768-8896DA6D83EE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462D7-B870-4E9C-8CA7-1713358C9D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8007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BC78-E06F-4024-A768-8896DA6D83EE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462D7-B870-4E9C-8CA7-1713358C9D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2376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BC78-E06F-4024-A768-8896DA6D83EE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462D7-B870-4E9C-8CA7-1713358C9D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5340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BC78-E06F-4024-A768-8896DA6D83EE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462D7-B870-4E9C-8CA7-1713358C9D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2746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BC78-E06F-4024-A768-8896DA6D83EE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462D7-B870-4E9C-8CA7-1713358C9D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6725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BC78-E06F-4024-A768-8896DA6D83EE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462D7-B870-4E9C-8CA7-1713358C9D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6638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BC78-E06F-4024-A768-8896DA6D83EE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462D7-B870-4E9C-8CA7-1713358C9D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046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BC78-E06F-4024-A768-8896DA6D83EE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462D7-B870-4E9C-8CA7-1713358C9D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794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BC78-E06F-4024-A768-8896DA6D83EE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462D7-B870-4E9C-8CA7-1713358C9D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9010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BC78-E06F-4024-A768-8896DA6D83EE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462D7-B870-4E9C-8CA7-1713358C9D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700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BC78-E06F-4024-A768-8896DA6D83EE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462D7-B870-4E9C-8CA7-1713358C9D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0766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2BC78-E06F-4024-A768-8896DA6D83EE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462D7-B870-4E9C-8CA7-1713358C9D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6134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85800" y="333375"/>
            <a:ext cx="7772400" cy="4895850"/>
          </a:xfrm>
        </p:spPr>
        <p:txBody>
          <a:bodyPr/>
          <a:lstStyle/>
          <a:p>
            <a:pPr eaLnBrk="1" hangingPunct="1">
              <a:defRPr/>
            </a:pPr>
            <a:r>
              <a:rPr lang="cs-CZ" sz="2400" b="1" dirty="0" smtClean="0">
                <a:latin typeface="+mn-lt"/>
              </a:rPr>
              <a:t>Základní škola a Mateřská škola, Šumná, okres Znojmo</a:t>
            </a:r>
            <a:br>
              <a:rPr lang="cs-CZ" sz="2400" b="1" dirty="0" smtClean="0">
                <a:latin typeface="+mn-lt"/>
              </a:rPr>
            </a:br>
            <a:r>
              <a:rPr lang="cs-CZ" sz="2400" b="1" dirty="0" smtClean="0">
                <a:latin typeface="+mn-lt"/>
              </a:rPr>
              <a:t>OP VK 1.4 75022320</a:t>
            </a:r>
            <a:br>
              <a:rPr lang="cs-CZ" sz="2400" b="1" dirty="0" smtClean="0">
                <a:latin typeface="+mn-lt"/>
              </a:rPr>
            </a:br>
            <a:r>
              <a:rPr lang="cs-CZ" sz="2800" b="1" dirty="0" smtClean="0">
                <a:latin typeface="+mn-lt"/>
              </a:rPr>
              <a:t>Tematický celek: Dějepis II. stupeň</a:t>
            </a:r>
            <a:r>
              <a:rPr lang="cs-CZ" sz="3200" b="1" dirty="0" smtClean="0">
                <a:latin typeface="+mn-lt"/>
              </a:rPr>
              <a:t/>
            </a:r>
            <a:br>
              <a:rPr lang="cs-CZ" sz="3200" b="1" dirty="0" smtClean="0">
                <a:latin typeface="+mn-lt"/>
              </a:rPr>
            </a:br>
            <a:r>
              <a:rPr lang="cs-CZ" sz="3200" b="1" dirty="0" smtClean="0">
                <a:latin typeface="+mn-lt"/>
              </a:rPr>
              <a:t>Název a číslo učebního materiálu</a:t>
            </a:r>
            <a:br>
              <a:rPr lang="cs-CZ" sz="3200" b="1" dirty="0" smtClean="0">
                <a:latin typeface="+mn-lt"/>
              </a:rPr>
            </a:br>
            <a:r>
              <a:rPr lang="cs-CZ" sz="3200" b="1" dirty="0" smtClean="0">
                <a:latin typeface="+mn-lt"/>
              </a:rPr>
              <a:t>Protinacistický odboj</a:t>
            </a:r>
            <a:r>
              <a:rPr lang="cs-CZ" sz="2000" b="1" dirty="0" smtClean="0">
                <a:latin typeface="+mn-lt"/>
              </a:rPr>
              <a:t/>
            </a:r>
            <a:br>
              <a:rPr lang="cs-CZ" sz="2000" b="1" dirty="0" smtClean="0">
                <a:latin typeface="+mn-lt"/>
              </a:rPr>
            </a:br>
            <a:r>
              <a:rPr lang="cs-CZ" sz="2000" b="1" dirty="0" smtClean="0">
                <a:latin typeface="+mn-lt"/>
              </a:rPr>
              <a:t>VY_32_INOVACE_10_08</a:t>
            </a:r>
            <a:br>
              <a:rPr lang="cs-CZ" sz="2000" b="1" dirty="0" smtClean="0">
                <a:latin typeface="+mn-lt"/>
              </a:rPr>
            </a:br>
            <a:r>
              <a:rPr lang="cs-CZ" sz="2000" b="1" dirty="0" smtClean="0">
                <a:latin typeface="+mn-lt"/>
              </a:rPr>
              <a:t>Tomáš Zezula</a:t>
            </a:r>
            <a:r>
              <a:rPr lang="cs-CZ" sz="2000" b="1" i="1" dirty="0" smtClean="0"/>
              <a:t/>
            </a:r>
            <a:br>
              <a:rPr lang="cs-CZ" sz="2000" b="1" i="1" dirty="0" smtClean="0"/>
            </a:br>
            <a:r>
              <a:rPr lang="cs-CZ" sz="2400" b="1" dirty="0"/>
              <a:t/>
            </a:r>
            <a:br>
              <a:rPr lang="cs-CZ" sz="2400" b="1" dirty="0"/>
            </a:br>
            <a:r>
              <a:rPr lang="cs-CZ" sz="2400" b="1" dirty="0" smtClean="0"/>
              <a:t>Anotace</a:t>
            </a:r>
            <a:r>
              <a:rPr lang="cs-CZ" sz="1800" b="1" dirty="0" smtClean="0"/>
              <a:t>: protinacistický odboj a odpor, odbojové skupiny, heydrichiáda</a:t>
            </a:r>
            <a:br>
              <a:rPr lang="cs-CZ" sz="1800" b="1" dirty="0" smtClean="0"/>
            </a:br>
            <a:r>
              <a:rPr lang="cs-CZ" sz="2400" b="1" dirty="0" smtClean="0"/>
              <a:t>Metodika: prezentace slouží k předvedení na interaktivní tabuli</a:t>
            </a:r>
            <a:endParaRPr lang="cs-CZ" sz="2400" dirty="0" smtClean="0">
              <a:latin typeface="+mn-lt"/>
            </a:endParaRPr>
          </a:p>
        </p:txBody>
      </p:sp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5373688"/>
            <a:ext cx="5715000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487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Protinacistický odpor a odboj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zapojila se jen menší část národa – asi 10-15% - vypověděli skutečný boj okupantům</a:t>
            </a:r>
          </a:p>
          <a:p>
            <a:r>
              <a:rPr lang="cs-CZ" dirty="0" smtClean="0"/>
              <a:t>hrozba nejpřísnějších trestů – trest smrti, koncentrační tábory</a:t>
            </a:r>
          </a:p>
          <a:p>
            <a:r>
              <a:rPr lang="cs-CZ" dirty="0" smtClean="0"/>
              <a:t>zejména na začátku po okupaci – velký odpor – národní poutě, sokolské slety, demonstrace, šeptaná propaganda, 17. listopad – vystoupení studentů proti režimu…..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3499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Odbojové skupiny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cs-CZ" dirty="0" smtClean="0"/>
              <a:t>od jara do léta 1939 – odboj. organizace a centra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 smtClean="0"/>
              <a:t>Politické ústředí (PÚ) – politické strany bývalé koalice, zkušenosti z 1. odboje, brzy odhaleno gestapem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 smtClean="0"/>
              <a:t>Obrana národa (ON) – nejrozsáhlejší, bývalí legionáři, důstojníci, sokolové, učitelé, železničáři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- schéma organizace dle armády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4204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Font typeface="+mj-lt"/>
              <a:buAutoNum type="arabicParenR" startAt="3"/>
            </a:pPr>
            <a:r>
              <a:rPr lang="cs-CZ" dirty="0" smtClean="0"/>
              <a:t>Petiční výbor Věrni zůstaneme (PVVZ)</a:t>
            </a:r>
          </a:p>
          <a:p>
            <a:pPr>
              <a:buFontTx/>
              <a:buChar char="-"/>
            </a:pPr>
            <a:r>
              <a:rPr lang="cs-CZ" dirty="0" smtClean="0"/>
              <a:t>velmi široké zastoupení obyvatel – politici, dělníci, železniční a poštovní zaměstnanci, inteligence….</a:t>
            </a:r>
          </a:p>
          <a:p>
            <a:pPr>
              <a:buFontTx/>
              <a:buChar char="-"/>
            </a:pPr>
            <a:r>
              <a:rPr lang="cs-CZ" dirty="0" smtClean="0"/>
              <a:t>budování ilegálních sítí v celém protektorátě</a:t>
            </a:r>
          </a:p>
          <a:p>
            <a:pPr>
              <a:buFontTx/>
              <a:buChar char="-"/>
            </a:pPr>
            <a:r>
              <a:rPr lang="cs-CZ" dirty="0" smtClean="0"/>
              <a:t>jeho program se stal programem celého národního demokratického proudu – od 1940 jako Ústřední vedení odboje domácího </a:t>
            </a:r>
            <a:r>
              <a:rPr lang="cs-CZ" sz="2800" dirty="0" smtClean="0"/>
              <a:t>(ÚVOD)</a:t>
            </a:r>
          </a:p>
          <a:p>
            <a:pPr>
              <a:buFontTx/>
              <a:buChar char="-"/>
            </a:pPr>
            <a:r>
              <a:rPr lang="cs-CZ" dirty="0" smtClean="0"/>
              <a:t>hlavní myšlenka – navázat na odkaz </a:t>
            </a:r>
            <a:r>
              <a:rPr lang="cs-CZ" dirty="0" err="1" smtClean="0"/>
              <a:t>T.G.Masaryka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0283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arenR" startAt="4"/>
            </a:pPr>
            <a:r>
              <a:rPr lang="cs-CZ" dirty="0" smtClean="0"/>
              <a:t>Komunistický odbojový proud</a:t>
            </a:r>
          </a:p>
          <a:p>
            <a:pPr>
              <a:buFontTx/>
              <a:buChar char="-"/>
            </a:pPr>
            <a:r>
              <a:rPr lang="cs-CZ" dirty="0" smtClean="0"/>
              <a:t>přímá návaznost na KSČ</a:t>
            </a:r>
          </a:p>
          <a:p>
            <a:pPr>
              <a:buFontTx/>
              <a:buChar char="-"/>
            </a:pPr>
            <a:r>
              <a:rPr lang="cs-CZ" dirty="0" smtClean="0"/>
              <a:t>příprava na převzetí moci a revoluce bolševického typu</a:t>
            </a:r>
          </a:p>
          <a:p>
            <a:pPr>
              <a:buFontTx/>
              <a:buChar char="-"/>
            </a:pPr>
            <a:r>
              <a:rPr lang="cs-CZ" dirty="0" smtClean="0"/>
              <a:t>silný zásah gestapa – velké ztráty</a:t>
            </a:r>
          </a:p>
          <a:p>
            <a:pPr>
              <a:buFontTx/>
              <a:buChar char="-"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Vrchol aktivity odbojových skupin – 1941 </a:t>
            </a:r>
          </a:p>
          <a:p>
            <a:pPr>
              <a:buFontTx/>
              <a:buChar char="-"/>
            </a:pPr>
            <a:r>
              <a:rPr lang="cs-CZ" dirty="0" smtClean="0"/>
              <a:t>proto vyslán R. Heydrich, aby se s domácím odbojem vypořádal </a:t>
            </a:r>
          </a:p>
          <a:p>
            <a:pPr>
              <a:buFontTx/>
              <a:buChar char="-"/>
            </a:pPr>
            <a:r>
              <a:rPr lang="cs-CZ" dirty="0" smtClean="0"/>
              <a:t>Zpřetrhány ilegální odbojové sítě, popravy, zatýkání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6077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Formy odboje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demonstrace – např. 28. říjen, 17. listopad – demonstrace studentů – popravy, uzavření čs. Vysokých škol.</a:t>
            </a:r>
          </a:p>
          <a:p>
            <a:r>
              <a:rPr lang="cs-CZ" dirty="0" smtClean="0"/>
              <a:t>nepostižitelné sabotáže – práce pomalu, sypání písku do ložisek vagónů atp.</a:t>
            </a:r>
          </a:p>
          <a:p>
            <a:r>
              <a:rPr lang="cs-CZ" dirty="0" smtClean="0"/>
              <a:t>odboj kulturní – literatura, hudba</a:t>
            </a:r>
          </a:p>
          <a:p>
            <a:r>
              <a:rPr lang="cs-CZ" dirty="0" smtClean="0"/>
              <a:t>zpravodajská činnost – informace o zbrojovkách, o železniční dopravě, armádě…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1390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Heydrichiáda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Reinhard Heydrich – říšský protektor od 27.9.1941, ihned vyhlašuje stanné právo (popravy bez důkazů, koncentrační tábory)</a:t>
            </a:r>
          </a:p>
          <a:p>
            <a:r>
              <a:rPr lang="cs-CZ" dirty="0" smtClean="0"/>
              <a:t>Oslabení domácího odboje – vysláni z Británie parašutisté – jejich úkolem likvidace Heydricha</a:t>
            </a:r>
          </a:p>
          <a:p>
            <a:r>
              <a:rPr lang="cs-CZ" dirty="0" smtClean="0"/>
              <a:t>Atentát – 27. května 1942 v Praze – Kobylisích, provedli ho Jan Kubiš, Jozef Gabčík + pomoc dalších. Heydrich zraněním podlehl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0328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Odplata – teror a represe</a:t>
            </a:r>
          </a:p>
          <a:p>
            <a:pPr lvl="1"/>
            <a:r>
              <a:rPr lang="cs-CZ" dirty="0" smtClean="0"/>
              <a:t>1500 lidí popraveno</a:t>
            </a:r>
          </a:p>
          <a:p>
            <a:pPr lvl="1"/>
            <a:r>
              <a:rPr lang="cs-CZ" dirty="0" smtClean="0"/>
              <a:t>Vyhlazeny Lidice a Ležáky</a:t>
            </a:r>
          </a:p>
          <a:p>
            <a:pPr lvl="1"/>
            <a:r>
              <a:rPr lang="cs-CZ" dirty="0" smtClean="0"/>
              <a:t>Likvidace atentátníků a těch, kdo jim pomáhali</a:t>
            </a:r>
          </a:p>
          <a:p>
            <a:pPr lvl="1"/>
            <a:endParaRPr lang="cs-CZ" dirty="0"/>
          </a:p>
          <a:p>
            <a:r>
              <a:rPr lang="cs-CZ" dirty="0" smtClean="0"/>
              <a:t>Smysl atentátu</a:t>
            </a:r>
          </a:p>
          <a:p>
            <a:pPr lvl="1"/>
            <a:r>
              <a:rPr lang="cs-CZ" dirty="0" smtClean="0"/>
              <a:t>Prezentace před ostatními státy protihitlerovské koalice</a:t>
            </a:r>
          </a:p>
          <a:p>
            <a:pPr lvl="1"/>
            <a:r>
              <a:rPr lang="cs-CZ" dirty="0" smtClean="0"/>
              <a:t>Likvidace kata českého národa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1340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Zdroje:</a:t>
            </a:r>
          </a:p>
          <a:p>
            <a:r>
              <a:rPr lang="cs-CZ" sz="2000" dirty="0"/>
              <a:t>Kuklík J., Lidé v dějinách, období 1918-1945 (rozkvět a soumrak československé demokracie), dějepis pro 2. stupeň základní školy a pro odpovídající ročníky víceletých gymnázií, 1. vydání, Praha: Nakladatelství Fortuna, 1996, ISBN 80-7168-353-1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777786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414</Words>
  <Application>Microsoft Office PowerPoint</Application>
  <PresentationFormat>Předvádění na obrazovce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Základní škola a Mateřská škola, Šumná, okres Znojmo OP VK 1.4 75022320 Tematický celek: Dějepis II. stupeň Název a číslo učebního materiálu Protinacistický odboj VY_32_INOVACE_10_08 Tomáš Zezula  Anotace: protinacistický odboj a odpor, odbojové skupiny, heydrichiáda Metodika: prezentace slouží k předvedení na interaktivní tabuli</vt:lpstr>
      <vt:lpstr>Protinacistický odpor a odboj</vt:lpstr>
      <vt:lpstr>Odbojové skupiny</vt:lpstr>
      <vt:lpstr>Prezentace aplikace PowerPoint</vt:lpstr>
      <vt:lpstr>Prezentace aplikace PowerPoint</vt:lpstr>
      <vt:lpstr>Formy odboje</vt:lpstr>
      <vt:lpstr>Heydrichiáda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Tomáš Zezula</dc:creator>
  <cp:lastModifiedBy>Tomáš Zezula</cp:lastModifiedBy>
  <cp:revision>8</cp:revision>
  <dcterms:created xsi:type="dcterms:W3CDTF">2013-01-06T17:17:14Z</dcterms:created>
  <dcterms:modified xsi:type="dcterms:W3CDTF">2013-06-11T20:12:18Z</dcterms:modified>
</cp:coreProperties>
</file>