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E93-DE14-43BB-AD85-BFAAEF4FAF6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441F-6431-47CB-A151-423047FD9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E93-DE14-43BB-AD85-BFAAEF4FAF6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441F-6431-47CB-A151-423047FD9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18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E93-DE14-43BB-AD85-BFAAEF4FAF6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441F-6431-47CB-A151-423047FD9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14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E93-DE14-43BB-AD85-BFAAEF4FAF6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441F-6431-47CB-A151-423047FD9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74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E93-DE14-43BB-AD85-BFAAEF4FAF6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441F-6431-47CB-A151-423047FD9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18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E93-DE14-43BB-AD85-BFAAEF4FAF6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441F-6431-47CB-A151-423047FD9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19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E93-DE14-43BB-AD85-BFAAEF4FAF6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441F-6431-47CB-A151-423047FD9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34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E93-DE14-43BB-AD85-BFAAEF4FAF6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441F-6431-47CB-A151-423047FD9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3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E93-DE14-43BB-AD85-BFAAEF4FAF6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441F-6431-47CB-A151-423047FD9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93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E93-DE14-43BB-AD85-BFAAEF4FAF6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441F-6431-47CB-A151-423047FD9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39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E93-DE14-43BB-AD85-BFAAEF4FAF6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441F-6431-47CB-A151-423047FD9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72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0DE93-DE14-43BB-AD85-BFAAEF4FAF6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5441F-6431-47CB-A151-423047FD9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03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s.wikipedia.org/wiki/Soubor:Muzeum_v%C3%BDchodn%C3%ADch_%C4%8Cech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Hradec_Kr%C3%A1lov%C3%A9_-_Gymn%C3%A1zium_J._K._Tyla_-_Pr%C5%AF%C4%8Del%C3%AD.jpg" TargetMode="External"/><Relationship Id="rId2" Type="http://schemas.openxmlformats.org/officeDocument/2006/relationships/hyperlink" Target="http://cs.wikipedia.org/wiki/Soubor:Muzeum_v%C3%BDchodn%C3%ADch_%C4%8Cech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Karel-capek.jpg" TargetMode="External"/><Relationship Id="rId5" Type="http://schemas.openxmlformats.org/officeDocument/2006/relationships/hyperlink" Target="http://cs.wikipedia.org/wiki/Soubor:Jan_Zizka_Vitkov_Prague_CZ_007.jpg" TargetMode="External"/><Relationship Id="rId4" Type="http://schemas.openxmlformats.org/officeDocument/2006/relationships/hyperlink" Target="http://cs.wikipedia.org/wiki/Soubor:Mucha-Maud_Adams_as_Joan_of_Arc-190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Kultura a věda v první republice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VY_32_INOVACE_10_05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</a:t>
            </a:r>
            <a:r>
              <a:rPr lang="cs-CZ" sz="1800" b="1" dirty="0" smtClean="0"/>
              <a:t>: Věda, Kultura – malířství, sochařství, hudba, literatura</a:t>
            </a:r>
            <a:br>
              <a:rPr lang="cs-CZ" sz="18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12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Kultura a věda</a:t>
            </a:r>
            <a:br>
              <a:rPr lang="cs-CZ" dirty="0" smtClean="0"/>
            </a:br>
            <a:r>
              <a:rPr lang="cs-CZ" dirty="0" smtClean="0"/>
              <a:t>v první republice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Československo – kulturně vyspělý stát</a:t>
            </a:r>
          </a:p>
          <a:p>
            <a:r>
              <a:rPr lang="cs-CZ" dirty="0" smtClean="0"/>
              <a:t>Podpora kultury i vědy státem, ale ponechán svobodný rozvoj</a:t>
            </a:r>
          </a:p>
          <a:p>
            <a:r>
              <a:rPr lang="cs-CZ" dirty="0" smtClean="0"/>
              <a:t>Základem rozmachu – vysoká úroveň vzdělání</a:t>
            </a:r>
          </a:p>
          <a:p>
            <a:r>
              <a:rPr lang="cs-CZ" dirty="0" smtClean="0"/>
              <a:t>České školství – patřilo k nejlepším na světě, velká úcta ke vzdělání</a:t>
            </a:r>
          </a:p>
          <a:p>
            <a:r>
              <a:rPr lang="cs-CZ" dirty="0" smtClean="0"/>
              <a:t>Velký rozmach i na Slovensku – vymanění se z vlivu maďarizace, Univerzita Komenského, Matice slovenská……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7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Česká věda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Univerzita Karlova</a:t>
            </a:r>
          </a:p>
          <a:p>
            <a:r>
              <a:rPr lang="cs-CZ" dirty="0" smtClean="0"/>
              <a:t>Zakládání vědeckých ústavů a pracovišť</a:t>
            </a:r>
          </a:p>
          <a:p>
            <a:r>
              <a:rPr lang="cs-CZ" dirty="0" smtClean="0"/>
              <a:t>Rozvoj exaktních a technických vědeckých oborů – matematika, fyzika, chemie, astronomie</a:t>
            </a:r>
          </a:p>
          <a:p>
            <a:r>
              <a:rPr lang="cs-CZ" dirty="0" smtClean="0"/>
              <a:t>Jaroslav Heyrovský – vynález polarografu – Nobelova cena</a:t>
            </a:r>
          </a:p>
          <a:p>
            <a:r>
              <a:rPr lang="cs-CZ" dirty="0" smtClean="0"/>
              <a:t>František Běhounek – radiolog, polárník</a:t>
            </a:r>
          </a:p>
          <a:p>
            <a:r>
              <a:rPr lang="cs-CZ" dirty="0" smtClean="0"/>
              <a:t>Vilém </a:t>
            </a:r>
            <a:r>
              <a:rPr lang="cs-CZ" dirty="0" err="1" smtClean="0"/>
              <a:t>Laufberger</a:t>
            </a:r>
            <a:r>
              <a:rPr lang="cs-CZ" dirty="0" smtClean="0"/>
              <a:t> – výzkum inzulinu a bílkovin</a:t>
            </a:r>
          </a:p>
          <a:p>
            <a:r>
              <a:rPr lang="cs-CZ" dirty="0" smtClean="0"/>
              <a:t>Stanislav Bechyně – stavitel, stavby ze železobetonu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92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Dějepisectví – Josef Pekař</a:t>
            </a:r>
          </a:p>
          <a:p>
            <a:r>
              <a:rPr lang="cs-CZ" dirty="0" smtClean="0"/>
              <a:t>Architektura – konstruktivismus a funkcionalismus</a:t>
            </a:r>
          </a:p>
          <a:p>
            <a:pPr lvl="1"/>
            <a:r>
              <a:rPr lang="cs-CZ" dirty="0" smtClean="0"/>
              <a:t>Josef Gočár</a:t>
            </a:r>
          </a:p>
          <a:p>
            <a:pPr lvl="1"/>
            <a:r>
              <a:rPr lang="cs-CZ" dirty="0" smtClean="0"/>
              <a:t>Jan </a:t>
            </a:r>
            <a:r>
              <a:rPr lang="cs-CZ" dirty="0" err="1" smtClean="0"/>
              <a:t>Kotěra</a:t>
            </a:r>
            <a:endParaRPr lang="cs-CZ" dirty="0" smtClean="0"/>
          </a:p>
          <a:p>
            <a:pPr lvl="1"/>
            <a:r>
              <a:rPr lang="cs-CZ" dirty="0" smtClean="0"/>
              <a:t>Josef Chochol…..</a:t>
            </a:r>
            <a:r>
              <a:rPr lang="cs-CZ" u="sng" dirty="0">
                <a:hlinkClick r:id="rId2"/>
              </a:rPr>
              <a:t> 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sz="1000" dirty="0"/>
          </a:p>
          <a:p>
            <a:pPr lvl="1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725" y="1556792"/>
            <a:ext cx="2641320" cy="2088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309" y="3717032"/>
            <a:ext cx="4425194" cy="21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Malířství</a:t>
            </a:r>
          </a:p>
          <a:p>
            <a:pPr lvl="1"/>
            <a:r>
              <a:rPr lang="cs-CZ" dirty="0" smtClean="0"/>
              <a:t>Max Švabinský</a:t>
            </a:r>
          </a:p>
          <a:p>
            <a:pPr lvl="1"/>
            <a:r>
              <a:rPr lang="cs-CZ" dirty="0" smtClean="0"/>
              <a:t>Alfons Mucha</a:t>
            </a:r>
          </a:p>
          <a:p>
            <a:pPr lvl="1"/>
            <a:r>
              <a:rPr lang="cs-CZ" dirty="0" smtClean="0"/>
              <a:t>Krajináři – Otakar Nejedlý,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Václav Rabas, Vlastimil Rada,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Josef Lada, Vojtěch Sedláček</a:t>
            </a:r>
          </a:p>
          <a:p>
            <a:pPr lvl="1"/>
            <a:r>
              <a:rPr lang="cs-CZ" dirty="0" smtClean="0"/>
              <a:t>Modernisté – Emil Filla,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Bohumil Kubišta, Václav </a:t>
            </a:r>
            <a:r>
              <a:rPr lang="cs-CZ" dirty="0" err="1" smtClean="0"/>
              <a:t>Špála</a:t>
            </a:r>
            <a:r>
              <a:rPr lang="cs-CZ" dirty="0" smtClean="0"/>
              <a:t>,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Josef Čapek, Jan Zrzavý</a:t>
            </a:r>
          </a:p>
          <a:p>
            <a:endParaRPr lang="cs-CZ" dirty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48680"/>
            <a:ext cx="1906674" cy="53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9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Sochařství </a:t>
            </a:r>
          </a:p>
          <a:p>
            <a:pPr lvl="1"/>
            <a:r>
              <a:rPr lang="cs-CZ" dirty="0"/>
              <a:t>Monumentální socha Jana Žižky na Vítkově – Bohumil Kafka</a:t>
            </a:r>
          </a:p>
          <a:p>
            <a:pPr lvl="1"/>
            <a:r>
              <a:rPr lang="cs-CZ" dirty="0"/>
              <a:t>Otakar Španiel, </a:t>
            </a:r>
            <a:endParaRPr lang="cs-CZ" dirty="0" smtClean="0"/>
          </a:p>
          <a:p>
            <a:pPr lvl="1"/>
            <a:r>
              <a:rPr lang="cs-CZ" dirty="0" smtClean="0"/>
              <a:t>Jan </a:t>
            </a:r>
            <a:r>
              <a:rPr lang="cs-CZ" dirty="0"/>
              <a:t>Štursa, </a:t>
            </a:r>
            <a:endParaRPr lang="cs-CZ" dirty="0" smtClean="0"/>
          </a:p>
          <a:p>
            <a:pPr lvl="1"/>
            <a:r>
              <a:rPr lang="cs-CZ" dirty="0" smtClean="0"/>
              <a:t>Otto Gutfreund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16832"/>
            <a:ext cx="3051000" cy="40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45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Divadelnictví</a:t>
            </a:r>
          </a:p>
          <a:p>
            <a:pPr lvl="1"/>
            <a:r>
              <a:rPr lang="cs-CZ" dirty="0"/>
              <a:t>Národní divadlo, Vinohradské divadlo</a:t>
            </a:r>
          </a:p>
          <a:p>
            <a:pPr lvl="1"/>
            <a:r>
              <a:rPr lang="cs-CZ" dirty="0"/>
              <a:t>Osvobození divadlo – Jan Werich, Jiří Voskovec, Jaroslav Ježek</a:t>
            </a:r>
          </a:p>
          <a:p>
            <a:pPr lvl="1"/>
            <a:r>
              <a:rPr lang="cs-CZ" dirty="0"/>
              <a:t>Divadlo </a:t>
            </a:r>
            <a:r>
              <a:rPr lang="cs-CZ" dirty="0" err="1" smtClean="0"/>
              <a:t>E.F.Buriana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/>
              <a:t>Hudební umění</a:t>
            </a:r>
          </a:p>
          <a:p>
            <a:pPr lvl="1"/>
            <a:r>
              <a:rPr lang="cs-CZ" dirty="0"/>
              <a:t>Vážná hudba -  Josef Suk, Vítězslav Novák, Leoš Janáček, Bohuslav Martinů</a:t>
            </a:r>
          </a:p>
          <a:p>
            <a:pPr lvl="1"/>
            <a:r>
              <a:rPr lang="cs-CZ" dirty="0"/>
              <a:t>Modernější hudba – </a:t>
            </a:r>
            <a:r>
              <a:rPr lang="cs-CZ" dirty="0" err="1"/>
              <a:t>R.A.Dvorský</a:t>
            </a:r>
            <a:r>
              <a:rPr lang="cs-CZ" dirty="0"/>
              <a:t>, Jaroslav Ježek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13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Literatura</a:t>
            </a:r>
          </a:p>
          <a:p>
            <a:pPr lvl="1"/>
            <a:r>
              <a:rPr lang="cs-CZ" dirty="0"/>
              <a:t>Karel Čapek, Jaroslav Seifert, František Halas, Vladimír Holan</a:t>
            </a:r>
          </a:p>
          <a:p>
            <a:pPr lvl="1"/>
            <a:r>
              <a:rPr lang="cs-CZ" dirty="0"/>
              <a:t>Jaroslav Hašek, Franz Kafka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229" y="2348880"/>
            <a:ext cx="2667000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0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Kuklík J., Lidé v dějinách, období 1918-1945 (rozkvět a soumrak československé demokracie), dějepis pro 2. stupeň základní školy a pro odpovídající ročníky víceletých gymnázií, 1. vydání, Praha: Nakladatelství Fortuna, 1996, ISBN 80-7168-353-1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1400" u="sng" dirty="0">
                <a:hlinkClick r:id="rId2"/>
              </a:rPr>
              <a:t>http://cs.wikipedia.org/wiki/Soubor:Muzeum_v%C3%BDchodn%C3%ADch_%</a:t>
            </a:r>
            <a:r>
              <a:rPr lang="cs-CZ" sz="1400" u="sng" dirty="0" smtClean="0">
                <a:hlinkClick r:id="rId2"/>
              </a:rPr>
              <a:t>C4%8Cech.jpg</a:t>
            </a:r>
            <a:r>
              <a:rPr lang="cs-CZ" sz="1400" u="sng" dirty="0" smtClean="0"/>
              <a:t> </a:t>
            </a:r>
            <a:r>
              <a:rPr lang="cs-CZ" sz="1400" dirty="0" smtClean="0"/>
              <a:t> (obr.1)</a:t>
            </a:r>
            <a:endParaRPr lang="cs-CZ" sz="1400" dirty="0"/>
          </a:p>
          <a:p>
            <a:r>
              <a:rPr lang="cs-CZ" sz="1400" u="sng" dirty="0">
                <a:hlinkClick r:id="rId3"/>
              </a:rPr>
              <a:t>http://cs.wikipedia.org/wiki/Soubor:Hradec_Kr%C3%A1lov%C3%A9_-_Gymn%C3%A1zium_J._K._Tyla_-_</a:t>
            </a:r>
            <a:r>
              <a:rPr lang="cs-CZ" sz="1400" u="sng" dirty="0" smtClean="0">
                <a:hlinkClick r:id="rId3"/>
              </a:rPr>
              <a:t>Pr%C5%AF%C4%8Del%C3%AD.jpg</a:t>
            </a:r>
            <a:r>
              <a:rPr lang="cs-CZ" sz="1400" u="sng" dirty="0" smtClean="0"/>
              <a:t>  </a:t>
            </a:r>
            <a:r>
              <a:rPr lang="cs-CZ" sz="1400" dirty="0" smtClean="0"/>
              <a:t>(obr. 2)</a:t>
            </a:r>
            <a:endParaRPr lang="cs-CZ" sz="1400" dirty="0"/>
          </a:p>
          <a:p>
            <a:r>
              <a:rPr lang="cs-CZ" sz="1400" u="sng" dirty="0">
                <a:hlinkClick r:id="rId4"/>
              </a:rPr>
              <a:t>http://</a:t>
            </a:r>
            <a:r>
              <a:rPr lang="cs-CZ" sz="1400" u="sng" dirty="0" smtClean="0">
                <a:hlinkClick r:id="rId4"/>
              </a:rPr>
              <a:t>cs.wikipedia.org/wiki/Soubor:Mucha-Maud_Adams_as_Joan_of_Arc-1909.jpg</a:t>
            </a:r>
            <a:r>
              <a:rPr lang="cs-CZ" sz="1400" dirty="0" smtClean="0"/>
              <a:t>  (obr. 3)</a:t>
            </a:r>
            <a:endParaRPr lang="cs-CZ" sz="1400" dirty="0"/>
          </a:p>
          <a:p>
            <a:r>
              <a:rPr lang="cs-CZ" sz="1400" u="sng" dirty="0">
                <a:hlinkClick r:id="rId5"/>
              </a:rPr>
              <a:t>http://</a:t>
            </a:r>
            <a:r>
              <a:rPr lang="cs-CZ" sz="1400" u="sng" dirty="0" smtClean="0">
                <a:hlinkClick r:id="rId5"/>
              </a:rPr>
              <a:t>cs.wikipedia.org/wiki/Soubor:Jan_Zizka_Vitkov_Prague_CZ_007.jpg</a:t>
            </a:r>
            <a:r>
              <a:rPr lang="cs-CZ" sz="1400" dirty="0" smtClean="0"/>
              <a:t>  (obr. 4)</a:t>
            </a:r>
            <a:endParaRPr lang="cs-CZ" sz="1400" u="sng" dirty="0" smtClean="0"/>
          </a:p>
          <a:p>
            <a:r>
              <a:rPr lang="cs-CZ" sz="1400" u="sng" dirty="0">
                <a:hlinkClick r:id="rId6"/>
              </a:rPr>
              <a:t>http://</a:t>
            </a:r>
            <a:r>
              <a:rPr lang="cs-CZ" sz="1400" u="sng" dirty="0" smtClean="0">
                <a:hlinkClick r:id="rId6"/>
              </a:rPr>
              <a:t>cs.wikipedia.org/wiki/Soubor:Karel-capek.jpg</a:t>
            </a:r>
            <a:r>
              <a:rPr lang="cs-CZ" sz="1400" u="sng" dirty="0" smtClean="0"/>
              <a:t> </a:t>
            </a:r>
            <a:r>
              <a:rPr lang="cs-CZ" sz="1400" dirty="0" smtClean="0"/>
              <a:t> (obr. 5)</a:t>
            </a:r>
            <a:endParaRPr lang="cs-CZ" sz="1400" dirty="0"/>
          </a:p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3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313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Základní škola a Mateřská škola, Šumná, okres Znojmo OP VK 1.4 75022320 Tematický celek: Dějepis II. stupeň Název a číslo učebního materiálu Kultura a věda v první republice VY_32_INOVACE_10_05 Tomáš Zezula  Anotace: Věda, Kultura – malířství, sochařství, hudba, literatura Metodika: prezentace slouží k předvedení na interaktivní tabuli</vt:lpstr>
      <vt:lpstr>Kultura a věda v první republice</vt:lpstr>
      <vt:lpstr>Česká věda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17</cp:revision>
  <dcterms:created xsi:type="dcterms:W3CDTF">2012-10-28T17:17:07Z</dcterms:created>
  <dcterms:modified xsi:type="dcterms:W3CDTF">2013-06-11T20:12:45Z</dcterms:modified>
</cp:coreProperties>
</file>