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3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25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0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64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51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6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89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5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38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5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0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427E-58EF-4E10-B980-CB21BE3721F7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B2A2-40E7-40E6-9413-B8C6B0A63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6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979696" y="2471403"/>
            <a:ext cx="5238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Výukový materiál: VY_32_INOVACE_Indikátory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Název projektu: Šablony Špičák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Číslo projektu: CZ.1.07/1.4.00/21.2735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Šablona: III/2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Autor VM: Mgr. Šárka Bártová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VM byl vytvořen: listopad 2012</a:t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65304"/>
              </p:ext>
            </p:extLst>
          </p:nvPr>
        </p:nvGraphicFramePr>
        <p:xfrm>
          <a:off x="971600" y="1700810"/>
          <a:ext cx="7416824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2088232"/>
                <a:gridCol w="1539646"/>
                <a:gridCol w="836618"/>
                <a:gridCol w="1224136"/>
              </a:tblGrid>
              <a:tr h="53623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Indikátor: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Látka/roztok: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Barva: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pH: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Reakce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2834">
                <a:tc row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  Univerzální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indikátorový</a:t>
                      </a:r>
                      <a:endParaRPr lang="cs-CZ" sz="2000" dirty="0"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papírek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H</a:t>
                      </a:r>
                      <a:r>
                        <a:rPr lang="cs-CZ" sz="2000" baseline="-25000" dirty="0" smtClean="0">
                          <a:effectLst/>
                        </a:rPr>
                        <a:t>2</a:t>
                      </a:r>
                      <a:r>
                        <a:rPr lang="cs-CZ" sz="2000" baseline="0" dirty="0" smtClean="0">
                          <a:effectLst/>
                        </a:rPr>
                        <a:t>SO</a:t>
                      </a:r>
                      <a:r>
                        <a:rPr lang="cs-CZ" sz="2000" baseline="-25000" dirty="0" smtClean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červená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kyselá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28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kyselina citrónová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oranžová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3 - 4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28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voda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žlutozelená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neutrální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28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soda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světle modrá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zásaditá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28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NaOH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tmavě modrá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913" y="314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4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bg1"/>
                </a:solidFill>
              </a:rPr>
              <a:t>Zdroj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https://cs.wikipedia.org/wiki/Indik%C3%A1tor</a:t>
            </a:r>
          </a:p>
          <a:p>
            <a:r>
              <a:rPr lang="cs-CZ" sz="1600" dirty="0">
                <a:solidFill>
                  <a:schemeClr val="bg1"/>
                </a:solidFill>
              </a:rPr>
              <a:t>http://cs.wikipedia.org/wiki/PH</a:t>
            </a:r>
          </a:p>
          <a:p>
            <a:r>
              <a:rPr lang="cs-CZ" sz="1600" dirty="0">
                <a:solidFill>
                  <a:schemeClr val="bg1"/>
                </a:solidFill>
              </a:rPr>
              <a:t>vlastní zdroj</a:t>
            </a:r>
          </a:p>
          <a:p>
            <a:r>
              <a:rPr lang="cs-CZ" sz="1600" dirty="0">
                <a:solidFill>
                  <a:schemeClr val="bg1"/>
                </a:solidFill>
              </a:rPr>
              <a:t>1 http://1.bp.blogspot.com/-QalhiwCnlO8/TzZJ3UbY_nI/AAAAAAAAAKs/I1XjrdTBBzg/s320/LAKMUS+PAPER.jpg</a:t>
            </a:r>
          </a:p>
          <a:p>
            <a:r>
              <a:rPr lang="cs-CZ" sz="1600" dirty="0">
                <a:solidFill>
                  <a:schemeClr val="bg1"/>
                </a:solidFill>
              </a:rPr>
              <a:t>2 http://t1.gstatic.com/images?q=tbn:ANd9GcQXPdGRoZrOnN-qmL74aK_tP86D-4afB6REoai8MPnEg4v5PInGyQ</a:t>
            </a:r>
          </a:p>
          <a:p>
            <a:r>
              <a:rPr lang="cs-CZ" sz="1600" dirty="0">
                <a:solidFill>
                  <a:schemeClr val="bg1"/>
                </a:solidFill>
              </a:rPr>
              <a:t>3 http://t0.gstatic.com/images?q=tbn:ANd9GcRy2S3f7peE5qAZMgzASWhLscnM4VZPpm3l9rg45DkWI3zy-TGb</a:t>
            </a:r>
          </a:p>
          <a:p>
            <a:r>
              <a:rPr lang="cs-CZ" sz="1600" dirty="0">
                <a:solidFill>
                  <a:schemeClr val="bg1"/>
                </a:solidFill>
              </a:rPr>
              <a:t>4 http://</a:t>
            </a:r>
            <a:r>
              <a:rPr lang="cs-CZ" sz="1600" dirty="0" smtClean="0">
                <a:solidFill>
                  <a:schemeClr val="bg1"/>
                </a:solidFill>
              </a:rPr>
              <a:t>t0.gstatic.com/images?q=tbn:ANd9GcRLCCgqGn5I4II5OwFSOqlROzOKm0AUdHhHQnEqyYHwMPwR8lx1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3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980728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Vzdělávací oblast: Člověk a příroda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Vzdělávací obor:  Chemie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VM určen pro: 9. ročník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Tematický okruh: Kyselé a zásadité látky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Téma: Indikátory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Anotace: Indikátory označují </a:t>
            </a:r>
            <a:r>
              <a:rPr lang="cs-CZ" dirty="0">
                <a:solidFill>
                  <a:schemeClr val="bg1"/>
                </a:solidFill>
              </a:rPr>
              <a:t>l</a:t>
            </a:r>
            <a:r>
              <a:rPr lang="cs-CZ" dirty="0" smtClean="0">
                <a:solidFill>
                  <a:schemeClr val="bg1"/>
                </a:solidFill>
              </a:rPr>
              <a:t>átky různého charakterů: kyselého, zásaditého,      	neutrálního. Které látky to jsou, jak zmíněnou situaci ukazují?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Klíčová </a:t>
            </a:r>
            <a:r>
              <a:rPr lang="cs-CZ" dirty="0" smtClean="0">
                <a:solidFill>
                  <a:schemeClr val="bg1"/>
                </a:solidFill>
              </a:rPr>
              <a:t>slova: Indikátory, kyseliny, zásady, barvy.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Metodika: Možné použití jako seznámení s problematikou indikátorů, 	 	  jejich různými příklady. Také možno použít k procvičení. 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99792" y="2132856"/>
            <a:ext cx="37187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>
                <a:solidFill>
                  <a:schemeClr val="bg1"/>
                </a:solidFill>
              </a:rPr>
              <a:t>INDIKÁTORY</a:t>
            </a:r>
          </a:p>
        </p:txBody>
      </p:sp>
    </p:spTree>
    <p:extLst>
      <p:ext uri="{BB962C8B-B14F-4D97-AF65-F5344CB8AC3E}">
        <p14:creationId xmlns:p14="http://schemas.microsoft.com/office/powerpoint/2010/main" val="261557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Indikátor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obecně znamená ukazatel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Acidobazické indikátory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změnou barvy indikují = ukazují                   jinak nepozorovatelnou veličinu  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i="1" dirty="0" smtClean="0">
                <a:solidFill>
                  <a:schemeClr val="bg1"/>
                </a:solidFill>
              </a:rPr>
              <a:t>kyselost / zásaditost prostředí. </a:t>
            </a:r>
            <a:endParaRPr lang="cs-CZ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9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pH prostředí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je </a:t>
            </a:r>
            <a:r>
              <a:rPr lang="cs-CZ" dirty="0">
                <a:solidFill>
                  <a:schemeClr val="bg1"/>
                </a:solidFill>
              </a:rPr>
              <a:t>číslo, kterým </a:t>
            </a:r>
            <a:r>
              <a:rPr lang="cs-CZ" dirty="0" smtClean="0">
                <a:solidFill>
                  <a:schemeClr val="bg1"/>
                </a:solidFill>
              </a:rPr>
              <a:t>se v</a:t>
            </a:r>
            <a:r>
              <a:rPr lang="cs-CZ" dirty="0">
                <a:solidFill>
                  <a:schemeClr val="bg1"/>
                </a:solidFill>
              </a:rPr>
              <a:t> chemii </a:t>
            </a:r>
            <a:r>
              <a:rPr lang="cs-CZ" dirty="0" smtClean="0">
                <a:solidFill>
                  <a:schemeClr val="bg1"/>
                </a:solidFill>
              </a:rPr>
              <a:t>vyjadřuje, </a:t>
            </a:r>
            <a:r>
              <a:rPr lang="cs-CZ" dirty="0">
                <a:solidFill>
                  <a:schemeClr val="bg1"/>
                </a:solidFill>
              </a:rPr>
              <a:t>zda vodný roztok reaguje kysele či naopak </a:t>
            </a:r>
            <a:r>
              <a:rPr lang="cs-CZ" dirty="0" smtClean="0">
                <a:solidFill>
                  <a:schemeClr val="bg1"/>
                </a:solidFill>
              </a:rPr>
              <a:t>zásaditě (alkalicky).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Jedná </a:t>
            </a:r>
            <a:r>
              <a:rPr lang="cs-CZ" dirty="0">
                <a:solidFill>
                  <a:schemeClr val="bg1"/>
                </a:solidFill>
              </a:rPr>
              <a:t>se o </a:t>
            </a:r>
            <a:r>
              <a:rPr lang="cs-CZ" dirty="0" smtClean="0">
                <a:solidFill>
                  <a:schemeClr val="bg1"/>
                </a:solidFill>
              </a:rPr>
              <a:t>stupnici </a:t>
            </a:r>
            <a:r>
              <a:rPr lang="cs-CZ" dirty="0">
                <a:solidFill>
                  <a:schemeClr val="bg1"/>
                </a:solidFill>
              </a:rPr>
              <a:t>s rozsahem hodnot od 0 do </a:t>
            </a:r>
            <a:r>
              <a:rPr lang="cs-CZ" dirty="0" smtClean="0">
                <a:solidFill>
                  <a:schemeClr val="bg1"/>
                </a:solidFill>
              </a:rPr>
              <a:t>14: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neutrální roztok </a:t>
            </a:r>
            <a:r>
              <a:rPr lang="cs-CZ" dirty="0">
                <a:solidFill>
                  <a:schemeClr val="bg1"/>
                </a:solidFill>
              </a:rPr>
              <a:t>má pH rovno </a:t>
            </a:r>
            <a:r>
              <a:rPr lang="cs-CZ" dirty="0" smtClean="0">
                <a:solidFill>
                  <a:schemeClr val="bg1"/>
                </a:solidFill>
              </a:rPr>
              <a:t>7,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u </a:t>
            </a:r>
            <a:r>
              <a:rPr lang="cs-CZ" dirty="0">
                <a:solidFill>
                  <a:schemeClr val="bg1"/>
                </a:solidFill>
              </a:rPr>
              <a:t>kyselin je pH </a:t>
            </a:r>
            <a:r>
              <a:rPr lang="cs-CZ" dirty="0" smtClean="0">
                <a:solidFill>
                  <a:schemeClr val="bg1"/>
                </a:solidFill>
                <a:sym typeface="Symbol"/>
              </a:rPr>
              <a:t>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než sedm – čím menší číslo, </a:t>
            </a:r>
            <a:r>
              <a:rPr lang="cs-CZ" dirty="0" smtClean="0">
                <a:solidFill>
                  <a:schemeClr val="bg1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                                                  tím </a:t>
            </a:r>
            <a:r>
              <a:rPr lang="cs-CZ" dirty="0">
                <a:solidFill>
                  <a:schemeClr val="bg1"/>
                </a:solidFill>
              </a:rPr>
              <a:t>„silnější“ </a:t>
            </a:r>
            <a:r>
              <a:rPr lang="cs-CZ" dirty="0" smtClean="0">
                <a:solidFill>
                  <a:schemeClr val="bg1"/>
                </a:solidFill>
              </a:rPr>
              <a:t>kyselina,                         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zásady </a:t>
            </a:r>
            <a:r>
              <a:rPr lang="cs-CZ" dirty="0">
                <a:solidFill>
                  <a:schemeClr val="bg1"/>
                </a:solidFill>
              </a:rPr>
              <a:t>mají pH ˃</a:t>
            </a:r>
            <a:r>
              <a:rPr lang="cs-CZ" dirty="0" smtClean="0">
                <a:solidFill>
                  <a:schemeClr val="bg1"/>
                </a:solidFill>
              </a:rPr>
              <a:t> 7 – čím </a:t>
            </a:r>
            <a:r>
              <a:rPr lang="cs-CZ" dirty="0">
                <a:solidFill>
                  <a:schemeClr val="bg1"/>
                </a:solidFill>
              </a:rPr>
              <a:t>větší číslo, tím „silnější“ </a:t>
            </a:r>
            <a:r>
              <a:rPr lang="cs-CZ" dirty="0" smtClean="0">
                <a:solidFill>
                  <a:schemeClr val="bg1"/>
                </a:solidFill>
              </a:rPr>
              <a:t>          							  zásada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8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Acidobazické indikátory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</a:t>
            </a:r>
            <a:r>
              <a:rPr lang="cs-CZ" sz="4000" dirty="0" smtClean="0">
                <a:solidFill>
                  <a:schemeClr val="bg1"/>
                </a:solidFill>
              </a:rPr>
              <a:t>Lakmus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přechází z kyselé červené formy na zásaditou modrou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oužívá se ve formě fialového roztoku nebo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lakmusového papírku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                                        </a:t>
            </a: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Zástupný symbol pro obsah 5" descr="http://1.bp.blogspot.com/-QalhiwCnlO8/TzZJ3UbY_nI/AAAAAAAAAKs/I1XjrdTBBzg/s320/LAKMUS+PAPER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1800200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740352" y="4005064"/>
            <a:ext cx="216024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4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Acidobazické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 smtClean="0">
                <a:solidFill>
                  <a:schemeClr val="bg1"/>
                </a:solidFill>
              </a:rPr>
              <a:t>   Fenolftalein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přechází z kyselé bezbarvé formy na zásaditou fialovou 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oužívá se ve formě lihového bezbarvého roztoku nebo bílého papírku</a:t>
            </a:r>
          </a:p>
          <a:p>
            <a:endParaRPr lang="cs-CZ" dirty="0"/>
          </a:p>
        </p:txBody>
      </p:sp>
      <p:pic>
        <p:nvPicPr>
          <p:cNvPr id="4" name="Obrázek 3" descr="http://1.bp.blogspot.com/_3dhY7dBzOCY/S-69L02RUjI/AAAAAAAAASg/edy_kQlZ25w/s1600/barra+pH+indicador+fenolftalein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37112"/>
            <a:ext cx="4896544" cy="996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092280" y="4437112"/>
            <a:ext cx="216024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Acidobazické 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sz="4000" dirty="0" smtClean="0">
                <a:solidFill>
                  <a:schemeClr val="bg1"/>
                </a:solidFill>
              </a:rPr>
              <a:t>Univerzální indikátorový papírek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jeho zbarvení se mění s pH měřeného roztoku od červené až po tmavě modrou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oužívá se ve formě žlutého papírku</a:t>
            </a:r>
          </a:p>
          <a:p>
            <a:endParaRPr lang="cs-CZ" dirty="0"/>
          </a:p>
        </p:txBody>
      </p:sp>
      <p:pic>
        <p:nvPicPr>
          <p:cNvPr id="4" name="Obrázek 3" descr="http://t0.gstatic.com/images?q=tbn:ANd9GcRLCCgqGn5I4II5OwFSOqlROzOKm0AUdHhHQnEqyYHwMPwR8lx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93096"/>
            <a:ext cx="4827270" cy="94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t0.gstatic.com/images?q=tbn:ANd9GcRy2S3f7peE5qAZMgzASWhLscnM4VZPpm3l9rg45DkWI3zy-TG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70083"/>
            <a:ext cx="1800200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2627784" y="4170083"/>
            <a:ext cx="216024" cy="1950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388424" y="5239246"/>
            <a:ext cx="218758" cy="2059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Úkol: vyzkoušej a zapiš do tabulky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16050" y="314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249611"/>
              </p:ext>
            </p:extLst>
          </p:nvPr>
        </p:nvGraphicFramePr>
        <p:xfrm>
          <a:off x="755575" y="1707099"/>
          <a:ext cx="7501598" cy="345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1"/>
                <a:gridCol w="1944216"/>
                <a:gridCol w="1584176"/>
                <a:gridCol w="936104"/>
                <a:gridCol w="1236901"/>
              </a:tblGrid>
              <a:tr h="51384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Indikátor: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Látka/roztok: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Barva: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pH: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Reakce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7250">
                <a:tc row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   Univerzální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indikátorový</a:t>
                      </a:r>
                      <a:endParaRPr lang="cs-CZ" sz="2000" dirty="0"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papírek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H</a:t>
                      </a:r>
                      <a:r>
                        <a:rPr lang="cs-CZ" sz="2000" baseline="-25000" dirty="0" smtClean="0">
                          <a:effectLst/>
                        </a:rPr>
                        <a:t>2</a:t>
                      </a:r>
                      <a:r>
                        <a:rPr lang="cs-CZ" sz="2000" baseline="0" dirty="0" smtClean="0">
                          <a:effectLst/>
                        </a:rPr>
                        <a:t>SO</a:t>
                      </a:r>
                      <a:r>
                        <a:rPr lang="cs-CZ" sz="2000" baseline="-25000" dirty="0" smtClean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7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kyselina citrónová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7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voda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7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soda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72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NaOH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509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204</Words>
  <Application>Microsoft Office PowerPoint</Application>
  <PresentationFormat>Předvádění na obrazovce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Indikátor</vt:lpstr>
      <vt:lpstr>pH prostředí</vt:lpstr>
      <vt:lpstr>Acidobazické indikátory</vt:lpstr>
      <vt:lpstr>Acidobazické indikátory</vt:lpstr>
      <vt:lpstr>Acidobazické indikátory</vt:lpstr>
      <vt:lpstr>Úkol: vyzkoušej a zapiš do tabulky</vt:lpstr>
      <vt:lpstr>Řešení</vt:lpstr>
      <vt:lpstr>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9</cp:revision>
  <dcterms:created xsi:type="dcterms:W3CDTF">2013-06-08T14:33:27Z</dcterms:created>
  <dcterms:modified xsi:type="dcterms:W3CDTF">2013-06-09T18:20:02Z</dcterms:modified>
</cp:coreProperties>
</file>