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E49273-AB18-4AA1-8DAD-2FF10DD50CBE}" type="datetimeFigureOut">
              <a:rPr lang="cs-CZ" smtClean="0"/>
              <a:t>9.6.2013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E3B2C2-B8CA-45C0-959F-FF9A07C1C3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1583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3B2C2-B8CA-45C0-959F-FF9A07C1C349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2534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C444B-E989-48E7-9B3B-7D12A877C8D2}" type="datetimeFigureOut">
              <a:rPr lang="cs-CZ" smtClean="0"/>
              <a:t>9.6.2013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9DDA4-4D73-4CFC-B025-BBC0BDB133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6076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C444B-E989-48E7-9B3B-7D12A877C8D2}" type="datetimeFigureOut">
              <a:rPr lang="cs-CZ" smtClean="0"/>
              <a:t>9.6.2013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9DDA4-4D73-4CFC-B025-BBC0BDB133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0219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C444B-E989-48E7-9B3B-7D12A877C8D2}" type="datetimeFigureOut">
              <a:rPr lang="cs-CZ" smtClean="0"/>
              <a:t>9.6.2013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9DDA4-4D73-4CFC-B025-BBC0BDB133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9463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C444B-E989-48E7-9B3B-7D12A877C8D2}" type="datetimeFigureOut">
              <a:rPr lang="cs-CZ" smtClean="0"/>
              <a:t>9.6.2013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9DDA4-4D73-4CFC-B025-BBC0BDB133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8180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C444B-E989-48E7-9B3B-7D12A877C8D2}" type="datetimeFigureOut">
              <a:rPr lang="cs-CZ" smtClean="0"/>
              <a:t>9.6.2013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9DDA4-4D73-4CFC-B025-BBC0BDB133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6659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C444B-E989-48E7-9B3B-7D12A877C8D2}" type="datetimeFigureOut">
              <a:rPr lang="cs-CZ" smtClean="0"/>
              <a:t>9.6.2013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9DDA4-4D73-4CFC-B025-BBC0BDB133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3246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C444B-E989-48E7-9B3B-7D12A877C8D2}" type="datetimeFigureOut">
              <a:rPr lang="cs-CZ" smtClean="0"/>
              <a:t>9.6.2013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9DDA4-4D73-4CFC-B025-BBC0BDB133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3822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C444B-E989-48E7-9B3B-7D12A877C8D2}" type="datetimeFigureOut">
              <a:rPr lang="cs-CZ" smtClean="0"/>
              <a:t>9.6.2013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9DDA4-4D73-4CFC-B025-BBC0BDB133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9626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C444B-E989-48E7-9B3B-7D12A877C8D2}" type="datetimeFigureOut">
              <a:rPr lang="cs-CZ" smtClean="0"/>
              <a:t>9.6.2013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9DDA4-4D73-4CFC-B025-BBC0BDB133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9396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C444B-E989-48E7-9B3B-7D12A877C8D2}" type="datetimeFigureOut">
              <a:rPr lang="cs-CZ" smtClean="0"/>
              <a:t>9.6.2013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9DDA4-4D73-4CFC-B025-BBC0BDB133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8297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C444B-E989-48E7-9B3B-7D12A877C8D2}" type="datetimeFigureOut">
              <a:rPr lang="cs-CZ" smtClean="0"/>
              <a:t>9.6.2013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9DDA4-4D73-4CFC-B025-BBC0BDB133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5236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50000"/>
              </a:schemeClr>
            </a:gs>
            <a:gs pos="85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C444B-E989-48E7-9B3B-7D12A877C8D2}" type="datetimeFigureOut">
              <a:rPr lang="cs-CZ" smtClean="0"/>
              <a:t>9.6.2013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9DDA4-4D73-4CFC-B025-BBC0BDB133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9881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rriedljr\Desktop\Dotace pro školy\Základní logolink\logolinkI_bar.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43100" y="404813"/>
            <a:ext cx="5257800" cy="150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bdélník 4"/>
          <p:cNvSpPr/>
          <p:nvPr/>
        </p:nvSpPr>
        <p:spPr>
          <a:xfrm>
            <a:off x="2286000" y="2413338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cs-CZ" dirty="0" smtClean="0"/>
              <a:t>Výukový materiál:	VY_32_INOVACE_Benzín</a:t>
            </a:r>
            <a:br>
              <a:rPr lang="cs-CZ" dirty="0" smtClean="0"/>
            </a:br>
            <a:r>
              <a:rPr lang="cs-CZ" dirty="0" smtClean="0"/>
              <a:t>Název projektu: Šablony Špičák</a:t>
            </a:r>
            <a:br>
              <a:rPr lang="cs-CZ" dirty="0" smtClean="0"/>
            </a:br>
            <a:r>
              <a:rPr lang="cs-CZ" dirty="0" smtClean="0"/>
              <a:t>Číslo projektu: CZ.1.07/1.4.00/21.2735</a:t>
            </a:r>
            <a:br>
              <a:rPr lang="cs-CZ" dirty="0" smtClean="0"/>
            </a:br>
            <a:r>
              <a:rPr lang="cs-CZ" dirty="0" smtClean="0"/>
              <a:t>Šablona: III/2</a:t>
            </a:r>
            <a:br>
              <a:rPr lang="cs-CZ" dirty="0" smtClean="0"/>
            </a:br>
            <a:r>
              <a:rPr lang="cs-CZ" dirty="0" smtClean="0"/>
              <a:t>Autor VM: Mgr. Šárka Bártová</a:t>
            </a:r>
            <a:br>
              <a:rPr lang="cs-CZ" dirty="0" smtClean="0"/>
            </a:br>
            <a:r>
              <a:rPr lang="cs-CZ" dirty="0" smtClean="0"/>
              <a:t>VM byl vytvořen: červen 2013</a:t>
            </a:r>
            <a:r>
              <a:rPr lang="cs-CZ" sz="2400" dirty="0" smtClean="0"/>
              <a:t/>
            </a:r>
            <a:br>
              <a:rPr lang="cs-CZ" sz="2400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33459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jako </a:t>
            </a:r>
            <a:r>
              <a:rPr lang="cs-CZ" b="1" dirty="0" smtClean="0"/>
              <a:t>palivo</a:t>
            </a:r>
            <a:r>
              <a:rPr lang="cs-CZ" dirty="0" smtClean="0"/>
              <a:t> v zážehových spalovacích motorech</a:t>
            </a:r>
          </a:p>
          <a:p>
            <a:r>
              <a:rPr lang="cs-CZ" dirty="0"/>
              <a:t>d</a:t>
            </a:r>
            <a:r>
              <a:rPr lang="cs-CZ" dirty="0" smtClean="0"/>
              <a:t>ůležitou charakteristikou benzinu jako paliva je jeho oktanové číslo, vyjadřuje odolnost paliva proti samozápalu (projevuje se jako tzv. „klepání“), je součástí označení paliva, uvádí se např. na stojanech benzínových pump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19280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Oktanové číslo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vyjadřuje procentuální obsah izo-oktanu ve směsi izo-oktanu (přesněji 2,2,4-trimethylpentanu) s n-heptanem, která je proti samozápalu stejně odolná jako zkoumané palivo (čistý n-heptan má definicí určeno oktanové číslo 0, čistý izo-oktan má určeno oktanové číslo </a:t>
            </a:r>
            <a:r>
              <a:rPr lang="cs-CZ" b="1" dirty="0" smtClean="0"/>
              <a:t>100</a:t>
            </a:r>
            <a:r>
              <a:rPr lang="cs-CZ" dirty="0" smtClean="0"/>
              <a:t>). </a:t>
            </a:r>
          </a:p>
          <a:p>
            <a:r>
              <a:rPr lang="cs-CZ" dirty="0" smtClean="0"/>
              <a:t>může mít i hodnotu vyšší než 100, což vyjadřuje fakt, že dané palivo je </a:t>
            </a:r>
            <a:r>
              <a:rPr lang="cs-CZ" i="1" dirty="0" smtClean="0"/>
              <a:t>ještě</a:t>
            </a:r>
            <a:r>
              <a:rPr lang="cs-CZ" dirty="0" smtClean="0"/>
              <a:t> odolnější proti samozápalu než čistý izo-oktan.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68107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benzínu jako paliva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do pohonného benzínu se povinně přidává ethanol vyráběný z biomasy, tzv. bioethanol (nejméně 4,1 %)</a:t>
            </a:r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1211877"/>
              </p:ext>
            </p:extLst>
          </p:nvPr>
        </p:nvGraphicFramePr>
        <p:xfrm>
          <a:off x="1115616" y="1484787"/>
          <a:ext cx="6408712" cy="2986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04356"/>
                <a:gridCol w="3204356"/>
              </a:tblGrid>
              <a:tr h="8569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800" dirty="0">
                          <a:effectLst/>
                        </a:rPr>
                        <a:t>Označení</a:t>
                      </a:r>
                      <a:endParaRPr lang="cs-CZ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800" dirty="0" smtClean="0">
                          <a:solidFill>
                            <a:schemeClr val="tx1"/>
                          </a:solidFill>
                          <a:effectLst/>
                        </a:rPr>
                        <a:t>Oktanové číslo</a:t>
                      </a:r>
                      <a:endParaRPr lang="cs-CZ" sz="2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chemeClr val="bg1"/>
                    </a:solidFill>
                  </a:tcPr>
                </a:tc>
              </a:tr>
              <a:tr h="5322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800">
                          <a:effectLst/>
                        </a:rPr>
                        <a:t>Special 91</a:t>
                      </a:r>
                      <a:endParaRPr lang="cs-CZ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800" dirty="0">
                          <a:effectLst/>
                        </a:rPr>
                        <a:t>91</a:t>
                      </a:r>
                      <a:endParaRPr lang="cs-CZ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5322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800">
                          <a:effectLst/>
                        </a:rPr>
                        <a:t>Natural 91</a:t>
                      </a:r>
                      <a:endParaRPr lang="cs-CZ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800" dirty="0">
                          <a:effectLst/>
                        </a:rPr>
                        <a:t>91</a:t>
                      </a:r>
                      <a:endParaRPr lang="cs-CZ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5322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800">
                          <a:effectLst/>
                        </a:rPr>
                        <a:t>Natural 95</a:t>
                      </a:r>
                      <a:endParaRPr lang="cs-CZ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800" dirty="0">
                          <a:effectLst/>
                        </a:rPr>
                        <a:t>95</a:t>
                      </a:r>
                      <a:endParaRPr lang="cs-CZ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5322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800">
                          <a:effectLst/>
                        </a:rPr>
                        <a:t>Natural 98 plus </a:t>
                      </a:r>
                      <a:endParaRPr lang="cs-CZ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800" dirty="0">
                          <a:effectLst/>
                        </a:rPr>
                        <a:t>98</a:t>
                      </a:r>
                      <a:endParaRPr lang="cs-CZ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35626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benzínu jako paliva</a:t>
            </a:r>
            <a:endParaRPr lang="cs-CZ" dirty="0"/>
          </a:p>
        </p:txBody>
      </p:sp>
      <p:pic>
        <p:nvPicPr>
          <p:cNvPr id="3074" name="Picture 2" descr="http://t1.gstatic.com/images?q=tbn:ANd9GcQr-B84Hv0sXRYdOMOXpQjYu0KO51t_VRUvhDY8c7g_CmK_2pS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700808"/>
            <a:ext cx="5112569" cy="382949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</p:pic>
      <p:sp>
        <p:nvSpPr>
          <p:cNvPr id="3" name="Obdélník 2"/>
          <p:cNvSpPr/>
          <p:nvPr/>
        </p:nvSpPr>
        <p:spPr>
          <a:xfrm>
            <a:off x="7092281" y="1700808"/>
            <a:ext cx="216023" cy="21602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3</a:t>
            </a:r>
            <a:endParaRPr lang="cs-CZ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0969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dirty="0" smtClean="0"/>
              <a:t>Zdroj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sz="2900" dirty="0"/>
              <a:t>http://cs.wikipedia.org/wiki/Benz%C3%ADn</a:t>
            </a:r>
          </a:p>
          <a:p>
            <a:r>
              <a:rPr lang="cs-CZ" sz="2900" dirty="0"/>
              <a:t>http://cs.wikipedia.org/wiki/Alifatick%C3%A1_slou%C4%8Denina</a:t>
            </a:r>
          </a:p>
          <a:p>
            <a:r>
              <a:rPr lang="cs-CZ" sz="2900" dirty="0"/>
              <a:t>http://cs.wikipedia.org/wiki/Frak%C4%8Dn%C3%AD_destilace</a:t>
            </a:r>
          </a:p>
          <a:p>
            <a:r>
              <a:rPr lang="cs-CZ" sz="2900" dirty="0"/>
              <a:t>http://www.ceskarafinerska.cz/cz/index.aspx</a:t>
            </a:r>
          </a:p>
          <a:p>
            <a:r>
              <a:rPr lang="cs-CZ" sz="2900" dirty="0"/>
              <a:t>http://www.ptejteseknihovny.cz/uloziste/aba001/2010/rozpoustedla-tuku</a:t>
            </a:r>
          </a:p>
          <a:p>
            <a:r>
              <a:rPr lang="cs-CZ" sz="2900" dirty="0"/>
              <a:t>http://cs.wikipedia.org/wiki/%C5%98edidlo</a:t>
            </a:r>
          </a:p>
          <a:p>
            <a:r>
              <a:rPr lang="cs-CZ" sz="2900" dirty="0"/>
              <a:t>http://cs.wikipedia.org/wiki/Oktanov%C3%A9_%C4%8D%C3%ADslo</a:t>
            </a:r>
          </a:p>
          <a:p>
            <a:r>
              <a:rPr lang="cs-CZ" sz="2900" dirty="0"/>
              <a:t>http://www.autoznalosti.cz/index.php/palivo-olej-tekutiny/20-kvalita-a-znaceni-paliva.html</a:t>
            </a:r>
          </a:p>
          <a:p>
            <a:r>
              <a:rPr lang="cs-CZ" sz="2900" dirty="0"/>
              <a:t>1 http://www.vyukovematerialy.cz/chemie/rocnik9/foto/frakcni%20destilace.jpg</a:t>
            </a:r>
          </a:p>
          <a:p>
            <a:r>
              <a:rPr lang="cs-CZ" sz="2900" dirty="0"/>
              <a:t>2 http://www.ceskarafinerska.cz/system/invest_5b.jpg</a:t>
            </a:r>
          </a:p>
          <a:p>
            <a:r>
              <a:rPr lang="cs-CZ" sz="2900" dirty="0"/>
              <a:t>3 http://t1.gstatic.com/images?q=tbn:ANd9GcQr-B84Hv0sXRYdOMOXpQjYu0KO51t_VRUvhDY8c7g_CmK_2pSs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8552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548680"/>
            <a:ext cx="734481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Vzdělávací oblast: Člověk a příroda</a:t>
            </a:r>
          </a:p>
          <a:p>
            <a:r>
              <a:rPr lang="cs-CZ" dirty="0" smtClean="0"/>
              <a:t>Vzdělávací obor:  Chemie</a:t>
            </a:r>
          </a:p>
          <a:p>
            <a:r>
              <a:rPr lang="cs-CZ" dirty="0" smtClean="0"/>
              <a:t>VM určen pro: 9. ročník</a:t>
            </a:r>
          </a:p>
          <a:p>
            <a:r>
              <a:rPr lang="cs-CZ" dirty="0" smtClean="0"/>
              <a:t>Tematický okruh: Organické látky</a:t>
            </a:r>
          </a:p>
          <a:p>
            <a:r>
              <a:rPr lang="cs-CZ" dirty="0" smtClean="0"/>
              <a:t>Téma: Benzín</a:t>
            </a:r>
          </a:p>
          <a:p>
            <a:r>
              <a:rPr lang="cs-CZ" dirty="0" smtClean="0"/>
              <a:t>Anotace: Benzín jako zástupce organických látek je velmi známou a 	využívanou sloučeninou. Zde je možno se dozvědět něco o jeho 	vlastnostech, získávání, použití.</a:t>
            </a:r>
          </a:p>
          <a:p>
            <a:r>
              <a:rPr lang="cs-CZ" dirty="0" smtClean="0"/>
              <a:t>Klíčoví slova: Benzín, ropa, palivo, rozpouštědlo.</a:t>
            </a:r>
          </a:p>
          <a:p>
            <a:r>
              <a:rPr lang="cs-CZ" dirty="0" smtClean="0"/>
              <a:t>Metodika: Možné použití jako seznámení s látkou benzín, jeho vlastnostmi, 	  získáváním a použitím.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2156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915816" y="1628800"/>
            <a:ext cx="305564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7200" b="1" dirty="0"/>
              <a:t>BENZÍN</a:t>
            </a:r>
          </a:p>
        </p:txBody>
      </p:sp>
    </p:spTree>
    <p:extLst>
      <p:ext uri="{BB962C8B-B14F-4D97-AF65-F5344CB8AC3E}">
        <p14:creationId xmlns:p14="http://schemas.microsoft.com/office/powerpoint/2010/main" val="1000081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Chemické složení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Benzín se skládá především </a:t>
            </a:r>
            <a:r>
              <a:rPr lang="cs-CZ" b="1" dirty="0" smtClean="0"/>
              <a:t>z alifatických uhlovodíků  se čtyřmi až dvanácti atomy uhlíku </a:t>
            </a:r>
            <a:r>
              <a:rPr lang="cs-CZ" dirty="0" smtClean="0"/>
              <a:t>v molekule s přídavkem izooktanu nebo aromatických uhlovodíků, toluenu a benzenu.</a:t>
            </a:r>
          </a:p>
          <a:p>
            <a:r>
              <a:rPr lang="cs-CZ" dirty="0" smtClean="0"/>
              <a:t>Alifatické uhlovodíky jsou sloučeniny tvořené pouze atomy uhlíku a vodíku v přímém nebo rozvětveném řetězci, nasycené (alkany s jednoduchými vazbami) i nenasycené (alkeny s dvojnou nebo alkyny s trojnou vazbou).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45758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Vlastnosti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kapalný </a:t>
            </a:r>
          </a:p>
          <a:p>
            <a:r>
              <a:rPr lang="cs-CZ" dirty="0" smtClean="0"/>
              <a:t>zapáchající </a:t>
            </a:r>
          </a:p>
          <a:p>
            <a:r>
              <a:rPr lang="cs-CZ" dirty="0" smtClean="0"/>
              <a:t>hořlavý </a:t>
            </a:r>
          </a:p>
          <a:p>
            <a:r>
              <a:rPr lang="cs-CZ" dirty="0" smtClean="0"/>
              <a:t>těkavý – páry jsou výbušné</a:t>
            </a:r>
          </a:p>
          <a:p>
            <a:r>
              <a:rPr lang="cs-CZ" dirty="0"/>
              <a:t>h</a:t>
            </a:r>
            <a:r>
              <a:rPr lang="cs-CZ" dirty="0" smtClean="0"/>
              <a:t>ustotu má nižší než voda</a:t>
            </a:r>
            <a:endParaRPr lang="cs-CZ" dirty="0" smtClean="0"/>
          </a:p>
          <a:p>
            <a:r>
              <a:rPr lang="cs-CZ" dirty="0"/>
              <a:t>b</a:t>
            </a:r>
            <a:r>
              <a:rPr lang="cs-CZ" dirty="0" smtClean="0"/>
              <a:t>ezbarvý (technický), barvený (palivo )</a:t>
            </a:r>
          </a:p>
          <a:p>
            <a:r>
              <a:rPr lang="cs-CZ" dirty="0"/>
              <a:t>z</a:t>
            </a:r>
            <a:r>
              <a:rPr lang="cs-CZ" dirty="0" smtClean="0"/>
              <a:t>draví škodlivý, možný karcinogen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42173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Získávání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rafinériích ropy </a:t>
            </a:r>
          </a:p>
          <a:p>
            <a:r>
              <a:rPr lang="cs-CZ" dirty="0" smtClean="0"/>
              <a:t>v ČR Česká rafinérská, a.s., provozuje rafinérie ropy v Litvínově                                                      a Kralupech                                                         nad Vltavou.  </a:t>
            </a:r>
          </a:p>
          <a:p>
            <a:endParaRPr lang="cs-CZ" dirty="0"/>
          </a:p>
        </p:txBody>
      </p:sp>
      <p:pic>
        <p:nvPicPr>
          <p:cNvPr id="4" name="Obrázek 3" descr="http://www.ceskarafinerska.cz/system/invest_5b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212976"/>
            <a:ext cx="4896544" cy="295232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Obdélník 4"/>
          <p:cNvSpPr/>
          <p:nvPr/>
        </p:nvSpPr>
        <p:spPr>
          <a:xfrm>
            <a:off x="8388424" y="3212976"/>
            <a:ext cx="216024" cy="21602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1</a:t>
            </a:r>
            <a:endParaRPr lang="cs-CZ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379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Získávání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frakční destilací ropy = oddělování chemických látek podle bodu varu zahříváním na teploty, při kterých se jednotlivé frakce vypařují</a:t>
            </a:r>
          </a:p>
          <a:p>
            <a:r>
              <a:rPr lang="cs-CZ" dirty="0" smtClean="0"/>
              <a:t>benzín odchází jako druhá složka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48262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Frakční destilace ropy </a:t>
            </a:r>
            <a:endParaRPr lang="cs-CZ" dirty="0"/>
          </a:p>
        </p:txBody>
      </p:sp>
      <p:sp>
        <p:nvSpPr>
          <p:cNvPr id="3" name="AutoShape 2" descr="data:image/jpeg;base64,/9j/4AAQSkZJRgABAQAAAQABAAD/2wCEAAkGBhMQEBQSEBMSFRUUFRQWFRYYExgSFhcSFBMYGhYVGRUZHDIfGxojGhUWIC8gJTMpLC4sFR8xNTwrNSYrLCkBCQoKDgwOGQ8PGi4kHCQqLCovLCwuKjUtLCkvLSwvLCosKTI1KiwpLCwtMCwsLC8sLiwsLCopLCwqLCwsLCwsLP/AABEIAKwBJQMBIgACEQEDEQH/xAAcAAEAAgMBAQEAAAAAAAAAAAAABQYDBAcCAQj/xABLEAACAgEDAQYCBgIPBQgDAAABAgMRAAQSITEFBhMiQVEUYQcjMnGBkUKhFzM0Q1JTYnOSk6KksbPTFXK00fA1Y4KDwcLh8SQlsv/EABoBAQADAQEBAAAAAAAAAAAAAAABAgMEBQb/xAAuEQEAAgEDAgQEBgMBAAAAAAAAAQIRAxIhMVEEQWHwInGBkQUTMlKx0WKhwRT/2gAMAwEAAhEDEQA/AO44xjAYxjAYxjAYxld7xd4Z4H8OHTs9+Htk2u6ebxiwIRfTwkF3+/qfSmCxYyq6fvXqGavhHId41UbZE2BlgB3MUN00sjXSgLC3qKPtO9k/lvRSjciP+mSu9qO76vovVqtq6A4FnxlK0vfHV+QyaSQ3ES6rFIh8UafTyBRYNbnlljCm+Y+Twc3Je9Op2sU0Tmq2+ZgGud4rFxjik38/oupwLTjK1rO9EonkhigJ8KWBC/mddsj6bfuAUbT4eocggtXgsSAKB1j31mChm0T1sVzTs1eWYyC/C2kjwCBz5jLF03cBbsZ4gZiqlwFYgbgDuAauQDQvn1oZ7wGMYwGMYwGMYwGMYwGRfeftc6PRz6kBSYY2k2sdoYJyV3DoSOAeeSOvTJTKX9KfYE2r0sXhMu2GeOaWJnEazRof2ss3lv1Aby316DIkafYf0rRahoERZJG1O2RVCgNDC0xicOATu8ORbLUoKNu52m+gZ+eE+i5g6SaDUeHM7+Jp2LeCfDdoqIJI4RWe9pYtvXjrX6GGVpeLxmIn6xhMxh9xjGXQYxjAYxjAYxjAYxjAYxjAYxjAYxjAr+v1UjzNHGTdtQ3mNdqJCT0Ukkmb8h+fj4LV+/8AeH/08+p+7j983+Xo8sWViMiufBav3/vD/wCnj4LV+/8AeH/08seMnArnwWr9/wC8P/p4+C1fv/eH/wBPLHmp2rojNC8asULCt3X16EXyD0IscE9MYEKOzNSNxAXzfa+ubzcV5vqueABz6DPn+y9TtC0u0VS+M20bSCtDwqFECvahm/oA0crwLGsa+GJA6K2zxHdwyixtNBVNcfa6Y1nZJM3jNtkCpH5SvmV4XZ98fPDOSoI4/a16gVjA9dlQTqx8U2K4+sZ+fxUVkrmp2Rq3mgikkjMTuis0Zu0YiyhsA8HjkDNvJDGMYDGMYDGMYDGMYDOa/Syd0+kjYnYUncrZolNlH5GiRfoGOdKyF7x91IddsMm5XTcFdava60ykMCCD+fH33as4nLLWp+ZSauESaoy1ZtR9kbiyqOOFBJoUB+Wd77pzM+g0rOxZmgiLMTZJKCySepyo6T6HIlPn1EhX2VFQ/wBI3l+0mlSKNY4xtRFCqPZVFAc/LNNS8WiMOPwfh9TStab+bNjGMxeiYxjAYxjAYxjAYxjAYxjAYxjAZDdpd544nMUatNKPtIlUli/rHYhVPTy3uN2ARmfvFrmh07tHQclI0J6B5ZFjVvnRcGvlmr2R2WkUahR918nk2ST6sSSSepJJPXM732phHCWcONR4Cltz3GJiKV1hAIcx0T9T0IUebrxkv2T3li1DeGQ0UwFmGQBX2jqy0SrryPMhI55o8Zt5Gdu9j+PEdlLMh3wv6pMo8hv2P2WHqrMPXMq6vPKcJ7GRGg7xRto4tVIQiyLCSTZCmYqFBNdNzqLPHqaGbkna8Cna00QNgUZFBsgECr9iPzzpVbeM0Y+3NOxAWeI2QBUi8kmqBvk36DDdu6cAnx4aAs/WKeOfY/yW/on2wN7GaLduQCQRGVA5VGAJoESFgnm+zbbHoXZCMRwDnyPt7TsxUTR2qBydw27CXFhvsmvCe6PG3msDfxmGDVpJex0aqvawarFi66WOczYDGMYDGMYDGMYDGMrPfbvSdGipGPrZL2mtwUCrNep54GVtaKxmWujpW1rxSnWVlLVyche2u92m0qF2miO0gFfEF1fmoD9KrIBq6zk2o7flla3dnY+rnd+S9BmDWawxCpdwujR8g56eUcm8458XM9Kvcj8E28X1Iie3vy+yz9tfSssjeFpJftK2+SgEQ0KEd07Hn7RrpYHtX+yu9+oSR4Vd5APMJG1E6keUeUMXNgtx5rrnIj4aNiw8MA8B1Ksh6WNwbnpzmGGNACaVR6DgAAE8n58n88i3ieOnKNP8I5zOpExPb3hc9F9JOrikdWIlQVW8Ka8tsPESro+vOXPup37XWv4bIFYqSpD7lauoHzqz69D7Zx6JkkeLfzC0hV26JwthS3SySpAPWq9c6p9HndGOFfiSrqXAMaPVoCihmNADcxDGwAKPHXL6X5lp3Z47ejn8X/5dOJ0ormYj9Xr8o4XjGMZ2PHMYxgMYxgMYxgMYxgMYxgQne8//AIw/n9J/xcWRmv7eZDHHG8Yc8UwLHkAjixxV85J98P3L/wCfpf8AiosrviRR6hmlkQbljpTdjatc5hqfq+iLdO3LK3ex0Vw8kG9WocEcDqNt8mxxz65mg7yOkoXUSQgUDQBQ2SK6k2KvPU2s09K7OlOLUn1GZtNJFNRQqwBqx78cfrzGb/4+/siK88W59+qK7I1F6KKAK0sarCUkSKddwi2NFICBxyit/wA88jsqECk0zoBVbU1C/ZUKovbZAC8X7n3OT30fIP8AZum4H7TD/lLli2j2GdeJ7rufr2ZGK+pnNbQL+JJ8pJHJHPJP55kh0MSCl00g8pT7OpvaViWrr0WCJR8lP8Jrvm0ewzU7U0jSQukbbGYcNyPXkWORYsWORdjkYxPcVOGJUaJlgkBhWFI/JqKCwJKkYI280s8nXrY9hmpD2PChLLp5gSApNak8By45Ivh2337gH0yz6GdlnbTLEFHhGXxPEMyLIz0I9ppgKph9kdQOhrLquzXMwkYqyBI+N7xbJI3Z2cBbsPaAgnpHRsEjGJ7jU7uFVlk2wlDId7sUkUs1nqzjnqTXuxyxZC93+3/iifq1SodPIfPuYNOhYxspQUV455u/QismsmEGMYyQxjGAxjGAyr99u6T64RtFIEeO6BHlYEjgkcjp88tGMrasWjEtNLVtpXi9esORaLuP2jA7UqGwdrr4TFT6cMPb1yO7T7ka7fHKdK0iq53r4gLvuHDGmuut1zz+OduxmUaFYnLt1fxHU1aTWYjnz5z/AC5zoPo0+Ibx9S0kRceaIFWay7OSXqh5pHoVwAvQ2MsfZv0eaCA7l06O38KT6038g3C/gBljxmkUrE5xy451rzSKTPEeTyqACgAAOgHA/LPWMZdkYxjAYxjAYxjAYxjAYxjAYxjAg++d/CGuD4umo1dH4mOjXyytQaSQ2ZHBtaFKFo1W7jqen5ZZu+P7kP8AO6b/AImPKpqu0iuxUaPcfRrJ6CuAfvzk15tuiI7NKxXG6WSHQyBl3OpVT0EYWxzxY9LN1n3RyPFqQhIKuu77IBveALPU8Cs0z22yhgzw7geOvQdfLd3eeou0Csw8ZoQQOCPK3UEDk9OuZYvzn+Fc04xxz3/11T/cXtSGPs/Tq8sasNNC5VnVSE8IeYgm9vlPPTg+2TkfeDTNdTw8bv3xR9hVZyLPIAZSSOBuGc67Ggi8OMyRtqEGnhiQhNQEKxrLUw2pW5lnYetA8Hk5LmeHzD4SSmSVCK1IXZMqCRQBHQsRJ06VxV52749xKdkrcveDTlivjRg+QAlgAxe9oVjwxO1uBfQ58i7w6ZgCJ4fMAQDIoNMhccE2PKC33A+2VDxog29NNIJAd6sy6mSpAXO8qU5O6RmPSyfurH2aIYFjA00rGMRUzDU3uhB2tQjoEksSBwdxxvj3Eo2SuMneTTKEJlSpC4VgbX6v7bFhwqj1Y0ORns9v6fxFj8aMs3AAYEX5aBI4BO4UD19Lynb4PD8P4WbbUoq9X+/ACSzss2B1z7NJA0/xB0s3i7gwYHVCmUkggbKH2mFezEdCRjfHuJNkrtB2pDIwVJYmYgsFWRWJUNtJABugQRfuM2sqvdnwvGGzTtGUhWJWbxjUaMxWO5FHA3NVe+WrLROUTGDGMZKDGMYDGMYDPjCx1r5//efc8ShiPKQD81LD8gRgaep0UpVhHqGViDtJjjcA+hI2ixlV7id4Jm3w63UK0qua3qqE0aZVAI6EH09T7ZM9udoa+Ar8Ppo9Sp+1UghZa9NrE3Y9QfwzmPbeo2SzS6nsueN5SWMhjM4XcL4P2L6C+KPXnJiYxyh20sB1OYjq0/hD8Of8M5eO+riIVo+0CdtoBpdqN5fLRQ8KeORf45WE+kzXyP8AUQJYsgBZJm8vJ9fSvb0yuVuO7usOvjdiqyIWF2oYEiuvHXNjOSdyu0O1tVqAXRYYozbkaWNCTdmMb6IY2efS+c6xG5I5Ur8jX/ockl7xjGEGMYwGMYwGMYwGMYwGMYwIPvn+42/nNP8A8RHlBOoVZGLHqEqlY1S/IZfe+37ieuPPDz/58ec+i059WJsV6cfkM4vEzWJ+Lt/12aFLXj4Y6T1+jafWR0GPryPKT/gMywahHIIo0QOQR/j9+aCaYgglya9OP/QfPPkIKyhdxIIujX8Ks5MUn9M8uqPzKzG+OJ498rx9HcYPZum4H7TF6f8Adrlk8JfYflld+jn/ALM038zF/lrllz2Hky8eEvsPyzX7S0zNDIsJVZCjCNiOFcqdpPB6GvQ/jkZr+98cUrQhWMiyQoRwoIll06Eg8/Z+KjNGr5A6EjAnf/TmvLKNwQraqLaTxdqVu4bdp5lN0AUNkcHAzaTXBNR8MYpdzxmZS7+KqgeTaXskC1v1/bB7kDPq9BK0qHnZsUERyeHtlD2zHjzqV4r0o8eaxpxd94XK+HHKd7RKDtVRcsYkjs7v0lJr03AjjPWs77wxuy0xEbOJD0pUh1DsygWWo6V1rj3FjqGfsHvHHqmAjjZbhils0R9aoOy14sArfP6XF9cm8jOyO2F1BcKjpsEZIZdredbFr6VyP/irk8BjGMBjGMBjGMBjGeZHCgk8AAkn5DrgesZQ+8n0oxaCRy6yvHUIVgnG+RXbyn9JSihgb9D0sZ47O+k7xEhlKXFKJKKqCS0e6+kp8P7JHm5JHtzgXLszspNOJAhc+JI0jbnL0z1YF9Bx0zynY6jUnUiSWzH4fh7/AKkDdu3CP0f5/POcdsfTPJC+xYI7ItbZ2sG6ugPl+eXfu53jbU9npqyosozMqgi2QsGVQT7qav3yMxnC2ycbk5FAq3tVRuJZqAFsepNdTwOc95WO6/fdde0ipEyeGqt5mBsNfoB8v15ZgclV9xjGAxjGAxjGAxjGAxjGAxjGBB99P3G/+/B/nx5zuaQkhRvFVZHA5HFn/rrnQe/RrQSn5x/5qZyAaxut5x68fHmOuHp+F0t+lzOI3c8TPlnyTTOwDD6088H7vn7Z7W1cH6xv7WQfxre/+OfV1zX1znmbY5jh3U8BW1sVvOfLifn8vNde6uv1a6SEaaItFsTwyxj3bNg2386rJf8A2p2j/Ej80za+jc//AKzTfzUf+WuWbPR2esvCm/pCio2tDSONMN0pVnO5TbIoVTz0oKOldL6859STWgAfDIaG0WUY1R4LNZPBa7smz7nLzkZr+xhLMsh2MAoUo6bwKcNvTkbW4AJ+S/weWz1k3+kK42p15Kn4ceQ2tMoF1QsDg0Dxd16Z9Os1138Mlk3f1dkgVd+4Br8cmOyO09ROQsiGK9PG7HwpFKzMfMoLrsP+71FDrZ2+9f2XUj6jyvSIQGiaVlaHcQYwhvkte0CyR8+Gz1k3+kNDu0NQsz+JCEVwLO4HlQAoFdFCg8ChlpyG7udpaiYOdREIwBFtIWRLJT6ziQBuGv0qiOSbqZy0RhSZyYxjJQYxjAYxjAZU+/XeP4OCYNJTyQyGAbAfMi+ZeRRux19/bLZnM/ppZAmnMzmJD4i79u8FmC/Vldw6hbu/Q4HINb3qaZds0YkUFT9ZMxFou1eFKiwvHr1zpfd6HsqNDINunCohaQhl+sm42Atu3AWRfHTpnNuzu7CzEeGuolBN/VaeSS4/WiFIu/XkZZdPoY1dIJ4dUizhq+IQxhzGtcBlUeXxP1438J2sH0xaWLT9oAxEFTHGSq1wzeIOiiv3u/xyZ7m/Scul7OWB9NKwPiqjLzZd7oLV9XAzW0XZc/aMQ02n0ZWTzvNqJ0kjhlVGOxUbbw+4r72Q56Zj7A7t9oyacq+n1YeLUxvGjpstNyWwd6W0VHArr4nGZTmeYa7uMS2O6PfuHSTuYwZGdK2UY+hs8kelN+YzoPd/6TIp5fBeKSJi5RQQb3hlDBlIBX7cZ5H6fyOVPS/QVINZ8S2pj27y5jMRJKluUZg1WVJsj1Ptzlr7A+jZoJ/iNRq5NRIJWk3NGqkgxiPYxskgBYyKrlfnwitonqWtWY6LvjGM1YmMYwGMYwGMYwGMZ8vAhO8LgMm4bgEkO30Lb4VU/wBs8+gJypzduqrMPh4zRIBEbUTz6mT7vzy2d4ZNrKa3VFNYIsbS8IYketAk/hlHnQbzXikWQD8RGLq+lLfpfvmd5xLXTiMdGPtjtWR42UQ+HG6csoFHbIhBI3mvOFXpY3Hp1ymGY++dMTsc6mB4lIVpIpiB6JKskG1futFs+tkjrnMXUqzIwKshKuh4ZGHVWHof8eosEHOXxG6Iic8Po/wb8i+6tqxujpx5fV6M5/6Ge1lNfO8w58EbOyxR8yPwo61fBc+yr1v7h1Iznra1px1y9jX0NDSpF8RWKzniI98u0fRr/wBl6b+aj/8A4XLPkV3X7L+G0kUIvyIoF9aAAH6hkrnrPgJMYxhBjGMBjGMBjGMBjPMjUCc0uzteZGkUgeQj9d/8sjMZwN/GMZIZHdu93tProvB1cSyx7g20kimXoQVIIPJHHoTkjjAwaHQxwRpFEoSNFCoo4AUDgDGo0Ucm3xER9ptdyhtp9xY4Oe5NSimmZR97AZ7VgRY5wPuMYwGMYwGMYwGMYwGMYwGMYwIrt3s1plpUiPFbmsMOf0SFNZVB3H1O/dvUgMrBdxry15SNnING/wDePvx0DGRiBT9T2O/iRpsgjJWQ70Vt3BjBHlK8HcD6/ZGVyT4cTyQl4QYuJtyPcbMaS18baUNON18FQCKa8vHeNJeGh3BvCnRWCh9kj7NjFb6Wp/LOQ6nuZNqK3aaWOQCVWs+MrPIbLg7tzC9x81Elz05ysxEL1583T+7TRu0MsUniLLFI++it28I+yeRQAFHptza7ydyNNrvNIpWQcCVDscD23DqPkbGV76NdFqYlCahZQEEoUyEFgjPGVVmB5akYnrV1ZzoOWxGMIi0xOYnlxiTuOq9ofBmeQLs3b7RWJ8nlJ210Y9ADnQO7nc3SaIWm0t1LFtzE+5Ymyfvz13h7iQ6yXxi0iPQBKuQDXANe9cfhkZ+xbF/Hz/1hzOtdvSIdutr114jfe3SPLPP3WDvLPN8M40bJ4pDAHcoK2jUy7iF3BtvU0BZ5qjET63tIrx4AJab7OzcEBXwuWkIZiA18Dlh0A51v2LYv4+f+sOP2LYv4+f8ArDls27Ofbo/un7R/bZl1evUyNGEY+fYrPGVIGqnK/vgIJhMIu/1jjzNrO0FDiMI25ZSLeM7ZCs+wKxlB2Bhp64HDG6N1g/Yti/j5/wCsOP2LYv4+f+sOM27G3R/dP2j+292tq9d8Svw+zwl2nzNGAxMcgZWPibtocxGwLFMRuoBsMfaPaDDejQMGVQlqoTiZlaQqXD+aMI4W+N5F2AW0NX9HUEQBefUAE1u3kgE9AfXnMSdwoGlMay6tir7GYNaK/hiTaTdjyleaq2Au+MZt2Nuj+6ftH9rT3YnnKOuq+0rtsO9GJiLHaTsPWuDfy65N5Wu73clNHKZUkkYldp3Nu4u/8csuWj1ZW25+Hp7+ZjGMlV4m+yfuyI7BP1s/3p/78lNW4CNfschO7U4aWf8A8H/vzG0/HC0dFhxjGbKmYdU9AAGixC37epP30DnzVufKq0C7bbq68rN09fs1+Ocw+kP6QZ9DqU08ALeHsd2dUo7gCoWjdbSwJ63XzuJlLqUcCqKAH/P7/fPiaVFbcqgE8EgVf31mp2B2yus00eoRWVZASA3UUSPT5jJDCDGMiO1O9EOnYo/iFwAdqoeh6HcaT0Pr6ZIl8ZTNT39c34UKr7F33H8UUV/ayK1PebVSXcxUe0aqg/M2368Do0kgUWxAA6kmh+eVntbvKnjQiHVxKp3rJ5RKoO20YsOg8rLW4csvzyn6iEsd0h3H+W/iN/aJOaXbm34aTliaHoAB5l++/wBWRPThfTmItE26LZpe/wDKYwWhQuSxBsxrtvyHZ5je2iQSOTWa+o70auQWGCL/AN3HXHzZ936qyKUl2KRpub1CIZG+81ZX7+BkvpO6GplrftiH8s+IwHyRTX9oYhFpiZmYjCI1BMo+ukaS/wBF3eQc+m0+UZMdh97ZItsRWTUAdVB8SZRxVCrYDn7ZvnrxRnNH3HgWjIXlP8o7V/oLVj5G8ndPpUjXbGqovsqhR+QyVWRTYvGfcYDGMYDPm3PuMD4Bn3GMBjGMBjGMBjGMDy0YJBIFi6Nci+tHI7tXsUSpL4VJJItFrcC6C7iI3U7tordYNAC64yTxgRvYfZbadXDytIXkaS2JO3cANoJ52ivXpdZJYxgMYxgVDvl2MjyQvFG3xDyACUBiiJGNzM/6PQBVHBJYegOUvuqranXNFrUlkTxHTyqyqGSyrPsH2DRF8USM7HjOW3h92pvz9MNY1MV2viKAABwAKH3DPuMZ1MmDU6bfsIZlKOG4rmgQVNg8EEj39qzmX0pdytVqtUsuliMitGqtTIpDKW6hiPQjnOqYyJjIhO5XZUml0EEMwAdFO4A7qLOzVfrQIybxjJDIrt/sFdUnosig+G9XRPUEeqmhY+QPUA5K4wOUzoUYxvGUkWtwLbiLuiCKBU0aNc16GwPiSPIdi7nP8BFLdPdVHH350jtDsODUMrTRqzJYB5HB6qaPK8Dg2M24NOsa7UVVUdAoCj8hgUPRdztRJRYJEP5R3v8A0F4/tDJyHuFp9pE2+a6sMxRf6KVx995ZMYGODTLGoVFVVHRVAUD8BxmTGMBjGMBjGMBjGMBjGMBjGMBjGMBjGMBjGMBjGMBjGMBjGMBjGMBjGMBjGMBjGMBjGMBjGMDX1naEUIBmkjjDGgXdUBNE0LPJoE/hnvTapJVDxurqbplYMpokGiOOCCPwyC7+OU0TSr9qN4yv/jcRt/Zkb8aPpkr2JEF08QHqisT7sw3MeOOSSePfA3cYxgMYxgMYxg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" name="AutoShape 4" descr="data:image/jpeg;base64,/9j/4AAQSkZJRgABAQAAAQABAAD/2wCEAAkGBhMQEBQSEBMSFRUUFRQWFRYYExgSFhcSFBMYGhYVGRUZHDIfGxojGhUWIC8gJTMpLC4sFR8xNTwrNSYrLCkBCQoKDgwOGQ8PGi4kHCQqLCovLCwuKjUtLCkvLSwvLCosKTI1KiwpLCwtMCwsLC8sLiwsLCopLCwqLCwsLCwsLP/AABEIAKwBJQMBIgACEQEDEQH/xAAcAAEAAgMBAQEAAAAAAAAAAAAABQYDBAcCAQj/xABLEAACAgEDAQYCBgIPBQgDAAABAgMRAAQSITEFBhMiQVEUYQcjMnGBkUKhFzM0Q1JTYnOSk6KksbPTFXK00fA1Y4KDwcLh8SQlsv/EABoBAQADAQEBAAAAAAAAAAAAAAABAgMEBQb/xAAuEQEAAgEDAgQEBgMBAAAAAAAAAQIRAxIhMVEEQWHwInGBkQUTMlKx0WKhwRT/2gAMAwEAAhEDEQA/AO44xjAYxjAYxjAYxld7xd4Z4H8OHTs9+Htk2u6ebxiwIRfTwkF3+/qfSmCxYyq6fvXqGavhHId41UbZE2BlgB3MUN00sjXSgLC3qKPtO9k/lvRSjciP+mSu9qO76vovVqtq6A4FnxlK0vfHV+QyaSQ3ES6rFIh8UafTyBRYNbnlljCm+Y+Twc3Je9Op2sU0Tmq2+ZgGud4rFxjik38/oupwLTjK1rO9EonkhigJ8KWBC/mddsj6bfuAUbT4eocggtXgsSAKB1j31mChm0T1sVzTs1eWYyC/C2kjwCBz5jLF03cBbsZ4gZiqlwFYgbgDuAauQDQvn1oZ7wGMYwGMYwGMYwGMYwGRfeftc6PRz6kBSYY2k2sdoYJyV3DoSOAeeSOvTJTKX9KfYE2r0sXhMu2GeOaWJnEazRof2ss3lv1Aby316DIkafYf0rRahoERZJG1O2RVCgNDC0xicOATu8ORbLUoKNu52m+gZ+eE+i5g6SaDUeHM7+Jp2LeCfDdoqIJI4RWe9pYtvXjrX6GGVpeLxmIn6xhMxh9xjGXQYxjAYxjAYxjAYxjAYxjAYxjAYxjAr+v1UjzNHGTdtQ3mNdqJCT0Ukkmb8h+fj4LV+/8AeH/08+p+7j983+Xo8sWViMiufBav3/vD/wCnj4LV+/8AeH/08seMnArnwWr9/wC8P/p4+C1fv/eH/wBPLHmp2rojNC8asULCt3X16EXyD0IscE9MYEKOzNSNxAXzfa+ubzcV5vqueABz6DPn+y9TtC0u0VS+M20bSCtDwqFECvahm/oA0crwLGsa+GJA6K2zxHdwyixtNBVNcfa6Y1nZJM3jNtkCpH5SvmV4XZ98fPDOSoI4/a16gVjA9dlQTqx8U2K4+sZ+fxUVkrmp2Rq3mgikkjMTuis0Zu0YiyhsA8HjkDNvJDGMYDGMYDGMYDGMYDOa/Syd0+kjYnYUncrZolNlH5GiRfoGOdKyF7x91IddsMm5XTcFdava60ykMCCD+fH33as4nLLWp+ZSauESaoy1ZtR9kbiyqOOFBJoUB+Wd77pzM+g0rOxZmgiLMTZJKCySepyo6T6HIlPn1EhX2VFQ/wBI3l+0mlSKNY4xtRFCqPZVFAc/LNNS8WiMOPwfh9TStab+bNjGMxeiYxjAYxjAYxjAYxjAYxjAYxjAZDdpd544nMUatNKPtIlUli/rHYhVPTy3uN2ARmfvFrmh07tHQclI0J6B5ZFjVvnRcGvlmr2R2WkUahR918nk2ST6sSSSepJJPXM732phHCWcONR4Cltz3GJiKV1hAIcx0T9T0IUebrxkv2T3li1DeGQ0UwFmGQBX2jqy0SrryPMhI55o8Zt5Gdu9j+PEdlLMh3wv6pMo8hv2P2WHqrMPXMq6vPKcJ7GRGg7xRto4tVIQiyLCSTZCmYqFBNdNzqLPHqaGbkna8Cna00QNgUZFBsgECr9iPzzpVbeM0Y+3NOxAWeI2QBUi8kmqBvk36DDdu6cAnx4aAs/WKeOfY/yW/on2wN7GaLduQCQRGVA5VGAJoESFgnm+zbbHoXZCMRwDnyPt7TsxUTR2qBydw27CXFhvsmvCe6PG3msDfxmGDVpJex0aqvawarFi66WOczYDGMYDGMYDGMYDGMrPfbvSdGipGPrZL2mtwUCrNep54GVtaKxmWujpW1rxSnWVlLVyche2u92m0qF2miO0gFfEF1fmoD9KrIBq6zk2o7flla3dnY+rnd+S9BmDWawxCpdwujR8g56eUcm8458XM9Kvcj8E28X1Iie3vy+yz9tfSssjeFpJftK2+SgEQ0KEd07Hn7RrpYHtX+yu9+oSR4Vd5APMJG1E6keUeUMXNgtx5rrnIj4aNiw8MA8B1Ksh6WNwbnpzmGGNACaVR6DgAAE8n58n88i3ieOnKNP8I5zOpExPb3hc9F9JOrikdWIlQVW8Ka8tsPESro+vOXPup37XWv4bIFYqSpD7lauoHzqz69D7Zx6JkkeLfzC0hV26JwthS3SySpAPWq9c6p9HndGOFfiSrqXAMaPVoCihmNADcxDGwAKPHXL6X5lp3Z47ejn8X/5dOJ0ormYj9Xr8o4XjGMZ2PHMYxgMYxgMYxgMYxgMYxgQne8//AIw/n9J/xcWRmv7eZDHHG8Yc8UwLHkAjixxV85J98P3L/wCfpf8AiosrviRR6hmlkQbljpTdjatc5hqfq+iLdO3LK3ex0Vw8kG9WocEcDqNt8mxxz65mg7yOkoXUSQgUDQBQ2SK6k2KvPU2s09K7OlOLUn1GZtNJFNRQqwBqx78cfrzGb/4+/siK88W59+qK7I1F6KKAK0sarCUkSKddwi2NFICBxyit/wA88jsqECk0zoBVbU1C/ZUKovbZAC8X7n3OT30fIP8AZum4H7TD/lLli2j2GdeJ7rufr2ZGK+pnNbQL+JJ8pJHJHPJP55kh0MSCl00g8pT7OpvaViWrr0WCJR8lP8Jrvm0ewzU7U0jSQukbbGYcNyPXkWORYsWORdjkYxPcVOGJUaJlgkBhWFI/JqKCwJKkYI280s8nXrY9hmpD2PChLLp5gSApNak8By45Ivh2337gH0yz6GdlnbTLEFHhGXxPEMyLIz0I9ppgKph9kdQOhrLquzXMwkYqyBI+N7xbJI3Z2cBbsPaAgnpHRsEjGJ7jU7uFVlk2wlDId7sUkUs1nqzjnqTXuxyxZC93+3/iifq1SodPIfPuYNOhYxspQUV455u/QismsmEGMYyQxjGAxjGAyr99u6T64RtFIEeO6BHlYEjgkcjp88tGMrasWjEtNLVtpXi9esORaLuP2jA7UqGwdrr4TFT6cMPb1yO7T7ka7fHKdK0iq53r4gLvuHDGmuut1zz+OduxmUaFYnLt1fxHU1aTWYjnz5z/AC5zoPo0+Ibx9S0kRceaIFWay7OSXqh5pHoVwAvQ2MsfZv0eaCA7l06O38KT6038g3C/gBljxmkUrE5xy451rzSKTPEeTyqACgAAOgHA/LPWMZdkYxjAYxjAYxjAYxjAYxjAYxjAg++d/CGuD4umo1dH4mOjXyytQaSQ2ZHBtaFKFo1W7jqen5ZZu+P7kP8AO6b/AImPKpqu0iuxUaPcfRrJ6CuAfvzk15tuiI7NKxXG6WSHQyBl3OpVT0EYWxzxY9LN1n3RyPFqQhIKuu77IBveALPU8Cs0z22yhgzw7geOvQdfLd3eeou0Csw8ZoQQOCPK3UEDk9OuZYvzn+Fc04xxz3/11T/cXtSGPs/Tq8sasNNC5VnVSE8IeYgm9vlPPTg+2TkfeDTNdTw8bv3xR9hVZyLPIAZSSOBuGc67Ggi8OMyRtqEGnhiQhNQEKxrLUw2pW5lnYetA8Hk5LmeHzD4SSmSVCK1IXZMqCRQBHQsRJ06VxV52749xKdkrcveDTlivjRg+QAlgAxe9oVjwxO1uBfQ58i7w6ZgCJ4fMAQDIoNMhccE2PKC33A+2VDxog29NNIJAd6sy6mSpAXO8qU5O6RmPSyfurH2aIYFjA00rGMRUzDU3uhB2tQjoEksSBwdxxvj3Eo2SuMneTTKEJlSpC4VgbX6v7bFhwqj1Y0ORns9v6fxFj8aMs3AAYEX5aBI4BO4UD19Lynb4PD8P4WbbUoq9X+/ACSzss2B1z7NJA0/xB0s3i7gwYHVCmUkggbKH2mFezEdCRjfHuJNkrtB2pDIwVJYmYgsFWRWJUNtJABugQRfuM2sqvdnwvGGzTtGUhWJWbxjUaMxWO5FHA3NVe+WrLROUTGDGMZKDGMYDGMYDPjCx1r5//efc8ShiPKQD81LD8gRgaep0UpVhHqGViDtJjjcA+hI2ixlV7id4Jm3w63UK0qua3qqE0aZVAI6EH09T7ZM9udoa+Ar8Ppo9Sp+1UghZa9NrE3Y9QfwzmPbeo2SzS6nsueN5SWMhjM4XcL4P2L6C+KPXnJiYxyh20sB1OYjq0/hD8Of8M5eO+riIVo+0CdtoBpdqN5fLRQ8KeORf45WE+kzXyP8AUQJYsgBZJm8vJ9fSvb0yuVuO7usOvjdiqyIWF2oYEiuvHXNjOSdyu0O1tVqAXRYYozbkaWNCTdmMb6IY2efS+c6xG5I5Ur8jX/ockl7xjGEGMYwGMYwGMYwGMYwGMYwIPvn+42/nNP8A8RHlBOoVZGLHqEqlY1S/IZfe+37ieuPPDz/58ec+i059WJsV6cfkM4vEzWJ+Lt/12aFLXj4Y6T1+jafWR0GPryPKT/gMywahHIIo0QOQR/j9+aCaYgglya9OP/QfPPkIKyhdxIIujX8Ks5MUn9M8uqPzKzG+OJ498rx9HcYPZum4H7TF6f8Adrlk8JfYflld+jn/ALM038zF/lrllz2Hky8eEvsPyzX7S0zNDIsJVZCjCNiOFcqdpPB6GvQ/jkZr+98cUrQhWMiyQoRwoIll06Eg8/Z+KjNGr5A6EjAnf/TmvLKNwQraqLaTxdqVu4bdp5lN0AUNkcHAzaTXBNR8MYpdzxmZS7+KqgeTaXskC1v1/bB7kDPq9BK0qHnZsUERyeHtlD2zHjzqV4r0o8eaxpxd94XK+HHKd7RKDtVRcsYkjs7v0lJr03AjjPWs77wxuy0xEbOJD0pUh1DsygWWo6V1rj3FjqGfsHvHHqmAjjZbhils0R9aoOy14sArfP6XF9cm8jOyO2F1BcKjpsEZIZdredbFr6VyP/irk8BjGMBjGMBjGMBjGeZHCgk8AAkn5DrgesZQ+8n0oxaCRy6yvHUIVgnG+RXbyn9JSihgb9D0sZ47O+k7xEhlKXFKJKKqCS0e6+kp8P7JHm5JHtzgXLszspNOJAhc+JI0jbnL0z1YF9Bx0zynY6jUnUiSWzH4fh7/AKkDdu3CP0f5/POcdsfTPJC+xYI7ItbZ2sG6ugPl+eXfu53jbU9npqyosozMqgi2QsGVQT7qav3yMxnC2ycbk5FAq3tVRuJZqAFsepNdTwOc95WO6/fdde0ipEyeGqt5mBsNfoB8v15ZgclV9xjGAxjGAxjGAxjGAxjGAxjGBB99P3G/+/B/nx5zuaQkhRvFVZHA5HFn/rrnQe/RrQSn5x/5qZyAaxut5x68fHmOuHp+F0t+lzOI3c8TPlnyTTOwDD6088H7vn7Z7W1cH6xv7WQfxre/+OfV1zX1znmbY5jh3U8BW1sVvOfLifn8vNde6uv1a6SEaaItFsTwyxj3bNg2386rJf8A2p2j/Ej80za+jc//AKzTfzUf+WuWbPR2esvCm/pCio2tDSONMN0pVnO5TbIoVTz0oKOldL6859STWgAfDIaG0WUY1R4LNZPBa7smz7nLzkZr+xhLMsh2MAoUo6bwKcNvTkbW4AJ+S/weWz1k3+kK42p15Kn4ceQ2tMoF1QsDg0Dxd16Z9Os1138Mlk3f1dkgVd+4Br8cmOyO09ROQsiGK9PG7HwpFKzMfMoLrsP+71FDrZ2+9f2XUj6jyvSIQGiaVlaHcQYwhvkte0CyR8+Gz1k3+kNDu0NQsz+JCEVwLO4HlQAoFdFCg8ChlpyG7udpaiYOdREIwBFtIWRLJT6ziQBuGv0qiOSbqZy0RhSZyYxjJQYxjAYxjAZU+/XeP4OCYNJTyQyGAbAfMi+ZeRRux19/bLZnM/ppZAmnMzmJD4i79u8FmC/Vldw6hbu/Q4HINb3qaZds0YkUFT9ZMxFou1eFKiwvHr1zpfd6HsqNDINunCohaQhl+sm42Atu3AWRfHTpnNuzu7CzEeGuolBN/VaeSS4/WiFIu/XkZZdPoY1dIJ4dUizhq+IQxhzGtcBlUeXxP1438J2sH0xaWLT9oAxEFTHGSq1wzeIOiiv3u/xyZ7m/Scul7OWB9NKwPiqjLzZd7oLV9XAzW0XZc/aMQ02n0ZWTzvNqJ0kjhlVGOxUbbw+4r72Q56Zj7A7t9oyacq+n1YeLUxvGjpstNyWwd6W0VHArr4nGZTmeYa7uMS2O6PfuHSTuYwZGdK2UY+hs8kelN+YzoPd/6TIp5fBeKSJi5RQQb3hlDBlIBX7cZ5H6fyOVPS/QVINZ8S2pj27y5jMRJKluUZg1WVJsj1Ptzlr7A+jZoJ/iNRq5NRIJWk3NGqkgxiPYxskgBYyKrlfnwitonqWtWY6LvjGM1YmMYwGMYwGMYwGMZ8vAhO8LgMm4bgEkO30Lb4VU/wBs8+gJypzduqrMPh4zRIBEbUTz6mT7vzy2d4ZNrKa3VFNYIsbS8IYketAk/hlHnQbzXikWQD8RGLq+lLfpfvmd5xLXTiMdGPtjtWR42UQ+HG6csoFHbIhBI3mvOFXpY3Hp1ymGY++dMTsc6mB4lIVpIpiB6JKskG1futFs+tkjrnMXUqzIwKshKuh4ZGHVWHof8eosEHOXxG6Iic8Po/wb8i+6tqxujpx5fV6M5/6Ge1lNfO8w58EbOyxR8yPwo61fBc+yr1v7h1Iznra1px1y9jX0NDSpF8RWKzniI98u0fRr/wBl6b+aj/8A4XLPkV3X7L+G0kUIvyIoF9aAAH6hkrnrPgJMYxhBjGMBjGMBjGMBjPMjUCc0uzteZGkUgeQj9d/8sjMZwN/GMZIZHdu93tProvB1cSyx7g20kimXoQVIIPJHHoTkjjAwaHQxwRpFEoSNFCoo4AUDgDGo0Ucm3xER9ptdyhtp9xY4Oe5NSimmZR97AZ7VgRY5wPuMYwGMYwGMYwGMYwGMYwGMYwIrt3s1plpUiPFbmsMOf0SFNZVB3H1O/dvUgMrBdxry15SNnING/wDePvx0DGRiBT9T2O/iRpsgjJWQ70Vt3BjBHlK8HcD6/ZGVyT4cTyQl4QYuJtyPcbMaS18baUNON18FQCKa8vHeNJeGh3BvCnRWCh9kj7NjFb6Wp/LOQ6nuZNqK3aaWOQCVWs+MrPIbLg7tzC9x81Elz05ysxEL1583T+7TRu0MsUniLLFI++it28I+yeRQAFHptza7ydyNNrvNIpWQcCVDscD23DqPkbGV76NdFqYlCahZQEEoUyEFgjPGVVmB5akYnrV1ZzoOWxGMIi0xOYnlxiTuOq9ofBmeQLs3b7RWJ8nlJ210Y9ADnQO7nc3SaIWm0t1LFtzE+5Ymyfvz13h7iQ6yXxi0iPQBKuQDXANe9cfhkZ+xbF/Hz/1hzOtdvSIdutr114jfe3SPLPP3WDvLPN8M40bJ4pDAHcoK2jUy7iF3BtvU0BZ5qjET63tIrx4AJab7OzcEBXwuWkIZiA18Dlh0A51v2LYv4+f+sOP2LYv4+f8ArDls27Ofbo/un7R/bZl1evUyNGEY+fYrPGVIGqnK/vgIJhMIu/1jjzNrO0FDiMI25ZSLeM7ZCs+wKxlB2Bhp64HDG6N1g/Yti/j5/wCsOP2LYv4+f+sOM27G3R/dP2j+292tq9d8Svw+zwl2nzNGAxMcgZWPibtocxGwLFMRuoBsMfaPaDDejQMGVQlqoTiZlaQqXD+aMI4W+N5F2AW0NX9HUEQBefUAE1u3kgE9AfXnMSdwoGlMay6tir7GYNaK/hiTaTdjyleaq2Au+MZt2Nuj+6ftH9rT3YnnKOuq+0rtsO9GJiLHaTsPWuDfy65N5Wu73clNHKZUkkYldp3Nu4u/8csuWj1ZW25+Hp7+ZjGMlV4m+yfuyI7BP1s/3p/78lNW4CNfschO7U4aWf8A8H/vzG0/HC0dFhxjGbKmYdU9AAGixC37epP30DnzVufKq0C7bbq68rN09fs1+Ocw+kP6QZ9DqU08ALeHsd2dUo7gCoWjdbSwJ63XzuJlLqUcCqKAH/P7/fPiaVFbcqgE8EgVf31mp2B2yus00eoRWVZASA3UUSPT5jJDCDGMiO1O9EOnYo/iFwAdqoeh6HcaT0Pr6ZIl8ZTNT39c34UKr7F33H8UUV/ayK1PebVSXcxUe0aqg/M2368Do0kgUWxAA6kmh+eVntbvKnjQiHVxKp3rJ5RKoO20YsOg8rLW4csvzyn6iEsd0h3H+W/iN/aJOaXbm34aTliaHoAB5l++/wBWRPThfTmItE26LZpe/wDKYwWhQuSxBsxrtvyHZ5je2iQSOTWa+o70auQWGCL/AN3HXHzZ936qyKUl2KRpub1CIZG+81ZX7+BkvpO6GplrftiH8s+IwHyRTX9oYhFpiZmYjCI1BMo+ukaS/wBF3eQc+m0+UZMdh97ZItsRWTUAdVB8SZRxVCrYDn7ZvnrxRnNH3HgWjIXlP8o7V/oLVj5G8ndPpUjXbGqovsqhR+QyVWRTYvGfcYDGMYDPm3PuMD4Bn3GMBjGMBjGMBjGMDy0YJBIFi6Nci+tHI7tXsUSpL4VJJItFrcC6C7iI3U7tordYNAC64yTxgRvYfZbadXDytIXkaS2JO3cANoJ52ivXpdZJYxgMYxgVDvl2MjyQvFG3xDyACUBiiJGNzM/6PQBVHBJYegOUvuqranXNFrUlkTxHTyqyqGSyrPsH2DRF8USM7HjOW3h92pvz9MNY1MV2viKAABwAKH3DPuMZ1MmDU6bfsIZlKOG4rmgQVNg8EEj39qzmX0pdytVqtUsuliMitGqtTIpDKW6hiPQjnOqYyJjIhO5XZUml0EEMwAdFO4A7qLOzVfrQIybxjJDIrt/sFdUnosig+G9XRPUEeqmhY+QPUA5K4wOUzoUYxvGUkWtwLbiLuiCKBU0aNc16GwPiSPIdi7nP8BFLdPdVHH350jtDsODUMrTRqzJYB5HB6qaPK8Dg2M24NOsa7UVVUdAoCj8hgUPRdztRJRYJEP5R3v8A0F4/tDJyHuFp9pE2+a6sMxRf6KVx995ZMYGODTLGoVFVVHRVAUD8BxmTGMBjGMBjGMBjGMBjGMBjGMBjGMBjGMBjGMBjGMBjGMBjGMBjGMBjGMBjGMBjGMBjGMBjGMDX1naEUIBmkjjDGgXdUBNE0LPJoE/hnvTapJVDxurqbplYMpokGiOOCCPwyC7+OU0TSr9qN4yv/jcRt/Zkb8aPpkr2JEF08QHqisT7sw3MeOOSSePfA3cYxgMYxgMYxgf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5" name="Obrázek 4" descr="http://www.vyukovematerialy.cz/chemie/rocnik9/foto/frakcni%20destilace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730692"/>
            <a:ext cx="6624776" cy="443461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Obdélník 5"/>
          <p:cNvSpPr/>
          <p:nvPr/>
        </p:nvSpPr>
        <p:spPr>
          <a:xfrm>
            <a:off x="7956416" y="1730692"/>
            <a:ext cx="215984" cy="25814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2</a:t>
            </a:r>
            <a:endParaRPr lang="cs-CZ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956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j</a:t>
            </a:r>
            <a:r>
              <a:rPr lang="cs-CZ" dirty="0" smtClean="0"/>
              <a:t>ako </a:t>
            </a:r>
            <a:r>
              <a:rPr lang="cs-CZ" b="1" dirty="0" smtClean="0"/>
              <a:t>rozpouštědlo</a:t>
            </a:r>
            <a:r>
              <a:rPr lang="cs-CZ" dirty="0" smtClean="0"/>
              <a:t> (ředidlo) tuků, olejů a nátěrových hmot (= čistič skvrn).</a:t>
            </a:r>
          </a:p>
          <a:p>
            <a:r>
              <a:rPr lang="cs-CZ" dirty="0"/>
              <a:t>v</a:t>
            </a:r>
            <a:r>
              <a:rPr lang="cs-CZ" dirty="0" smtClean="0"/>
              <a:t>šechna rozpouštědla mají nebezpečné výpary, vstřebávají se pokožkou a dráždí ji, při práci je doporučeno používat ochranné rukavice a brýle, pracoviště účinně větrat , při styku s otevřeným ohněm je nebezpečí výbuchu a požáru! Vhodné hasivo je pěna nebo prášek.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268204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438</Words>
  <Application>Microsoft Office PowerPoint</Application>
  <PresentationFormat>Předvádění na obrazovce (4:3)</PresentationFormat>
  <Paragraphs>71</Paragraphs>
  <Slides>14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systému Office</vt:lpstr>
      <vt:lpstr>Prezentace aplikace PowerPoint</vt:lpstr>
      <vt:lpstr>Prezentace aplikace PowerPoint</vt:lpstr>
      <vt:lpstr>Prezentace aplikace PowerPoint</vt:lpstr>
      <vt:lpstr>Chemické složení</vt:lpstr>
      <vt:lpstr>Vlastnosti</vt:lpstr>
      <vt:lpstr>Získávání</vt:lpstr>
      <vt:lpstr>Získávání</vt:lpstr>
      <vt:lpstr>Frakční destilace ropy </vt:lpstr>
      <vt:lpstr>Použití</vt:lpstr>
      <vt:lpstr>Použití</vt:lpstr>
      <vt:lpstr>Oktanové číslo</vt:lpstr>
      <vt:lpstr>Druhy benzínu jako paliva</vt:lpstr>
      <vt:lpstr>Druhy benzínu jako paliva</vt:lpstr>
      <vt:lpstr>Zdroj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sbartova</dc:creator>
  <cp:lastModifiedBy>sbartova</cp:lastModifiedBy>
  <cp:revision>15</cp:revision>
  <dcterms:created xsi:type="dcterms:W3CDTF">2013-06-09T14:09:54Z</dcterms:created>
  <dcterms:modified xsi:type="dcterms:W3CDTF">2013-06-09T18:13:32Z</dcterms:modified>
</cp:coreProperties>
</file>