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notesMasterIdLst>
    <p:notesMasterId r:id="rId29"/>
  </p:notesMasterIdLst>
  <p:sldIdLst>
    <p:sldId id="297" r:id="rId5"/>
    <p:sldId id="262" r:id="rId6"/>
    <p:sldId id="294" r:id="rId7"/>
    <p:sldId id="264" r:id="rId8"/>
    <p:sldId id="280" r:id="rId9"/>
    <p:sldId id="274" r:id="rId10"/>
    <p:sldId id="282" r:id="rId11"/>
    <p:sldId id="266" r:id="rId12"/>
    <p:sldId id="281" r:id="rId13"/>
    <p:sldId id="279" r:id="rId14"/>
    <p:sldId id="286" r:id="rId15"/>
    <p:sldId id="270" r:id="rId16"/>
    <p:sldId id="287" r:id="rId17"/>
    <p:sldId id="267" r:id="rId18"/>
    <p:sldId id="288" r:id="rId19"/>
    <p:sldId id="273" r:id="rId20"/>
    <p:sldId id="265" r:id="rId21"/>
    <p:sldId id="275" r:id="rId22"/>
    <p:sldId id="292" r:id="rId23"/>
    <p:sldId id="278" r:id="rId24"/>
    <p:sldId id="293" r:id="rId25"/>
    <p:sldId id="295" r:id="rId26"/>
    <p:sldId id="299" r:id="rId27"/>
    <p:sldId id="300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85" autoAdjust="0"/>
    <p:restoredTop sz="94660"/>
  </p:normalViewPr>
  <p:slideViewPr>
    <p:cSldViewPr>
      <p:cViewPr varScale="1">
        <p:scale>
          <a:sx n="66" d="100"/>
          <a:sy n="6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EF43C-7D4B-4CC0-B8FB-ED108C65FD3D}" type="datetimeFigureOut">
              <a:rPr lang="cs-CZ" smtClean="0"/>
              <a:pPr/>
              <a:t>6.6.2013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61B4C-FBDB-48F0-AD9C-7C004A43F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carlosbritto.com</a:t>
            </a:r>
            <a:r>
              <a:rPr lang="cs-CZ" dirty="0" smtClean="0"/>
              <a:t>/</a:t>
            </a:r>
            <a:r>
              <a:rPr lang="cs-CZ" dirty="0" err="1" smtClean="0"/>
              <a:t>wp</a:t>
            </a:r>
            <a:r>
              <a:rPr lang="cs-CZ" dirty="0" smtClean="0"/>
              <a:t>-</a:t>
            </a:r>
            <a:r>
              <a:rPr lang="cs-CZ" dirty="0" err="1" smtClean="0"/>
              <a:t>content</a:t>
            </a:r>
            <a:r>
              <a:rPr lang="cs-CZ" dirty="0" smtClean="0"/>
              <a:t>/</a:t>
            </a:r>
            <a:r>
              <a:rPr lang="cs-CZ" dirty="0" err="1" smtClean="0"/>
              <a:t>uploads</a:t>
            </a:r>
            <a:r>
              <a:rPr lang="cs-CZ" dirty="0" smtClean="0"/>
              <a:t>/2012/05/</a:t>
            </a:r>
            <a:r>
              <a:rPr lang="cs-CZ" dirty="0" err="1" smtClean="0"/>
              <a:t>Barragem</a:t>
            </a:r>
            <a:r>
              <a:rPr lang="cs-CZ" dirty="0" smtClean="0"/>
              <a:t>-de-</a:t>
            </a:r>
            <a:r>
              <a:rPr lang="cs-CZ" dirty="0" err="1" smtClean="0"/>
              <a:t>Sobradinho.jpg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http://farm6.staticflickr.com/5089/5269126234_6fec93401a_</a:t>
            </a:r>
            <a:r>
              <a:rPr lang="cs-CZ" dirty="0" err="1" smtClean="0"/>
              <a:t>b.jpg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boliviaweb.com</a:t>
            </a:r>
            <a:r>
              <a:rPr lang="cs-CZ" dirty="0" smtClean="0"/>
              <a:t>/</a:t>
            </a:r>
            <a:r>
              <a:rPr lang="cs-CZ" dirty="0" err="1" smtClean="0"/>
              <a:t>tours</a:t>
            </a:r>
            <a:r>
              <a:rPr lang="cs-CZ" dirty="0" smtClean="0"/>
              <a:t>/</a:t>
            </a:r>
            <a:r>
              <a:rPr lang="cs-CZ" dirty="0" err="1" smtClean="0"/>
              <a:t>tourimages</a:t>
            </a:r>
            <a:r>
              <a:rPr lang="cs-CZ" dirty="0" smtClean="0"/>
              <a:t>/49/f9703f0a-4091-4d04-b0fe-9ff29a228889_m.JPG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20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argentinaweb.cz</a:t>
            </a:r>
            <a:r>
              <a:rPr lang="cs-CZ" dirty="0" smtClean="0"/>
              <a:t>/</a:t>
            </a:r>
            <a:r>
              <a:rPr lang="cs-CZ" dirty="0" err="1" smtClean="0"/>
              <a:t>wp</a:t>
            </a:r>
            <a:r>
              <a:rPr lang="cs-CZ" dirty="0" smtClean="0"/>
              <a:t>-</a:t>
            </a:r>
            <a:r>
              <a:rPr lang="cs-CZ" dirty="0" err="1" smtClean="0"/>
              <a:t>content</a:t>
            </a:r>
            <a:r>
              <a:rPr lang="cs-CZ" dirty="0" smtClean="0"/>
              <a:t>/</a:t>
            </a:r>
            <a:r>
              <a:rPr lang="cs-CZ" dirty="0" err="1" smtClean="0"/>
              <a:t>gallery</a:t>
            </a:r>
            <a:r>
              <a:rPr lang="cs-CZ" dirty="0" smtClean="0"/>
              <a:t>/</a:t>
            </a:r>
            <a:r>
              <a:rPr lang="cs-CZ" dirty="0" err="1" smtClean="0"/>
              <a:t>buenos</a:t>
            </a:r>
            <a:r>
              <a:rPr lang="cs-CZ" dirty="0" smtClean="0"/>
              <a:t>-</a:t>
            </a:r>
            <a:r>
              <a:rPr lang="cs-CZ" dirty="0" err="1" smtClean="0"/>
              <a:t>aires</a:t>
            </a:r>
            <a:r>
              <a:rPr lang="cs-CZ" dirty="0" smtClean="0"/>
              <a:t>/</a:t>
            </a:r>
            <a:r>
              <a:rPr lang="cs-CZ" dirty="0" err="1" smtClean="0"/>
              <a:t>buenos</a:t>
            </a:r>
            <a:r>
              <a:rPr lang="cs-CZ" dirty="0" smtClean="0"/>
              <a:t>-</a:t>
            </a:r>
            <a:r>
              <a:rPr lang="cs-CZ" dirty="0" err="1" smtClean="0"/>
              <a:t>aires</a:t>
            </a:r>
            <a:r>
              <a:rPr lang="cs-CZ" dirty="0" smtClean="0"/>
              <a:t>-8.jpg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alpineinstitute.com</a:t>
            </a:r>
            <a:r>
              <a:rPr lang="cs-CZ" dirty="0" smtClean="0"/>
              <a:t>/media/54441/</a:t>
            </a:r>
            <a:r>
              <a:rPr lang="cs-CZ" dirty="0" err="1" smtClean="0"/>
              <a:t>aconcagua.jpg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http://cs.wikipedia.org/wiki/Francouzsk%C3%A9_st%C5%99edoho%C5%99%C3%AD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mundo.cz</a:t>
            </a:r>
            <a:r>
              <a:rPr lang="cs-CZ" dirty="0" smtClean="0"/>
              <a:t>/</a:t>
            </a:r>
            <a:r>
              <a:rPr lang="cs-CZ" dirty="0" err="1" smtClean="0"/>
              <a:t>sites</a:t>
            </a:r>
            <a:r>
              <a:rPr lang="cs-CZ" dirty="0" smtClean="0"/>
              <a:t>/default/</a:t>
            </a:r>
            <a:r>
              <a:rPr lang="cs-CZ" dirty="0" err="1" smtClean="0"/>
              <a:t>files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/patagonie1.jpg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urios.org</a:t>
            </a:r>
            <a:r>
              <a:rPr lang="cs-CZ" dirty="0" smtClean="0"/>
              <a:t>/1/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stories</a:t>
            </a:r>
            <a:r>
              <a:rPr lang="cs-CZ" dirty="0" smtClean="0"/>
              <a:t>/</a:t>
            </a:r>
            <a:r>
              <a:rPr lang="cs-CZ" dirty="0" err="1" smtClean="0"/>
              <a:t>peace</a:t>
            </a:r>
            <a:r>
              <a:rPr lang="cs-CZ" dirty="0" smtClean="0"/>
              <a:t>%20palace.jpg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89AC41-1029-43BD-9BEB-0465FDC6CECB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A05AE-B4B9-4C4A-BEF8-3DB66CB21928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F81AB-5EB0-4DA4-8D32-2250C4D1B68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700BEF38-CC45-4149-A187-8FF43F678EF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5E72E-DBE6-44C5-A612-FDF18ED81A5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1B592-8A88-4F59-87D2-7EC8CE614D5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6FBC2-DFF7-4CC3-8C69-78F872B95D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BC48F-DAB2-4477-8FAF-FD92B50AA21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88488-DDBE-46F5-994A-819B78FCF2D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6969C-9168-4921-ABB7-C6FC50B1413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03135-78E9-4BC5-93D9-739553583E1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243E1-6BCB-48C3-AA0C-6ED1D2DC7D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940A5-D42D-4BFE-8CC9-2DF7EC06D79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764D9-6F64-403F-8AF3-792C2A0BD17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52296-A0ED-420A-901D-A5CC46F6615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371600"/>
            <a:ext cx="6477000" cy="1905000"/>
          </a:xfrm>
        </p:spPr>
        <p:txBody>
          <a:bodyPr anchor="b"/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52800"/>
            <a:ext cx="6477000" cy="457200"/>
          </a:xfrm>
          <a:ln w="12700"/>
        </p:spPr>
        <p:txBody>
          <a:bodyPr lIns="91440" tIns="0" rIns="91440" bIns="0"/>
          <a:lstStyle>
            <a:lvl1pPr marL="0" indent="0" algn="ctr">
              <a:spcBef>
                <a:spcPct val="0"/>
              </a:spcBef>
              <a:buClrTx/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BDB15D-ABCC-474C-B3D3-02D0B55129B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1E985-7DDB-4C8F-83CB-991A5BC4977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7EE34-E500-4921-9013-EC5554F2A4C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9531B-A9FD-433E-B97A-490B0B4F177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DCA9F-1B64-49F6-99C6-6B74EE858F8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586E3-78DC-4A2E-89A2-EB09CCB988C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A1EAE-30BF-4301-B8F5-2DF50DF46E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7A875-C92F-40D5-9E72-6FB103E4D2B7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82C53-DFD5-49E6-8D8C-61DF322BD0D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A807C-FD91-4794-B9D2-61BD6077AF8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A5AEE-34D1-4CC2-AF5C-13BD621D737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24600" y="819150"/>
            <a:ext cx="1447800" cy="48196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81200" y="819150"/>
            <a:ext cx="4191000" cy="48196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AEC4A-1887-44BE-A3E0-623E4A10200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12288-F013-4F94-B158-76FA0A406DD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E2440-0E1A-4301-8415-3528D7D8890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7EE18-63EB-432D-8C08-9A856C55694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9BBE4-DEEB-41A5-AC52-06E914607829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12291-CC15-4F98-BBD6-9814F62F4C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123A-794A-4C4F-A591-311150467CCF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533D9D-B5E2-46C8-AA31-1FAAB65813DA}" type="slidenum">
              <a:rPr lang="cs-CZ">
                <a:solidFill>
                  <a:srgbClr val="FFFFFF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EFC095-B497-47B4-A10C-5F83FACA2914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81915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75260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056421-3E20-4C9B-9145-EDA145C75AC6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chemeClr val="bg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chemeClr val="bg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6.xml"/><Relationship Id="rId5" Type="http://schemas.openxmlformats.org/officeDocument/2006/relationships/slide" Target="slide20.xml"/><Relationship Id="rId10" Type="http://schemas.openxmlformats.org/officeDocument/2006/relationships/slide" Target="slide14.xml"/><Relationship Id="rId4" Type="http://schemas.openxmlformats.org/officeDocument/2006/relationships/slide" Target="slide10.xml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562164"/>
            <a:ext cx="6400800" cy="644522"/>
          </a:xfrm>
        </p:spPr>
        <p:txBody>
          <a:bodyPr/>
          <a:lstStyle/>
          <a:p>
            <a:r>
              <a:rPr lang="cs-CZ" sz="14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Mgr. Josef </a:t>
            </a:r>
            <a:r>
              <a:rPr lang="cs-CZ" dirty="0" err="1" smtClean="0">
                <a:solidFill>
                  <a:srgbClr val="000000"/>
                </a:solidFill>
              </a:rPr>
              <a:t>Zhorný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7604" y="4141880"/>
            <a:ext cx="7128792" cy="143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ANOTACE: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Připravená hra slouží jako souhrnné opakování výukového bloku Jižní a Střední Amerika –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Brazílie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a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 Argentina.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Studenti se rozdělí na stejně početné skupiny, přičemž střídavě volí otázky s různými hodnotami bodů. Cílem hry je získat co nejvíce bodů. Při špatné odpovědi se body neodečítají. Pokud skupina neví, může odpovědět kdokoliv jiný (body se však již nepřičítají). </a:t>
            </a:r>
            <a:r>
              <a:rPr lang="cs-CZ" sz="1100" dirty="0" smtClean="0">
                <a:solidFill>
                  <a:srgbClr val="000000"/>
                </a:solidFill>
              </a:rPr>
              <a:t>Ve hře se vyskytují i tzv. </a:t>
            </a:r>
            <a:r>
              <a:rPr lang="cs-CZ" sz="1100" dirty="0" err="1" smtClean="0">
                <a:solidFill>
                  <a:srgbClr val="000000"/>
                </a:solidFill>
              </a:rPr>
              <a:t>BONUSy</a:t>
            </a:r>
            <a:r>
              <a:rPr lang="cs-CZ" sz="1100" dirty="0" smtClean="0">
                <a:solidFill>
                  <a:srgbClr val="000000"/>
                </a:solidFill>
              </a:rPr>
              <a:t>. Při </a:t>
            </a:r>
            <a:r>
              <a:rPr lang="cs-CZ" sz="1100" dirty="0" err="1" smtClean="0">
                <a:solidFill>
                  <a:srgbClr val="000000"/>
                </a:solidFill>
              </a:rPr>
              <a:t>BONUSové</a:t>
            </a:r>
            <a:r>
              <a:rPr lang="cs-CZ" sz="1100" dirty="0" smtClean="0">
                <a:solidFill>
                  <a:srgbClr val="000000"/>
                </a:solidFill>
              </a:rPr>
              <a:t> otázce je zobrazeno tvrzení. Hráči toto tvrzení buď přijmou za pravdivé (ANO) nebo jej odmítnou (NE). Při správné odpovědi na </a:t>
            </a:r>
            <a:r>
              <a:rPr lang="cs-CZ" sz="1100" dirty="0" err="1" smtClean="0">
                <a:solidFill>
                  <a:srgbClr val="000000"/>
                </a:solidFill>
              </a:rPr>
              <a:t>BONUSovou</a:t>
            </a:r>
            <a:r>
              <a:rPr lang="cs-CZ" sz="1100" dirty="0" smtClean="0">
                <a:solidFill>
                  <a:srgbClr val="000000"/>
                </a:solidFill>
              </a:rPr>
              <a:t> otázku získává skupina nejen body za otázku, ale také 1000 navíc.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7604" y="5264855"/>
            <a:ext cx="712879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KLÍČOVÁ SLOVA: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Jižní Amerika, Brazílie, Argentina,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poloha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, povrch, podnebí, vodstvo    </a:t>
            </a: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938436"/>
            <a:ext cx="7772400" cy="147018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Brazílie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smtClean="0">
                <a:solidFill>
                  <a:srgbClr val="000000"/>
                </a:solidFill>
              </a:rPr>
              <a:t>a</a:t>
            </a:r>
            <a:r>
              <a:rPr lang="cs-CZ" b="1" dirty="0" smtClean="0">
                <a:solidFill>
                  <a:srgbClr val="000000"/>
                </a:solidFill>
              </a:rPr>
              <a:t> Argentina</a:t>
            </a:r>
            <a:endParaRPr lang="cs-CZ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7604" y="3041724"/>
            <a:ext cx="7128792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cs typeface="Arial" charset="0"/>
              </a:rPr>
              <a:t>VY-32-INOVACE-ZEM-246</a:t>
            </a:r>
            <a:endParaRPr lang="cs-CZ" sz="32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351720" y="2690340"/>
            <a:ext cx="8440709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Jmenujte alespoň 3 nejvýznamnější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přítoky Amazonky na území Brazílie</a:t>
            </a:r>
          </a:p>
        </p:txBody>
      </p:sp>
      <p:sp>
        <p:nvSpPr>
          <p:cNvPr id="9" name="Obdélník 8"/>
          <p:cNvSpPr/>
          <p:nvPr/>
        </p:nvSpPr>
        <p:spPr>
          <a:xfrm>
            <a:off x="1222084" y="285728"/>
            <a:ext cx="6699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4912899" y="1628800"/>
            <a:ext cx="3165225" cy="156966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Negro</a:t>
            </a:r>
            <a:r>
              <a:rPr lang="cs-CZ" sz="32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, Madeira, </a:t>
            </a:r>
            <a:br>
              <a:rPr lang="cs-CZ" sz="32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</a:br>
            <a:r>
              <a:rPr lang="cs-CZ" sz="32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Tapájos</a:t>
            </a:r>
            <a:r>
              <a:rPr lang="cs-CZ" sz="32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Xingu</a:t>
            </a:r>
            <a:r>
              <a:rPr lang="cs-CZ" sz="32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cs-CZ" sz="32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Tocantis</a:t>
            </a:r>
            <a:endParaRPr lang="cs-CZ" sz="32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2" descr="Soubor:Amazon river basi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031081"/>
            <a:ext cx="4133850" cy="34861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961944" y="2690340"/>
            <a:ext cx="7220245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vodní nádrž na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řece </a:t>
            </a:r>
            <a:r>
              <a:rPr lang="cs-CZ" sz="40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São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cs-CZ" sz="40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Francisco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222079" y="285728"/>
            <a:ext cx="6699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717340" y="1571612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Sobradinho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18436" name="Picture 4" descr="http://www.carlosbritto.com/wp-content/uploads/2012/05/Barragem-de-Sobradinh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5384" y="2481644"/>
            <a:ext cx="4993232" cy="33236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801648" y="2690341"/>
            <a:ext cx="7540847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Jakým názvem označujeme stepi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Latinské Ameriky?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222080" y="285728"/>
            <a:ext cx="6699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864916" y="3136613"/>
            <a:ext cx="1414170" cy="58477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Pampa</a:t>
            </a:r>
            <a:endParaRPr lang="cs-CZ" sz="32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7774" y="1767011"/>
            <a:ext cx="9108583" cy="317009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Jakým pojmem označujeme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chudinské čtvrti z postavených chatrčí,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které se nacházejí hlavně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na předměstích velkoměst 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 chudých státech?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51087" y="285728"/>
            <a:ext cx="76418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Obyvatelstvo a hospodářství</a:t>
            </a:r>
            <a:endParaRPr lang="cs-CZ" sz="48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34192" y="1571612"/>
            <a:ext cx="7013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Slum (v Brazílii favela)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10246" name="Picture 6" descr="http://farm6.staticflickr.com/5089/5269126234_6fec93401a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0923" y="2708920"/>
            <a:ext cx="4822154" cy="321654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377972" y="1828565"/>
            <a:ext cx="8388194" cy="304698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Jaká zkratka označuje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Latinskoamerické integrační společenství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sdružující státy Argentina, Bolívie, Brazílie,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Ekvádor, Chile, Kolumbie,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Mexiko, Paraguay, Peru, Uruguay, Venezuela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32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86212" y="285728"/>
            <a:ext cx="8571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Obyvatelstvo a hospodářství</a:t>
            </a: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332899" y="2967335"/>
            <a:ext cx="2416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ALADI</a:t>
            </a:r>
            <a:endParaRPr lang="cs-CZ" sz="3200" b="1" i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zka\AppData\Local\Microsoft\Windows\Temporary Internet Files\Content.IE5\PWC7Q6IG\MPj04331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917614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84002" y="1669309"/>
            <a:ext cx="38670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Jižní a střední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Amerika</a:t>
            </a:r>
            <a:endParaRPr lang="cs-CZ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62667" y="2074788"/>
            <a:ext cx="9018816" cy="255454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argentinské hl. město –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centrum strojírenství, elektroniky,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petrochemie, obchodu,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kultury a cestovního ruchu?</a:t>
            </a:r>
          </a:p>
        </p:txBody>
      </p:sp>
      <p:sp>
        <p:nvSpPr>
          <p:cNvPr id="9" name="Obdélník 8"/>
          <p:cNvSpPr/>
          <p:nvPr/>
        </p:nvSpPr>
        <p:spPr>
          <a:xfrm>
            <a:off x="286212" y="285728"/>
            <a:ext cx="8571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Obyvatelstvo a hospodářství</a:t>
            </a: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21485" y="1484784"/>
            <a:ext cx="4038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Buenos Aires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4100" name="Picture 4" descr="http://www.argentinaweb.cz/wp-content/gallery/buenos-aires/buenos-aires-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6088" y="2420888"/>
            <a:ext cx="4511824" cy="35460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zka\AppData\Local\Microsoft\Windows\Temporary Internet Files\Content.IE5\PWC7Q6IG\MPj04331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917614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713576" y="1669309"/>
            <a:ext cx="32079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" action="ppaction://hlinkshowjump?jump=endshow"/>
              </a:rPr>
              <a:t>Konec kola</a:t>
            </a:r>
            <a:endParaRPr lang="cs-CZ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1268760"/>
            <a:ext cx="8424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 ANDĚL, J. - MAREŠ, R. </a:t>
            </a:r>
            <a:r>
              <a:rPr lang="cs-CZ" sz="1400" i="1" dirty="0" smtClean="0"/>
              <a:t>"Nový svět" - Amerika, Austrálie a Oceánie : encyklopedický přehled zemí. </a:t>
            </a:r>
            <a:r>
              <a:rPr lang="cs-CZ" sz="1400" i="1" dirty="0" smtClean="0">
                <a:solidFill>
                  <a:srgbClr val="000000"/>
                </a:solidFill>
                <a:cs typeface="Arial" charset="0"/>
              </a:rPr>
              <a:t> 1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</a:t>
            </a:r>
            <a:r>
              <a:rPr lang="cs-CZ" sz="1400" dirty="0" err="1" smtClean="0">
                <a:solidFill>
                  <a:srgbClr val="000000"/>
                </a:solidFill>
                <a:cs typeface="Arial" charset="0"/>
              </a:rPr>
              <a:t>vyd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Olomouc : Nakladatelství Olomouc, 2000. 283 s</a:t>
            </a:r>
            <a:r>
              <a:rPr lang="cs-CZ" sz="1400" dirty="0" smtClean="0"/>
              <a:t> ISBN 80-7182-113-6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 BIČÍK, I. - HLAVÁČEK, P. – ŘEZNÍČKOVÁ, D. </a:t>
            </a:r>
            <a:r>
              <a:rPr lang="cs-CZ" sz="1400" i="1" dirty="0" smtClean="0">
                <a:solidFill>
                  <a:srgbClr val="000000"/>
                </a:solidFill>
                <a:cs typeface="Arial" charset="0"/>
              </a:rPr>
              <a:t>Regionální zeměpis. 2, </a:t>
            </a:r>
            <a:r>
              <a:rPr lang="cs-CZ" sz="1400" i="1" dirty="0" smtClean="0"/>
              <a:t>Afrika, Amerika, Austrálie, polární oblasti, oceány, globální problémy : učebnice zeměpisu pro střední školy. 2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</a:t>
            </a:r>
            <a:r>
              <a:rPr lang="cs-CZ" sz="1400" dirty="0" err="1" smtClean="0">
                <a:solidFill>
                  <a:srgbClr val="000000"/>
                </a:solidFill>
                <a:cs typeface="Arial" charset="0"/>
              </a:rPr>
              <a:t>vyd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Praha : Nakladatelství České geografické společnosti, 1998. 47 s.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1268760"/>
            <a:ext cx="84604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Slide č. 5 URL &lt;</a:t>
            </a:r>
            <a:r>
              <a:rPr lang="cs-CZ" sz="1100" dirty="0" smtClean="0">
                <a:latin typeface="+mj-lt"/>
                <a:cs typeface="Times New Roman" pitchFamily="18" charset="0"/>
              </a:rPr>
              <a:t> </a:t>
            </a:r>
            <a:r>
              <a:rPr lang="cs-CZ" sz="1100" dirty="0" smtClean="0"/>
              <a:t>http://www.</a:t>
            </a:r>
            <a:r>
              <a:rPr lang="cs-CZ" sz="1100" dirty="0" err="1" smtClean="0"/>
              <a:t>alpineinstitute.com</a:t>
            </a:r>
            <a:r>
              <a:rPr lang="cs-CZ" sz="1100" dirty="0" smtClean="0"/>
              <a:t>/media/54441/</a:t>
            </a:r>
            <a:r>
              <a:rPr lang="cs-CZ" sz="1100" dirty="0" err="1" smtClean="0"/>
              <a:t>aconcagua.jpg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&gt; [cit. 13.4.2013]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Slide č. 9 URL &lt; </a:t>
            </a:r>
            <a:r>
              <a:rPr lang="cs-CZ" sz="1100" dirty="0" smtClean="0"/>
              <a:t>http://www.</a:t>
            </a:r>
            <a:r>
              <a:rPr lang="cs-CZ" sz="1100" dirty="0" err="1" smtClean="0"/>
              <a:t>mundo.cz</a:t>
            </a:r>
            <a:r>
              <a:rPr lang="cs-CZ" sz="1100" dirty="0" smtClean="0"/>
              <a:t>/</a:t>
            </a:r>
            <a:r>
              <a:rPr lang="cs-CZ" sz="1100" dirty="0" err="1" smtClean="0"/>
              <a:t>sites</a:t>
            </a:r>
            <a:r>
              <a:rPr lang="cs-CZ" sz="1100" dirty="0" smtClean="0"/>
              <a:t>/default/</a:t>
            </a:r>
            <a:r>
              <a:rPr lang="cs-CZ" sz="1100" dirty="0" err="1" smtClean="0"/>
              <a:t>files</a:t>
            </a:r>
            <a:r>
              <a:rPr lang="cs-CZ" sz="1100" dirty="0" smtClean="0"/>
              <a:t>/</a:t>
            </a:r>
            <a:r>
              <a:rPr lang="cs-CZ" sz="1100" dirty="0" err="1" smtClean="0"/>
              <a:t>images</a:t>
            </a:r>
            <a:r>
              <a:rPr lang="cs-CZ" sz="1100" dirty="0" smtClean="0"/>
              <a:t>/patagonie1.jpg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&gt; [cit. 13.4.2013]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Slide č. 11 URL &lt;</a:t>
            </a:r>
            <a:r>
              <a:rPr lang="cs-CZ" sz="1100" dirty="0" smtClean="0">
                <a:latin typeface="+mj-lt"/>
                <a:cs typeface="Times New Roman" pitchFamily="18" charset="0"/>
              </a:rPr>
              <a:t> </a:t>
            </a:r>
            <a:r>
              <a:rPr lang="cs-CZ" sz="1100" dirty="0" smtClean="0">
                <a:latin typeface="+mj-lt"/>
              </a:rPr>
              <a:t>http://upload.wikimedia.org/wikipedia/commons/thumb/0/0d/Amazon_river_basin.png/250px-Amazon_river_basin.png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&gt; [cit. 13.4.2013]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Slide č. 13 URL &lt;</a:t>
            </a:r>
            <a:r>
              <a:rPr lang="cs-CZ" sz="1100" dirty="0" smtClean="0">
                <a:latin typeface="+mj-lt"/>
              </a:rPr>
              <a:t> </a:t>
            </a:r>
            <a:r>
              <a:rPr lang="cs-CZ" sz="1100" dirty="0" smtClean="0"/>
              <a:t>http://www.</a:t>
            </a:r>
            <a:r>
              <a:rPr lang="cs-CZ" sz="1100" dirty="0" err="1" smtClean="0"/>
              <a:t>carlosbritto.com</a:t>
            </a:r>
            <a:r>
              <a:rPr lang="cs-CZ" sz="1100" dirty="0" smtClean="0"/>
              <a:t>/</a:t>
            </a:r>
            <a:r>
              <a:rPr lang="cs-CZ" sz="1100" dirty="0" err="1" smtClean="0"/>
              <a:t>wp</a:t>
            </a:r>
            <a:r>
              <a:rPr lang="cs-CZ" sz="1100" dirty="0" smtClean="0"/>
              <a:t>-</a:t>
            </a:r>
            <a:r>
              <a:rPr lang="cs-CZ" sz="1100" dirty="0" err="1" smtClean="0"/>
              <a:t>content</a:t>
            </a:r>
            <a:r>
              <a:rPr lang="cs-CZ" sz="1100" dirty="0" smtClean="0"/>
              <a:t>/</a:t>
            </a:r>
            <a:r>
              <a:rPr lang="cs-CZ" sz="1100" dirty="0" err="1" smtClean="0"/>
              <a:t>uploads</a:t>
            </a:r>
            <a:r>
              <a:rPr lang="cs-CZ" sz="1100" dirty="0" smtClean="0"/>
              <a:t>/2012/05/</a:t>
            </a:r>
            <a:r>
              <a:rPr lang="cs-CZ" sz="1100" dirty="0" err="1" smtClean="0"/>
              <a:t>Barragem</a:t>
            </a:r>
            <a:r>
              <a:rPr lang="cs-CZ" sz="1100" dirty="0" smtClean="0"/>
              <a:t>-de-</a:t>
            </a:r>
            <a:r>
              <a:rPr lang="cs-CZ" sz="1100" dirty="0" err="1" smtClean="0"/>
              <a:t>Sobradinho.jpg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&gt;[cit.13.4.2013]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cs typeface="Times New Roman" pitchFamily="18" charset="0"/>
              </a:rPr>
              <a:t>Slide č. 17 URL &lt;</a:t>
            </a:r>
            <a:r>
              <a:rPr lang="cs-CZ" sz="1100" dirty="0" smtClean="0">
                <a:cs typeface="Times New Roman" pitchFamily="18" charset="0"/>
              </a:rPr>
              <a:t> </a:t>
            </a:r>
            <a:r>
              <a:rPr lang="cs-CZ" sz="1100" dirty="0" smtClean="0"/>
              <a:t>http://farm6.staticflickr.com/5089/5269126234_6fec93401a_</a:t>
            </a:r>
            <a:r>
              <a:rPr lang="cs-CZ" sz="1100" dirty="0" err="1" smtClean="0"/>
              <a:t>b.jpg</a:t>
            </a:r>
            <a:r>
              <a:rPr lang="cs-CZ" sz="1100" dirty="0" smtClean="0">
                <a:solidFill>
                  <a:srgbClr val="000000"/>
                </a:solidFill>
                <a:cs typeface="Times New Roman" pitchFamily="18" charset="0"/>
              </a:rPr>
              <a:t>&gt; [cit. 13.4.2013]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cs typeface="Times New Roman" pitchFamily="18" charset="0"/>
              </a:rPr>
              <a:t>Slide č. 21 URL &lt;</a:t>
            </a:r>
            <a:r>
              <a:rPr lang="cs-CZ" sz="1100" dirty="0" smtClean="0"/>
              <a:t>http://www.</a:t>
            </a:r>
            <a:r>
              <a:rPr lang="cs-CZ" sz="1100" dirty="0" err="1" smtClean="0"/>
              <a:t>argentinaweb.cz</a:t>
            </a:r>
            <a:r>
              <a:rPr lang="cs-CZ" sz="1100" dirty="0" smtClean="0"/>
              <a:t>/</a:t>
            </a:r>
            <a:r>
              <a:rPr lang="cs-CZ" sz="1100" dirty="0" err="1" smtClean="0"/>
              <a:t>wp</a:t>
            </a:r>
            <a:r>
              <a:rPr lang="cs-CZ" sz="1100" dirty="0" smtClean="0"/>
              <a:t>-</a:t>
            </a:r>
            <a:r>
              <a:rPr lang="cs-CZ" sz="1100" dirty="0" err="1" smtClean="0"/>
              <a:t>content</a:t>
            </a:r>
            <a:r>
              <a:rPr lang="cs-CZ" sz="1100" dirty="0" smtClean="0"/>
              <a:t>/</a:t>
            </a:r>
            <a:r>
              <a:rPr lang="cs-CZ" sz="1100" dirty="0" err="1" smtClean="0"/>
              <a:t>gallery</a:t>
            </a:r>
            <a:r>
              <a:rPr lang="cs-CZ" sz="1100" dirty="0" smtClean="0"/>
              <a:t>/</a:t>
            </a:r>
            <a:r>
              <a:rPr lang="cs-CZ" sz="1100" dirty="0" err="1" smtClean="0"/>
              <a:t>buenos</a:t>
            </a:r>
            <a:r>
              <a:rPr lang="cs-CZ" sz="1100" dirty="0" smtClean="0"/>
              <a:t>-</a:t>
            </a:r>
            <a:r>
              <a:rPr lang="cs-CZ" sz="1100" dirty="0" err="1" smtClean="0"/>
              <a:t>aires</a:t>
            </a:r>
            <a:r>
              <a:rPr lang="cs-CZ" sz="1100" dirty="0" smtClean="0"/>
              <a:t>/</a:t>
            </a:r>
            <a:r>
              <a:rPr lang="cs-CZ" sz="1100" dirty="0" err="1" smtClean="0"/>
              <a:t>buenos</a:t>
            </a:r>
            <a:r>
              <a:rPr lang="cs-CZ" sz="1100" dirty="0" smtClean="0"/>
              <a:t>-</a:t>
            </a:r>
            <a:r>
              <a:rPr lang="cs-CZ" sz="1100" dirty="0" err="1" smtClean="0"/>
              <a:t>aires</a:t>
            </a:r>
            <a:r>
              <a:rPr lang="cs-CZ" sz="1100" dirty="0" smtClean="0"/>
              <a:t>-8.jpg</a:t>
            </a:r>
            <a:r>
              <a:rPr lang="cs-CZ" sz="1100" dirty="0" smtClean="0">
                <a:solidFill>
                  <a:srgbClr val="000000"/>
                </a:solidFill>
                <a:cs typeface="Times New Roman" pitchFamily="18" charset="0"/>
              </a:rPr>
              <a:t>&gt; [cit. 13.4.2013]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11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492760" y="3131630"/>
            <a:ext cx="1482527" cy="1482527"/>
          </a:xfrm>
          <a:prstGeom prst="rect">
            <a:avLst/>
          </a:prstGeom>
          <a:noFill/>
        </p:spPr>
      </p:pic>
      <p:pic>
        <p:nvPicPr>
          <p:cNvPr id="19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526827" y="1526043"/>
            <a:ext cx="1482527" cy="1482527"/>
          </a:xfrm>
          <a:prstGeom prst="rect">
            <a:avLst/>
          </a:prstGeom>
          <a:noFill/>
        </p:spPr>
      </p:pic>
      <p:pic>
        <p:nvPicPr>
          <p:cNvPr id="18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1563414"/>
            <a:ext cx="1482527" cy="1482527"/>
          </a:xfrm>
          <a:prstGeom prst="rect">
            <a:avLst/>
          </a:prstGeom>
          <a:noFill/>
        </p:spPr>
      </p:pic>
      <p:pic>
        <p:nvPicPr>
          <p:cNvPr id="17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669439" y="1563414"/>
            <a:ext cx="1482527" cy="1482527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4071934" y="196720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3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3169001"/>
            <a:ext cx="1482527" cy="1482527"/>
          </a:xfrm>
          <a:prstGeom prst="rect">
            <a:avLst/>
          </a:prstGeom>
          <a:noFill/>
        </p:spPr>
      </p:pic>
      <p:pic>
        <p:nvPicPr>
          <p:cNvPr id="10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4859822"/>
            <a:ext cx="1482527" cy="1482527"/>
          </a:xfrm>
          <a:prstGeom prst="rect">
            <a:avLst/>
          </a:prstGeom>
          <a:noFill/>
        </p:spPr>
      </p:pic>
      <p:pic>
        <p:nvPicPr>
          <p:cNvPr id="11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706810" y="3169001"/>
            <a:ext cx="1482527" cy="1482527"/>
          </a:xfrm>
          <a:prstGeom prst="rect">
            <a:avLst/>
          </a:prstGeom>
          <a:noFill/>
        </p:spPr>
      </p:pic>
      <p:pic>
        <p:nvPicPr>
          <p:cNvPr id="14" name="Picture 3" descr="C:\Users\Zuzka\AppData\Local\Microsoft\Windows\Temporary Internet Files\Content.IE5\SSM8U9FV\MCj04398160000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706810" y="4859822"/>
            <a:ext cx="1482527" cy="1482527"/>
          </a:xfrm>
          <a:prstGeom prst="rect">
            <a:avLst/>
          </a:prstGeom>
          <a:noFill/>
        </p:spPr>
      </p:pic>
      <p:pic>
        <p:nvPicPr>
          <p:cNvPr id="22" name="Picture 3" descr="C:\Users\Zuzka\AppData\Local\Microsoft\Windows\Temporary Internet Files\Content.IE5\SSM8U9FV\MCj04398160000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526827" y="4859822"/>
            <a:ext cx="1482527" cy="1482527"/>
          </a:xfrm>
          <a:prstGeom prst="rect">
            <a:avLst/>
          </a:prstGeom>
          <a:noFill/>
        </p:spPr>
      </p:pic>
      <p:sp>
        <p:nvSpPr>
          <p:cNvPr id="23" name="TextovéPole 22"/>
          <p:cNvSpPr txBox="1"/>
          <p:nvPr/>
        </p:nvSpPr>
        <p:spPr>
          <a:xfrm>
            <a:off x="4071934" y="357279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4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071934" y="5263611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5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000760" y="196720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6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000760" y="3605827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7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000760" y="5263611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8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7786710" y="192880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9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7786710" y="3534389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0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7786710" y="529664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1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81389" y="1916832"/>
            <a:ext cx="33559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735" y="3625860"/>
            <a:ext cx="37071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  <a:endParaRPr lang="cs-CZ" sz="2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365881" y="4941168"/>
            <a:ext cx="28392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Obyvatelstvo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 hospodářství</a:t>
            </a:r>
            <a:endParaRPr lang="cs-CZ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2843808" y="620688"/>
            <a:ext cx="61141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600" b="1" kern="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Brazílie, Argentina, Venezuela</a:t>
            </a:r>
            <a:endParaRPr lang="cs-CZ" sz="3600" b="1" kern="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952557" y="2382563"/>
            <a:ext cx="7239033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nejvyšší hora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Jižní Ameriky, která se nachází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na území Argentiny?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89058" y="285728"/>
            <a:ext cx="5365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3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690444" y="1988840"/>
            <a:ext cx="5763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Aconcagua 6 959m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34818" name="Picture 2" descr="http://www.alpineinstitute.com/media/54441/aconcagu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0" y="3068960"/>
            <a:ext cx="5715000" cy="28384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2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485856" y="2382565"/>
            <a:ext cx="8172430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Jmenujte dvě největší jihoamerické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ížiny ležící na území </a:t>
            </a:r>
            <a:b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Brazílie a Argentiny i dalších států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89058" y="285728"/>
            <a:ext cx="5365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33241" y="2705725"/>
            <a:ext cx="56775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Amazonská nížina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Laplatská nížina</a:t>
            </a: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204096" y="2382565"/>
            <a:ext cx="8735981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jižní část Latinské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Ameriky s mírným až subpolárním </a:t>
            </a:r>
            <a:b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podnebím ležící částečně v </a:t>
            </a:r>
            <a:r>
              <a:rPr lang="cs-CZ" sz="40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Agrentině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89057" y="285728"/>
            <a:ext cx="5365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986649" y="1556792"/>
            <a:ext cx="3108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Patagonie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26626" name="Picture 2" descr="http://www.mundo.cz/sites/default/files/images/patagoni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870" y="2636912"/>
            <a:ext cx="4126260" cy="309469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theme/theme1.xml><?xml version="1.0" encoding="utf-8"?>
<a:theme xmlns:a="http://schemas.openxmlformats.org/drawingml/2006/main" name="Šablona návrhu Zářící díly skládačky">
  <a:themeElements>
    <a:clrScheme name="Vlastní 8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FF0000"/>
      </a:hlink>
      <a:folHlink>
        <a:srgbClr val="FFFFFF"/>
      </a:folHlink>
    </a:clrScheme>
    <a:fontScheme name="Motiv sady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Šablona návrhu s příliš mnoha soubory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zentace na téma brainstormingu">
  <a:themeElements>
    <a:clrScheme name="Motiv sady Office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Motiv sady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528</Words>
  <Application>Microsoft Office PowerPoint</Application>
  <PresentationFormat>Předvádění na obrazovce (4:3)</PresentationFormat>
  <Paragraphs>125</Paragraphs>
  <Slides>24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Šablona návrhu Zářící díly skládačky</vt:lpstr>
      <vt:lpstr>Šablona návrhu s příliš mnoha soubory</vt:lpstr>
      <vt:lpstr>Prezentace na téma brainstormingu</vt:lpstr>
      <vt:lpstr>Výchozí návrh</vt:lpstr>
      <vt:lpstr>Brazílie a Argentina</vt:lpstr>
      <vt:lpstr>Prezentace aplikace PowerPoint</vt:lpstr>
      <vt:lpstr>Prezentace aplikace PowerPoint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Prezentace aplikace PowerPoint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Zuzka</dc:creator>
  <cp:lastModifiedBy>Pepa</cp:lastModifiedBy>
  <cp:revision>109</cp:revision>
  <dcterms:created xsi:type="dcterms:W3CDTF">2010-04-23T15:01:58Z</dcterms:created>
  <dcterms:modified xsi:type="dcterms:W3CDTF">2013-06-06T09:17:06Z</dcterms:modified>
</cp:coreProperties>
</file>