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29"/>
  </p:notesMasterIdLst>
  <p:sldIdLst>
    <p:sldId id="297" r:id="rId5"/>
    <p:sldId id="262" r:id="rId6"/>
    <p:sldId id="294" r:id="rId7"/>
    <p:sldId id="264" r:id="rId8"/>
    <p:sldId id="280" r:id="rId9"/>
    <p:sldId id="274" r:id="rId10"/>
    <p:sldId id="282" r:id="rId11"/>
    <p:sldId id="266" r:id="rId12"/>
    <p:sldId id="281" r:id="rId13"/>
    <p:sldId id="279" r:id="rId14"/>
    <p:sldId id="286" r:id="rId15"/>
    <p:sldId id="270" r:id="rId16"/>
    <p:sldId id="287" r:id="rId17"/>
    <p:sldId id="267" r:id="rId18"/>
    <p:sldId id="288" r:id="rId19"/>
    <p:sldId id="273" r:id="rId20"/>
    <p:sldId id="265" r:id="rId21"/>
    <p:sldId id="275" r:id="rId22"/>
    <p:sldId id="292" r:id="rId23"/>
    <p:sldId id="278" r:id="rId24"/>
    <p:sldId id="293" r:id="rId25"/>
    <p:sldId id="295" r:id="rId26"/>
    <p:sldId id="299" r:id="rId27"/>
    <p:sldId id="30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5" autoAdjust="0"/>
    <p:restoredTop sz="94660"/>
  </p:normalViewPr>
  <p:slideViewPr>
    <p:cSldViewPr>
      <p:cViewPr varScale="1">
        <p:scale>
          <a:sx n="64" d="100"/>
          <a:sy n="64" d="100"/>
        </p:scale>
        <p:origin x="-17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F43C-7D4B-4CC0-B8FB-ED108C65FD3D}" type="datetimeFigureOut">
              <a:rPr lang="cs-CZ" smtClean="0"/>
              <a:pPr/>
              <a:t>21.5.2013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1B4C-FBDB-48F0-AD9C-7C004A43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carlosbritto.com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/2012/05/</a:t>
            </a:r>
            <a:r>
              <a:rPr lang="cs-CZ" dirty="0" err="1" smtClean="0"/>
              <a:t>Barragem</a:t>
            </a:r>
            <a:r>
              <a:rPr lang="cs-CZ" dirty="0" smtClean="0"/>
              <a:t>-de-</a:t>
            </a:r>
            <a:r>
              <a:rPr lang="cs-CZ" dirty="0" err="1" smtClean="0"/>
              <a:t>Sobradinho.jpg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esotravel.cz</a:t>
            </a:r>
            <a:r>
              <a:rPr lang="cs-CZ" dirty="0" smtClean="0"/>
              <a:t>/</a:t>
            </a:r>
            <a:r>
              <a:rPr lang="cs-CZ" dirty="0" err="1" smtClean="0"/>
              <a:t>files</a:t>
            </a:r>
            <a:r>
              <a:rPr lang="cs-CZ" dirty="0" smtClean="0"/>
              <a:t>/</a:t>
            </a:r>
            <a:r>
              <a:rPr lang="cs-CZ" dirty="0" err="1" smtClean="0"/>
              <a:t>amerika</a:t>
            </a:r>
            <a:r>
              <a:rPr lang="cs-CZ" dirty="0" smtClean="0"/>
              <a:t>/</a:t>
            </a:r>
            <a:r>
              <a:rPr lang="cs-CZ" dirty="0" err="1" smtClean="0"/>
              <a:t>mexiko</a:t>
            </a:r>
            <a:r>
              <a:rPr lang="cs-CZ" dirty="0" smtClean="0"/>
              <a:t>/mapa_</a:t>
            </a:r>
            <a:r>
              <a:rPr lang="cs-CZ" dirty="0" err="1" smtClean="0"/>
              <a:t>mexiko</a:t>
            </a:r>
            <a:r>
              <a:rPr lang="cs-CZ" dirty="0" smtClean="0"/>
              <a:t>_2009.jpg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biolib.cz</a:t>
            </a:r>
            <a:r>
              <a:rPr lang="cs-CZ" dirty="0" smtClean="0"/>
              <a:t>/IMG/GAL/73881.jpg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argentinaweb.cz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gallery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-8.jpg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history.com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/media/</a:t>
            </a:r>
            <a:r>
              <a:rPr lang="cs-CZ" dirty="0" err="1" smtClean="0"/>
              <a:t>slideshow</a:t>
            </a:r>
            <a:r>
              <a:rPr lang="cs-CZ" dirty="0" smtClean="0"/>
              <a:t>/puebla-</a:t>
            </a:r>
            <a:r>
              <a:rPr lang="cs-CZ" dirty="0" err="1" smtClean="0"/>
              <a:t>mexico</a:t>
            </a:r>
            <a:r>
              <a:rPr lang="cs-CZ" dirty="0" smtClean="0"/>
              <a:t>/puebla-</a:t>
            </a:r>
            <a:r>
              <a:rPr lang="cs-CZ" dirty="0" err="1" smtClean="0"/>
              <a:t>popocatepetl</a:t>
            </a:r>
            <a:r>
              <a:rPr lang="cs-CZ" dirty="0" smtClean="0"/>
              <a:t>-</a:t>
            </a:r>
            <a:r>
              <a:rPr lang="cs-CZ" dirty="0" err="1" smtClean="0"/>
              <a:t>volcano</a:t>
            </a:r>
            <a:r>
              <a:rPr lang="cs-CZ" dirty="0" smtClean="0"/>
              <a:t>-</a:t>
            </a:r>
            <a:r>
              <a:rPr lang="cs-CZ" dirty="0" err="1" smtClean="0"/>
              <a:t>eruption.jpg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http://cs.wikipedia.org/wiki/Francouzsk%C3%A9_st%C5%99edoho%C5%99%C3%AD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http://2.bp.blogspot.com/-s-</a:t>
            </a:r>
            <a:r>
              <a:rPr lang="cs-CZ" dirty="0" err="1" smtClean="0"/>
              <a:t>gozrnt</a:t>
            </a:r>
            <a:r>
              <a:rPr lang="cs-CZ" dirty="0" smtClean="0"/>
              <a:t>_ks/UGY7VWC7DBI/AAAAAAAAAC0/7BPhvFXYXEw/s1600/</a:t>
            </a:r>
            <a:r>
              <a:rPr lang="cs-CZ" dirty="0" err="1" smtClean="0"/>
              <a:t>imagen</a:t>
            </a:r>
            <a:r>
              <a:rPr lang="cs-CZ" dirty="0" smtClean="0"/>
              <a:t>+8.jpg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http://3.bp.blogspot.com/_3NbV97NvKdg/SwVkGraZ1oI/AAAAAAAAEQQ/9S8GiWY091I/s1600/Rio+Grande+-+Nov+2009+012.JPG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http://external.ak.fbcdn.net/safe_image.php?d=AQCVVey7PUXHk9h_&amp;w=639&amp;h=639&amp;url=http%3A%2F%2Fupload.wikimedia.org%2Fwikipedia%2Fcommons%2F0%2F0a%2FPoopo_1991.jpg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0.xml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Jižní a Střední Amerika – Mexiko. Studenti se rozdělí na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stejně početné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>
                <a:solidFill>
                  <a:srgbClr val="000000"/>
                </a:solidFill>
              </a:rPr>
              <a:t>Ve hře se vyskytují i tzv. </a:t>
            </a:r>
            <a:r>
              <a:rPr lang="cs-CZ" sz="1100" dirty="0" err="1" smtClean="0">
                <a:solidFill>
                  <a:srgbClr val="000000"/>
                </a:solidFill>
              </a:rPr>
              <a:t>BONUSy</a:t>
            </a:r>
            <a:r>
              <a:rPr lang="cs-CZ" sz="1100" dirty="0" smtClean="0">
                <a:solidFill>
                  <a:srgbClr val="000000"/>
                </a:solidFill>
              </a:rPr>
              <a:t>. Při </a:t>
            </a:r>
            <a:r>
              <a:rPr lang="cs-CZ" sz="1100" dirty="0" err="1" smtClean="0">
                <a:solidFill>
                  <a:srgbClr val="000000"/>
                </a:solidFill>
              </a:rPr>
              <a:t>BONUSové</a:t>
            </a:r>
            <a:r>
              <a:rPr lang="cs-CZ" sz="1100" dirty="0" smtClean="0">
                <a:solidFill>
                  <a:srgbClr val="000000"/>
                </a:solidFill>
              </a:rPr>
              <a:t> otázce je zobrazeno tvrzení. Hráči toto tvrzení buď přijmou za pravdivé (ANO) nebo jej odmítnou (NE). Při správné odpovědi na </a:t>
            </a:r>
            <a:r>
              <a:rPr lang="cs-CZ" sz="1100" dirty="0" err="1" smtClean="0">
                <a:solidFill>
                  <a:srgbClr val="000000"/>
                </a:solidFill>
              </a:rPr>
              <a:t>BONUSovou</a:t>
            </a:r>
            <a:r>
              <a:rPr lang="cs-CZ" sz="1100" dirty="0" smtClean="0">
                <a:solidFill>
                  <a:srgbClr val="000000"/>
                </a:solidFill>
              </a:rPr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Střední Amerika, Mexiko,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poloha, povrch, podnebí, vodstvo, obyvatelstvo, hospodářství    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Mexiko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VY-32-INOVACE-ZEM-243</a:t>
            </a:r>
            <a:endParaRPr lang="cs-CZ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603717" y="2382565"/>
            <a:ext cx="7936788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hraniční řeka mezi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Mexikem a Spojeným státy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Americkými?</a:t>
            </a:r>
          </a:p>
        </p:txBody>
      </p:sp>
      <p:sp>
        <p:nvSpPr>
          <p:cNvPr id="9" name="Obdélník 8"/>
          <p:cNvSpPr/>
          <p:nvPr/>
        </p:nvSpPr>
        <p:spPr>
          <a:xfrm>
            <a:off x="1222084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319099" y="1598022"/>
            <a:ext cx="2505815" cy="646331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Rio Grande</a:t>
            </a:r>
            <a:endParaRPr lang="cs-CZ" sz="36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02" name="Picture 2" descr="http://3.bp.blogspot.com/_3NbV97NvKdg/SwVkGraZ1oI/AAAAAAAAEQQ/9S8GiWY091I/s1600/Rio+Grande+-+Nov+2009+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9285" y="2492896"/>
            <a:ext cx="4385430" cy="29735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566678" y="2690342"/>
            <a:ext cx="8010847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Jaká typická mexická plodina 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využívá k výrobě tradičních </a:t>
            </a:r>
            <a:r>
              <a:rPr lang="cs-CZ" sz="40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tortil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79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44357" y="2967335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Kukuřice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410016" y="2690343"/>
            <a:ext cx="6324167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Mexická náhorní plošina je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bezodtoká oblast.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87037" y="285728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BONUS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710226" y="2967335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ANO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751087" y="285728"/>
            <a:ext cx="76418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  <a:endParaRPr lang="cs-CZ" sz="48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1105448" y="2998117"/>
            <a:ext cx="6933308" cy="707886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Jaké je státní zřízení Mexika?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1213578" y="1844824"/>
            <a:ext cx="6654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Federativní republika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314" name="Picture 2" descr="http://www.esotravel.cz/files/amerika/mexiko/mapa_mexiko_2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428" y="2836290"/>
            <a:ext cx="3201144" cy="26089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6064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286212" y="285728"/>
            <a:ext cx="857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315973" y="2690343"/>
            <a:ext cx="8512266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organizace sdružující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Kanadu, USA a Mexiko?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312745" y="2967335"/>
            <a:ext cx="2518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NAFTA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84002" y="1669309"/>
            <a:ext cx="38670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Jižní a střední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Amerika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311164" y="2690344"/>
            <a:ext cx="8521884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největší mexický stát,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charakteristický těžbou zlata a ropy?</a:t>
            </a:r>
          </a:p>
        </p:txBody>
      </p:sp>
      <p:sp>
        <p:nvSpPr>
          <p:cNvPr id="9" name="Obdélník 8"/>
          <p:cNvSpPr/>
          <p:nvPr/>
        </p:nvSpPr>
        <p:spPr>
          <a:xfrm>
            <a:off x="286212" y="285728"/>
            <a:ext cx="8571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25373" y="2967335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Chihuahua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3576" y="1669309"/>
            <a:ext cx="3207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" action="ppaction://hlinkshowjump?jump=endshow"/>
              </a:rPr>
              <a:t>Konec kola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ANDĚL, J. - MAREŠ, R. </a:t>
            </a:r>
            <a:r>
              <a:rPr lang="cs-CZ" sz="1400" i="1" dirty="0" smtClean="0"/>
              <a:t>"Nový svět" - Amerika, Austrálie a Oceánie : encyklopedický přehled zemí.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 1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Olomouc : Nakladatelství Olomouc, 2000. 283 s</a:t>
            </a:r>
            <a:r>
              <a:rPr lang="cs-CZ" sz="1400" dirty="0" smtClean="0"/>
              <a:t> ISBN 80-7182-113-6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BIČÍK, I. - HLAVÁČEK, P. – ŘEZNÍČKOVÁ, D.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Regionální zeměpis. 2, </a:t>
            </a:r>
            <a:r>
              <a:rPr lang="cs-CZ" sz="1400" i="1" dirty="0" smtClean="0"/>
              <a:t>Afrika, Amerika, Austrálie, polární oblasti, oceány, globální problémy : učebnice zeměpisu pro střední školy. 2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Praha : Nakladatelství České geografické společnosti, 1998. 47 s.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5 URL &lt;</a:t>
            </a:r>
            <a:r>
              <a:rPr lang="cs-CZ" sz="1100" dirty="0" smtClean="0">
                <a:latin typeface="+mj-lt"/>
                <a:cs typeface="Times New Roman" pitchFamily="18" charset="0"/>
              </a:rPr>
              <a:t>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history.com</a:t>
            </a:r>
            <a:r>
              <a:rPr lang="cs-CZ" sz="1100" dirty="0" smtClean="0"/>
              <a:t>/</a:t>
            </a:r>
            <a:r>
              <a:rPr lang="cs-CZ" sz="1100" dirty="0" err="1" smtClean="0"/>
              <a:t>images</a:t>
            </a:r>
            <a:r>
              <a:rPr lang="cs-CZ" sz="1100" dirty="0" smtClean="0"/>
              <a:t>/media/</a:t>
            </a:r>
            <a:r>
              <a:rPr lang="cs-CZ" sz="1100" dirty="0" err="1" smtClean="0"/>
              <a:t>slideshow</a:t>
            </a:r>
            <a:r>
              <a:rPr lang="cs-CZ" sz="1100" dirty="0" smtClean="0"/>
              <a:t>/puebla-</a:t>
            </a:r>
            <a:r>
              <a:rPr lang="cs-CZ" sz="1100" dirty="0" err="1" smtClean="0"/>
              <a:t>mexico</a:t>
            </a:r>
            <a:r>
              <a:rPr lang="cs-CZ" sz="1100" dirty="0" smtClean="0"/>
              <a:t>/puebla-</a:t>
            </a:r>
            <a:r>
              <a:rPr lang="cs-CZ" sz="1100" dirty="0" err="1" smtClean="0"/>
              <a:t>popocatepetl</a:t>
            </a:r>
            <a:r>
              <a:rPr lang="cs-CZ" sz="1100" dirty="0" smtClean="0"/>
              <a:t>-</a:t>
            </a:r>
            <a:r>
              <a:rPr lang="cs-CZ" sz="1100" dirty="0" err="1" smtClean="0"/>
              <a:t>volcano</a:t>
            </a:r>
            <a:r>
              <a:rPr lang="cs-CZ" sz="1100" dirty="0" smtClean="0"/>
              <a:t>-</a:t>
            </a:r>
            <a:r>
              <a:rPr lang="cs-CZ" sz="1100" dirty="0" err="1" smtClean="0"/>
              <a:t>eruption.jpg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15.4.2013]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9 URL &lt; </a:t>
            </a:r>
            <a:r>
              <a:rPr lang="cs-CZ" sz="1100" dirty="0" smtClean="0"/>
              <a:t>http://2.bp.blogspot.com/-s-</a:t>
            </a:r>
            <a:r>
              <a:rPr lang="cs-CZ" sz="1100" dirty="0" err="1" smtClean="0"/>
              <a:t>gozrnt</a:t>
            </a:r>
            <a:r>
              <a:rPr lang="cs-CZ" sz="1100" dirty="0" smtClean="0"/>
              <a:t>_ks/UGY7VWC7DBI/AAAAAAAAAC0/7BPhvFXYXEw/s1600/</a:t>
            </a:r>
            <a:r>
              <a:rPr lang="cs-CZ" sz="1100" dirty="0" err="1" smtClean="0"/>
              <a:t>imagen</a:t>
            </a:r>
            <a:r>
              <a:rPr lang="cs-CZ" sz="1100" dirty="0" smtClean="0"/>
              <a:t>+8.jpg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15.4.2013]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11 URL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 &lt;</a:t>
            </a:r>
            <a:r>
              <a:rPr lang="cs-CZ" sz="1100" dirty="0" smtClean="0"/>
              <a:t>http://3.bp.blogspot.com/_3NbV97NvKdg/SwVkGraZ1oI/AAAAAAAAEQQ/9S8GiWY091I/s1600/Rio+Grande+-+Nov+2009+012.JPG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15.4.2013]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17 URL &lt;</a:t>
            </a:r>
            <a:r>
              <a:rPr lang="cs-CZ" sz="1100" dirty="0" smtClean="0">
                <a:latin typeface="+mj-lt"/>
              </a:rPr>
              <a:t>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esotravel.cz</a:t>
            </a:r>
            <a:r>
              <a:rPr lang="cs-CZ" sz="1100" dirty="0" smtClean="0"/>
              <a:t>/</a:t>
            </a:r>
            <a:r>
              <a:rPr lang="cs-CZ" sz="1100" dirty="0" err="1" smtClean="0"/>
              <a:t>files</a:t>
            </a:r>
            <a:r>
              <a:rPr lang="cs-CZ" sz="1100" dirty="0" smtClean="0"/>
              <a:t>/</a:t>
            </a:r>
            <a:r>
              <a:rPr lang="cs-CZ" sz="1100" dirty="0" err="1" smtClean="0"/>
              <a:t>amerika</a:t>
            </a:r>
            <a:r>
              <a:rPr lang="cs-CZ" sz="1100" dirty="0" smtClean="0"/>
              <a:t>/</a:t>
            </a:r>
            <a:r>
              <a:rPr lang="cs-CZ" sz="1100" dirty="0" err="1" smtClean="0"/>
              <a:t>mexiko</a:t>
            </a:r>
            <a:r>
              <a:rPr lang="cs-CZ" sz="1100" dirty="0" smtClean="0"/>
              <a:t>/mapa_</a:t>
            </a:r>
            <a:r>
              <a:rPr lang="cs-CZ" sz="1100" dirty="0" err="1" smtClean="0"/>
              <a:t>mexiko</a:t>
            </a:r>
            <a:r>
              <a:rPr lang="cs-CZ" sz="1100" dirty="0" smtClean="0"/>
              <a:t>_2009.jpg 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&gt;[cit.15.4.2013]</a:t>
            </a:r>
          </a:p>
          <a:p>
            <a:pPr marL="92075" indent="-92075">
              <a:spcBef>
                <a:spcPct val="0"/>
              </a:spcBef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492760" y="3131630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1526043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1563414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669439" y="1563414"/>
            <a:ext cx="1482527" cy="148252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071934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3169001"/>
            <a:ext cx="1482527" cy="1482527"/>
          </a:xfrm>
          <a:prstGeom prst="rect">
            <a:avLst/>
          </a:prstGeom>
          <a:noFill/>
        </p:spPr>
      </p:pic>
      <p:pic>
        <p:nvPicPr>
          <p:cNvPr id="1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4859822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3169001"/>
            <a:ext cx="1482527" cy="1482527"/>
          </a:xfrm>
          <a:prstGeom prst="rect">
            <a:avLst/>
          </a:prstGeom>
          <a:noFill/>
        </p:spPr>
      </p:pic>
      <p:pic>
        <p:nvPicPr>
          <p:cNvPr id="14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4859822"/>
            <a:ext cx="1482527" cy="1482527"/>
          </a:xfrm>
          <a:prstGeom prst="rect">
            <a:avLst/>
          </a:prstGeom>
          <a:noFill/>
        </p:spPr>
      </p:pic>
      <p:pic>
        <p:nvPicPr>
          <p:cNvPr id="22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4859822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071934" y="357279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71934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00760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00760" y="360582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000760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786710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6710" y="35343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786710" y="529664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81389" y="1916832"/>
            <a:ext cx="3355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35" y="3625860"/>
            <a:ext cx="3707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65881" y="4941168"/>
            <a:ext cx="28392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Obyvatelstvo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hospodářství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073593" y="620688"/>
            <a:ext cx="1654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Mexiko</a:t>
            </a:r>
            <a:endParaRPr lang="cs-CZ" sz="36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067776" y="2690341"/>
            <a:ext cx="7008650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jmenují dvě významné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sopky v Mexiku?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58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30531" y="1556792"/>
            <a:ext cx="56829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Citlaltépetl (5 610 m)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Popocatépetl</a:t>
            </a: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(5 152 m)</a:t>
            </a:r>
            <a:endParaRPr lang="cs-CZ" sz="4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37890" name="Picture 2" descr="http://www.history.com/images/media/slideshow/puebla-mexico/puebla-popocatepetl-volcano-erup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0768" y="3068960"/>
            <a:ext cx="4322464" cy="29435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510635" y="1643904"/>
            <a:ext cx="8122929" cy="341632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poušť na hranicích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Mexika a Spojených států Amerických,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která má největší zastoupení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rostlinných a živočišných druhů v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porovnání s ostatními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světovými pouštěmi?</a:t>
            </a:r>
            <a:endParaRPr lang="cs-CZ" sz="36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58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2705725"/>
            <a:ext cx="7344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Sonorská</a:t>
            </a: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poušť (Sonora)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253241" y="2690342"/>
            <a:ext cx="6637779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Jmenujte dvě pásma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Středoamerických Kordiller.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57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76730" y="1700808"/>
            <a:ext cx="61905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Sierra </a:t>
            </a: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Madre</a:t>
            </a: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Occidental</a:t>
            </a:r>
            <a:endParaRPr lang="cs-CZ" sz="4400" b="1" dirty="0" smtClean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Sierra </a:t>
            </a: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Madre</a:t>
            </a: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Oriental</a:t>
            </a:r>
            <a:endParaRPr lang="cs-CZ" sz="4400" b="1" dirty="0" smtClean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29698" name="Picture 2" descr="http://2.bp.blogspot.com/-s-gozrnt_ks/UGY7VWC7DBI/AAAAAAAAAC0/7BPhvFXYXEw/s1600/imagen+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2346" y="3398140"/>
            <a:ext cx="4939308" cy="22932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8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497</Words>
  <Application>Microsoft Office PowerPoint</Application>
  <PresentationFormat>Předvádění na obrazovce (4:3)</PresentationFormat>
  <Paragraphs>119</Paragraphs>
  <Slides>24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Šablona návrhu Zářící díly skládačky</vt:lpstr>
      <vt:lpstr>Šablona návrhu s příliš mnoha soubory</vt:lpstr>
      <vt:lpstr>Prezentace na téma brainstormingu</vt:lpstr>
      <vt:lpstr>Výchozí návrh</vt:lpstr>
      <vt:lpstr>Mexiko</vt:lpstr>
      <vt:lpstr>Snímek 2</vt:lpstr>
      <vt:lpstr>Snímek 3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Snímek 22</vt:lpstr>
      <vt:lpstr>POUŽITÉ ZDROJE:</vt:lpstr>
      <vt:lpstr>POUŽITÉ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Windows User</cp:lastModifiedBy>
  <cp:revision>119</cp:revision>
  <dcterms:created xsi:type="dcterms:W3CDTF">2010-04-23T15:01:58Z</dcterms:created>
  <dcterms:modified xsi:type="dcterms:W3CDTF">2013-05-21T14:12:58Z</dcterms:modified>
</cp:coreProperties>
</file>