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9" r:id="rId4"/>
    <p:sldId id="257" r:id="rId5"/>
    <p:sldId id="273" r:id="rId6"/>
    <p:sldId id="263" r:id="rId7"/>
    <p:sldId id="266" r:id="rId8"/>
    <p:sldId id="274" r:id="rId9"/>
    <p:sldId id="278" r:id="rId10"/>
    <p:sldId id="279" r:id="rId11"/>
    <p:sldId id="277" r:id="rId12"/>
    <p:sldId id="276" r:id="rId13"/>
    <p:sldId id="283" r:id="rId14"/>
    <p:sldId id="284" r:id="rId15"/>
    <p:sldId id="272" r:id="rId16"/>
    <p:sldId id="281" r:id="rId17"/>
    <p:sldId id="282" r:id="rId18"/>
    <p:sldId id="260" r:id="rId19"/>
    <p:sldId id="26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45890-41C5-49B0-B592-AB0C50AF9153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24EEB-89E5-4CA4-AA29-2A628BF8C7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0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myphotos.eu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places</a:t>
            </a:r>
            <a:r>
              <a:rPr lang="cs-CZ" dirty="0" smtClean="0"/>
              <a:t>/</a:t>
            </a:r>
            <a:r>
              <a:rPr lang="cs-CZ" dirty="0" err="1" smtClean="0"/>
              <a:t>cape</a:t>
            </a:r>
            <a:r>
              <a:rPr lang="cs-CZ" dirty="0" smtClean="0"/>
              <a:t>_</a:t>
            </a:r>
            <a:r>
              <a:rPr lang="cs-CZ" dirty="0" err="1" smtClean="0"/>
              <a:t>canaveral</a:t>
            </a:r>
            <a:r>
              <a:rPr lang="cs-CZ" dirty="0" smtClean="0"/>
              <a:t>/18_</a:t>
            </a:r>
            <a:r>
              <a:rPr lang="cs-CZ" dirty="0" err="1" smtClean="0"/>
              <a:t>cape</a:t>
            </a:r>
            <a:r>
              <a:rPr lang="cs-CZ" dirty="0" smtClean="0"/>
              <a:t>_</a:t>
            </a:r>
            <a:r>
              <a:rPr lang="cs-CZ" dirty="0" err="1" smtClean="0"/>
              <a:t>canaveral</a:t>
            </a:r>
            <a:r>
              <a:rPr lang="cs-CZ" dirty="0" smtClean="0"/>
              <a:t>_</a:t>
            </a:r>
            <a:r>
              <a:rPr lang="cs-CZ" dirty="0" err="1" smtClean="0"/>
              <a:t>photo</a:t>
            </a:r>
            <a:r>
              <a:rPr lang="cs-CZ" dirty="0" smtClean="0"/>
              <a:t>_</a:t>
            </a:r>
            <a:r>
              <a:rPr lang="cs-CZ" dirty="0" err="1" smtClean="0"/>
              <a:t>space</a:t>
            </a:r>
            <a:r>
              <a:rPr lang="cs-CZ" dirty="0" smtClean="0"/>
              <a:t>_center.</a:t>
            </a:r>
            <a:r>
              <a:rPr lang="cs-CZ" dirty="0" err="1" smtClean="0"/>
              <a:t>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newyorkportables.com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sitebuilderpictures</a:t>
            </a:r>
            <a:r>
              <a:rPr lang="cs-CZ" dirty="0" smtClean="0"/>
              <a:t>/nyc001.jpg</a:t>
            </a:r>
          </a:p>
          <a:p>
            <a:r>
              <a:rPr lang="cs-CZ" dirty="0" smtClean="0"/>
              <a:t>http://canada.guillaumevoisin.fr/wp-content/uploads/2008/01/nyc-083.jpg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newyorkportables.com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sitebuilderpictures</a:t>
            </a:r>
            <a:r>
              <a:rPr lang="cs-CZ" dirty="0" smtClean="0"/>
              <a:t>/nyc001.jpg</a:t>
            </a:r>
          </a:p>
          <a:p>
            <a:r>
              <a:rPr lang="cs-CZ" dirty="0" smtClean="0"/>
              <a:t>http://canada.guillaumevoisin.fr/wp-content/uploads/2008/01/nyc-083.jpg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onthisdeity.com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uploads</a:t>
            </a:r>
            <a:r>
              <a:rPr lang="cs-CZ" dirty="0" smtClean="0"/>
              <a:t>/2010/12/</a:t>
            </a:r>
            <a:r>
              <a:rPr lang="cs-CZ" dirty="0" err="1" smtClean="0"/>
              <a:t>bostn</a:t>
            </a:r>
            <a:r>
              <a:rPr lang="cs-CZ" dirty="0" smtClean="0"/>
              <a:t>_</a:t>
            </a:r>
            <a:r>
              <a:rPr lang="cs-CZ" dirty="0" err="1" smtClean="0"/>
              <a:t>tea</a:t>
            </a:r>
            <a:r>
              <a:rPr lang="cs-CZ" dirty="0" smtClean="0"/>
              <a:t>_29900_</a:t>
            </a:r>
            <a:r>
              <a:rPr lang="cs-CZ" dirty="0" err="1" smtClean="0"/>
              <a:t>lg.gif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http://travelmedford.org/attractions/images/crater-lake-2.jpg</a:t>
            </a:r>
          </a:p>
          <a:p>
            <a:r>
              <a:rPr lang="cs-CZ" dirty="0" smtClean="0"/>
              <a:t>http://upload.wikimedia.org/wikipedia/commons/7/7d/Shrine_Drive_Through_Tree_-_Sequoia.jpg</a:t>
            </a:r>
          </a:p>
          <a:p>
            <a:r>
              <a:rPr lang="cs-CZ" dirty="0" smtClean="0"/>
              <a:t>http://famouswonders.com/wp-content/uploads/2009/04/yellowstone-national-park.jpg</a:t>
            </a:r>
          </a:p>
          <a:p>
            <a:r>
              <a:rPr lang="cs-CZ" dirty="0" smtClean="0"/>
              <a:t>http://wikitravel.org/upload/shared//thumb/4/45/Tunnel_view,_Yosemite.jpg/280px-Tunnel_view,_Yosemite.jpg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http://travelmedford.org/attractions/images/crater-lake-2.jpg</a:t>
            </a:r>
          </a:p>
          <a:p>
            <a:r>
              <a:rPr lang="cs-CZ" dirty="0" smtClean="0"/>
              <a:t>http://upload.wikimedia.org/wikipedia/commons/7/7d/Shrine_Drive_Through_Tree_-_Sequoia.jpg</a:t>
            </a:r>
          </a:p>
          <a:p>
            <a:r>
              <a:rPr lang="cs-CZ" dirty="0" smtClean="0"/>
              <a:t>http://famouswonders.com/wp-content/uploads/2009/04/yellowstone-national-park.jpg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http://ionenewsone.files.wordpress.com/2012/11/ap120421121225.jpg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78FA-DAD8-4992-9762-1752894E34D2}" type="datetimeFigureOut">
              <a:rPr lang="cs-CZ" smtClean="0"/>
              <a:pPr/>
              <a:t>4.6.2013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Prezentace slouží jako opakování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tématu Spojené státy americké. Jednotlivé úlohy jsou vždy následovány správným řešením.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USA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, Spojené státy americké,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poloha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, povrch, podnebí,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vodstvo, obyvatelstvo, hospodářství, zajímavosti   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Severní Amerika - USA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</a:t>
            </a:r>
            <a:r>
              <a:rPr lang="cs-CZ" sz="3200" b="1" dirty="0" smtClean="0">
                <a:cs typeface="Arial" charset="0"/>
              </a:rPr>
              <a:t>ZEM-236</a:t>
            </a:r>
            <a:endParaRPr lang="cs-CZ" sz="32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http://ionenewsone.files.wordpress.com/2012/11/ap12042112122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-324544" y="0"/>
            <a:ext cx="10026927" cy="685800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4788024" y="1124744"/>
            <a:ext cx="199657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Válka za nezávislost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00668" y="1844824"/>
            <a:ext cx="1655710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Zrušení otroctví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2564904"/>
            <a:ext cx="1666610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1. Světová válka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88024" y="3284984"/>
            <a:ext cx="1898853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Jaltská konference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88024" y="3933056"/>
            <a:ext cx="1569725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Kubánská krize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00668" y="4653136"/>
            <a:ext cx="209653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Konec studené války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1124744"/>
            <a:ext cx="13026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Washington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691680" y="1854116"/>
            <a:ext cx="84959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Lincoln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91680" y="2574196"/>
            <a:ext cx="82907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Wilson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659894" y="3294276"/>
            <a:ext cx="10998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Roosevelt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691680" y="3942348"/>
            <a:ext cx="10012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Kennedy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691680" y="4671720"/>
            <a:ext cx="6431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Bush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251520" y="188640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>
                <a:latin typeface="Arial Narrow" pitchFamily="34" charset="0"/>
              </a:rPr>
              <a:t>Utvoř správné dvojice </a:t>
            </a:r>
            <a:endParaRPr lang="cs-CZ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Vyplň tajenku:</a:t>
            </a:r>
            <a:endParaRPr lang="cs-CZ" sz="2000" b="1" dirty="0">
              <a:latin typeface="Arial Narrow" pitchFamily="34" charset="0"/>
            </a:endParaRPr>
          </a:p>
        </p:txBody>
      </p:sp>
      <p:pic>
        <p:nvPicPr>
          <p:cNvPr id="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339752" y="980728"/>
          <a:ext cx="6096000" cy="1748551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8720"/>
              </p:ext>
            </p:extLst>
          </p:nvPr>
        </p:nvGraphicFramePr>
        <p:xfrm>
          <a:off x="323528" y="4797152"/>
          <a:ext cx="7992887" cy="1340773"/>
        </p:xfrm>
        <a:graphic>
          <a:graphicData uri="http://schemas.openxmlformats.org/drawingml/2006/table">
            <a:tbl>
              <a:tblPr/>
              <a:tblGrid>
                <a:gridCol w="283244"/>
                <a:gridCol w="3245148"/>
                <a:gridCol w="104739"/>
                <a:gridCol w="726626"/>
                <a:gridCol w="726626"/>
                <a:gridCol w="726626"/>
                <a:gridCol w="726626"/>
                <a:gridCol w="726626"/>
                <a:gridCol w="726626"/>
              </a:tblGrid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Kalifornské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centrum počítačových technologií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státní zřízení USA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velký přístav na řece Mississippi, město jazzu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aljašský přístav, podle kterého byl pojmenován ropný tanker, který způsobil ekologickou katastrofu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označení letadel, vyráběných ve městě Seattle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americký stát, ve kterém se nachází centrum filmového průmyslu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jeden z amerických poloostrovů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Vyplň tajenku:</a:t>
            </a:r>
            <a:endParaRPr lang="cs-CZ" sz="2000" b="1" dirty="0">
              <a:latin typeface="Arial Narrow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339752" y="980728"/>
          <a:ext cx="6096000" cy="1748551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796136" y="3501008"/>
            <a:ext cx="26560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Co tento pojem znamená?</a:t>
            </a:r>
            <a:endParaRPr lang="cs-CZ" dirty="0"/>
          </a:p>
        </p:txBody>
      </p:sp>
      <p:pic>
        <p:nvPicPr>
          <p:cNvPr id="10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222" y="3695328"/>
            <a:ext cx="416226" cy="52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2339752" y="980728"/>
          <a:ext cx="6096000" cy="1748551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5953" marR="5953" marT="5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91835"/>
              </p:ext>
            </p:extLst>
          </p:nvPr>
        </p:nvGraphicFramePr>
        <p:xfrm>
          <a:off x="323528" y="4797152"/>
          <a:ext cx="7992887" cy="1340773"/>
        </p:xfrm>
        <a:graphic>
          <a:graphicData uri="http://schemas.openxmlformats.org/drawingml/2006/table">
            <a:tbl>
              <a:tblPr/>
              <a:tblGrid>
                <a:gridCol w="283244"/>
                <a:gridCol w="3245148"/>
                <a:gridCol w="104739"/>
                <a:gridCol w="726626"/>
                <a:gridCol w="726626"/>
                <a:gridCol w="726626"/>
                <a:gridCol w="726626"/>
                <a:gridCol w="726626"/>
                <a:gridCol w="726626"/>
              </a:tblGrid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Kalifornské</a:t>
                      </a:r>
                      <a:r>
                        <a:rPr lang="cs-CZ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centrum počítačových technologií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státní zřízení USA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velký přístav na řece Mississippi, město jazzu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aljašský přístav, podle kterého byl pojmenován ropný tanker, který způsobil ekologickou katastrofu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označení letadel, vyráběných ve městě Seattle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americký stát, ve kterém se nachází centrum filmového průmyslu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8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jeden z amerických poloostrovů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2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New </a:t>
            </a:r>
            <a:r>
              <a:rPr lang="cs-CZ" sz="2000" b="1" dirty="0" err="1" smtClean="0">
                <a:latin typeface="Arial Narrow" pitchFamily="34" charset="0"/>
              </a:rPr>
              <a:t>Deal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838453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Nový úděl (1933–1939) – označení hospodářské a sociální politiky prezidenta Roosevelta. New </a:t>
            </a:r>
            <a:r>
              <a:rPr lang="cs-CZ" dirty="0" err="1" smtClean="0"/>
              <a:t>Deal</a:t>
            </a:r>
            <a:r>
              <a:rPr lang="cs-CZ" dirty="0" smtClean="0"/>
              <a:t> se snažil překonat hospodářskou krizi a pomocí státních zásahů do ekonomiky obnovit důvěru v politický i hospodářský systém státu. Pokusy New </a:t>
            </a:r>
            <a:r>
              <a:rPr lang="cs-CZ" dirty="0" err="1" smtClean="0"/>
              <a:t>Dealu</a:t>
            </a:r>
            <a:r>
              <a:rPr lang="cs-CZ" dirty="0" smtClean="0"/>
              <a:t> o státní regulaci ekonomiky a sociální zákonodárství byly významnou etapou rozvoje USA.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Podle následující charakteristiky rozhodni, o jaký stát USA se jedná: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u="sng" dirty="0"/>
              <a:t>Stát č. 1 </a:t>
            </a:r>
          </a:p>
          <a:p>
            <a:pPr marL="0" indent="0" algn="just">
              <a:buNone/>
            </a:pPr>
            <a:r>
              <a:rPr lang="cs-CZ" sz="1600" dirty="0"/>
              <a:t>Tento americký stát je rozlohou největší. Hlavním městem je </a:t>
            </a:r>
            <a:r>
              <a:rPr lang="cs-CZ" sz="1600" dirty="0" err="1"/>
              <a:t>Juneau</a:t>
            </a:r>
            <a:r>
              <a:rPr lang="cs-CZ" sz="1600" dirty="0"/>
              <a:t>, největším </a:t>
            </a:r>
            <a:r>
              <a:rPr lang="cs-CZ" sz="1600" dirty="0" err="1"/>
              <a:t>Anchorage</a:t>
            </a:r>
            <a:r>
              <a:rPr lang="cs-CZ" sz="1600" dirty="0"/>
              <a:t>.  Jde o zemi s divokou přírodou a řadou přírodních rezervací, která skrývá rozsáhlé zásoby ropy a dalšího nerostného bohatství.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u="sng" dirty="0"/>
              <a:t>Stát č. 2 </a:t>
            </a:r>
          </a:p>
          <a:p>
            <a:pPr marL="0" indent="0" algn="just">
              <a:buNone/>
            </a:pPr>
            <a:r>
              <a:rPr lang="cs-CZ" sz="1600" dirty="0"/>
              <a:t>Druhý největší spolkový stát Spojených států amerických o rozloze 695 622 km</a:t>
            </a:r>
            <a:r>
              <a:rPr lang="cs-CZ" sz="1600" baseline="30000" dirty="0"/>
              <a:t>2</a:t>
            </a:r>
            <a:r>
              <a:rPr lang="cs-CZ" sz="1600" dirty="0"/>
              <a:t> a s 25 miliony obyvatel. Rozkládá se na jihu USA u pobřeží Mexického zálivu při hranici s Mexikem. Hlavním městem je Austin, největším městem je však Houston s ústředím NASA. Proslulý je i těžbou ropy a chovem skotu.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u="sng" dirty="0"/>
              <a:t>Stát č. 3 </a:t>
            </a:r>
          </a:p>
          <a:p>
            <a:pPr marL="0" indent="0" algn="just">
              <a:buNone/>
            </a:pPr>
            <a:r>
              <a:rPr lang="cs-CZ" sz="1600" dirty="0"/>
              <a:t>Tento stát je znám především jako místo zrození automobilového průmyslu (automobilky General Motors, Ford a </a:t>
            </a:r>
            <a:r>
              <a:rPr lang="cs-CZ" sz="1600" dirty="0" err="1"/>
              <a:t>Daimler</a:t>
            </a:r>
            <a:r>
              <a:rPr lang="cs-CZ" sz="1600" dirty="0"/>
              <a:t>-Chrysler). Povrch je z 50 % zalesněný, proto se zde daří dřevařskému a </a:t>
            </a:r>
            <a:r>
              <a:rPr lang="cs-CZ" sz="1600" dirty="0" err="1"/>
              <a:t>dřevozpracujímu</a:t>
            </a:r>
            <a:r>
              <a:rPr lang="cs-CZ" sz="1600" dirty="0"/>
              <a:t> průmyslu. Leží na břehu 4 velkých jezer, která patří k největším zásobárnám sladké vody na světě. Jedná se o jediný stát USA, který je rozdělen na dvě části. Je tvořen dvěma poloostrovy, které jsou od sebe odděleny průlivem </a:t>
            </a:r>
            <a:r>
              <a:rPr lang="cs-CZ" sz="1600" dirty="0" err="1"/>
              <a:t>Mackinac</a:t>
            </a:r>
            <a:r>
              <a:rPr lang="cs-CZ" sz="1600" dirty="0"/>
              <a:t> v nejužším místě širokým 8 km.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433" y="58568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18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Podle následující charakteristiky rozhodni, o jaký stát USA se jedná: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u="sng" dirty="0" smtClean="0"/>
              <a:t>Stát č. 1 </a:t>
            </a:r>
          </a:p>
          <a:p>
            <a:pPr marL="0" indent="0" algn="just">
              <a:buNone/>
            </a:pPr>
            <a:r>
              <a:rPr lang="cs-CZ" sz="1600" dirty="0" smtClean="0"/>
              <a:t>Tento americký stát je rozlohou největší. Hlavním městem je </a:t>
            </a:r>
            <a:r>
              <a:rPr lang="cs-CZ" sz="1600" dirty="0" err="1" smtClean="0"/>
              <a:t>Juneau</a:t>
            </a:r>
            <a:r>
              <a:rPr lang="cs-CZ" sz="1600" dirty="0" smtClean="0"/>
              <a:t>, </a:t>
            </a:r>
            <a:r>
              <a:rPr lang="cs-CZ" sz="1600" dirty="0" smtClean="0"/>
              <a:t>největším </a:t>
            </a:r>
            <a:r>
              <a:rPr lang="cs-CZ" sz="1600" dirty="0" err="1" smtClean="0"/>
              <a:t>Anchorage</a:t>
            </a:r>
            <a:r>
              <a:rPr lang="cs-CZ" sz="1600" dirty="0" smtClean="0"/>
              <a:t>.  Jde </a:t>
            </a:r>
            <a:r>
              <a:rPr lang="cs-CZ" sz="1600" dirty="0" smtClean="0"/>
              <a:t>o zemi </a:t>
            </a:r>
            <a:r>
              <a:rPr lang="cs-CZ" sz="1600" dirty="0" smtClean="0"/>
              <a:t>s divokou přírodou a řadou přírodních rezervací, která </a:t>
            </a:r>
            <a:r>
              <a:rPr lang="cs-CZ" sz="1600" dirty="0" smtClean="0"/>
              <a:t>skrývá rozsáhlé </a:t>
            </a:r>
            <a:r>
              <a:rPr lang="cs-CZ" sz="1600" dirty="0" smtClean="0"/>
              <a:t>zásoby ropy a dalšího nerostného bohatství.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u="sng" dirty="0" smtClean="0"/>
              <a:t>Stát č. 2 </a:t>
            </a:r>
          </a:p>
          <a:p>
            <a:pPr marL="0" indent="0" algn="just">
              <a:buNone/>
            </a:pPr>
            <a:r>
              <a:rPr lang="cs-CZ" sz="1600" dirty="0"/>
              <a:t>Druhý největší spolkový stát Spojených států amerických o rozloze 695 622 km</a:t>
            </a:r>
            <a:r>
              <a:rPr lang="cs-CZ" sz="1600" baseline="30000" dirty="0"/>
              <a:t>2</a:t>
            </a:r>
            <a:r>
              <a:rPr lang="cs-CZ" sz="1600" dirty="0"/>
              <a:t> a s 25 miliony obyvatel. Rozkládá se na jihu USA u pobřeží Mexického zálivu při hranici s Mexikem. Hlavním městem je Austin, největším městem je však Houston s ústředím NASA. Proslulý je i těžbou ropy a chovem skotu.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b="1" u="sng" dirty="0" smtClean="0"/>
              <a:t>Stát č. 3 </a:t>
            </a:r>
          </a:p>
          <a:p>
            <a:pPr marL="0" indent="0" algn="just">
              <a:buNone/>
            </a:pPr>
            <a:r>
              <a:rPr lang="cs-CZ" sz="1600" dirty="0" smtClean="0"/>
              <a:t>Tento stát je znám především jako místo zrození automobilového průmyslu (automobilky General Motors, Ford a </a:t>
            </a:r>
            <a:r>
              <a:rPr lang="cs-CZ" sz="1600" dirty="0" err="1" smtClean="0"/>
              <a:t>Daimler</a:t>
            </a:r>
            <a:r>
              <a:rPr lang="cs-CZ" sz="1600" dirty="0" smtClean="0"/>
              <a:t>-Chrysler). </a:t>
            </a:r>
            <a:r>
              <a:rPr lang="cs-CZ" sz="1600" dirty="0" smtClean="0"/>
              <a:t>Povrch</a:t>
            </a:r>
            <a:r>
              <a:rPr lang="cs-CZ" sz="1600" dirty="0" smtClean="0"/>
              <a:t> </a:t>
            </a:r>
            <a:r>
              <a:rPr lang="cs-CZ" sz="1600" dirty="0" smtClean="0"/>
              <a:t>je z 50 % </a:t>
            </a:r>
            <a:r>
              <a:rPr lang="cs-CZ" sz="1600" dirty="0" smtClean="0"/>
              <a:t>zalesněný, proto se zde daří dřevařskému a </a:t>
            </a:r>
            <a:r>
              <a:rPr lang="cs-CZ" sz="1600" dirty="0" err="1" smtClean="0"/>
              <a:t>dřevozpracujímu</a:t>
            </a:r>
            <a:r>
              <a:rPr lang="cs-CZ" sz="1600" dirty="0" smtClean="0"/>
              <a:t> průmyslu. Leží </a:t>
            </a:r>
            <a:r>
              <a:rPr lang="cs-CZ" sz="1600" dirty="0" smtClean="0"/>
              <a:t>na břehu 4 </a:t>
            </a:r>
            <a:r>
              <a:rPr lang="cs-CZ" sz="1600" dirty="0" smtClean="0"/>
              <a:t>velkých </a:t>
            </a:r>
            <a:r>
              <a:rPr lang="cs-CZ" sz="1600" dirty="0" smtClean="0"/>
              <a:t>jezer, </a:t>
            </a:r>
            <a:r>
              <a:rPr lang="cs-CZ" sz="1600" dirty="0" smtClean="0"/>
              <a:t>která patří k největším zásobárnám sladké vody </a:t>
            </a:r>
            <a:r>
              <a:rPr lang="cs-CZ" sz="1600" dirty="0" smtClean="0"/>
              <a:t>na světě. Jedná se o jediný stát USA, který je rozdělen na dvě části. Je tvořen dvěma poloostrovy, které jsou od sebe odděleny průlivem </a:t>
            </a:r>
            <a:r>
              <a:rPr lang="cs-CZ" sz="1600" dirty="0" err="1" smtClean="0"/>
              <a:t>Mackinac</a:t>
            </a:r>
            <a:r>
              <a:rPr lang="cs-CZ" sz="1600" dirty="0" smtClean="0"/>
              <a:t> v nejužším místě širokým 8 km.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764704"/>
            <a:ext cx="83631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Aljaška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87624" y="2195572"/>
            <a:ext cx="68390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Texas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87624" y="3851756"/>
            <a:ext cx="104438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Michigan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7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 Amerika, Austrálie a Oceánie : encyklopedický přehled zemí.  </a:t>
            </a:r>
            <a:r>
              <a:rPr lang="cs-CZ" sz="1400" dirty="0" smtClean="0"/>
              <a:t>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Olomouc : Nakladatelství Olomouc, 2000. ISBN 80-7182-113-6.</a:t>
            </a:r>
            <a:endParaRPr lang="cs-CZ" sz="14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BIČÍK, I. </a:t>
            </a:r>
            <a:r>
              <a:rPr lang="cs-CZ" sz="1400" i="1" dirty="0" smtClean="0"/>
              <a:t>Regionální zeměpis. 2, Afrika, Amerika, Austrálie, polární oblasti, oceány, globální problémy : učebnice zeměpisu pro střední školy.  </a:t>
            </a:r>
            <a:r>
              <a:rPr lang="cs-CZ" sz="1400" dirty="0" smtClean="0"/>
              <a:t>2. </a:t>
            </a:r>
            <a:r>
              <a:rPr lang="cs-CZ" sz="1400" dirty="0" err="1" smtClean="0"/>
              <a:t>upr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 : Česká geografická společnost, 1998. 47 s. ISBN 80-86034-19-4 :.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400" dirty="0" smtClean="0"/>
              <a:t>HOLEČEK, M. – JANSKÝ, B. </a:t>
            </a:r>
            <a:r>
              <a:rPr lang="cs-CZ" sz="1400" i="1" dirty="0" smtClean="0"/>
              <a:t>Zeměpis světa 2 : učebnice zeměpisu pro základní školy a </a:t>
            </a:r>
            <a:r>
              <a:rPr lang="cs-CZ" sz="1400" i="1" dirty="0" err="1" smtClean="0"/>
              <a:t>viceletá</a:t>
            </a:r>
            <a:r>
              <a:rPr lang="cs-CZ" sz="1400" i="1" dirty="0" smtClean="0"/>
              <a:t> gymnázia. Amerika - Asie.  </a:t>
            </a:r>
            <a:r>
              <a:rPr lang="cs-CZ" sz="1400" dirty="0" smtClean="0"/>
              <a:t>2. </a:t>
            </a:r>
            <a:r>
              <a:rPr lang="cs-CZ" sz="1400" dirty="0" err="1" smtClean="0"/>
              <a:t>upr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 : Nakladatelství České geografické společnosti, 2001. 72 s. ISBN 80-86034-46-1 :.</a:t>
            </a:r>
            <a:endParaRPr lang="cs-CZ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2 URL&lt;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http://keithmajor.files.wordpress.com/2011/12/the-statue-of-liberty-3.jpg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3, 4 URL&lt;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newyorkportables.com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sitebuilderpictures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/nyc001.jpg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3, 4 URL&lt;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http://canada.guillaumevoisin.fr/wp-content/uploads/2008/01/nyc-083.jpg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5, 6 URL&lt;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onthisdeity.com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uploads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/2010/12/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bostn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tea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_29900_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lg.gif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7, 8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http://travelmedford.org/attractions/images/crater-lake-2.jpg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7, 8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http://upload.wikimedia.org/wikipedia/commons/7/7d/Shrine_Drive_Through_Tree_-_Sequoia.jpg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7, 8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http://famouswonders.com/wp-content/uploads/2009/04/yellowstone-national-park.jpg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7, 8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http://wikitravel.org/upload/shared//thumb/4/45/Tunnel_view,_Yosemite.jpg/280px-Tunnel_view,_Yosemite.jpg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&gt;[cit.7.1.2013]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7, 8 URL&lt;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http://ionenewsone.files.wordpress.com/2012/11/ap120421121225.jpg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&gt;[cit.7.1.2013]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defRPr/>
            </a:pPr>
            <a:endParaRPr lang="cs-CZ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eithmajor.files.wordpress.com/2011/12/the-statue-of-libert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354235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95536" y="5445224"/>
            <a:ext cx="2664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B" pitchFamily="34" charset="-128"/>
                <a:ea typeface="Kozuka Gothic Pro B" pitchFamily="34" charset="-128"/>
              </a:rPr>
              <a:t>USA</a:t>
            </a:r>
            <a:endParaRPr lang="cs-CZ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B" pitchFamily="34" charset="-128"/>
              <a:ea typeface="Kozuka Gothic Pro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Největším městem je New York (asi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cs-CZ" sz="1800" dirty="0" smtClean="0"/>
              <a:t>mil. obyvatel).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Byl založen v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  <a:r>
              <a:rPr lang="cs-CZ" sz="1800" dirty="0" smtClean="0"/>
              <a:t>. století Holanďany v ústí řeky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</a:t>
            </a:r>
            <a:r>
              <a:rPr lang="cs-CZ" sz="1800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Je světovým střediskem obchodu, financí a dopravy.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New York tvoří pět částí: </a:t>
            </a:r>
            <a:r>
              <a:rPr lang="cs-CZ" sz="1800" dirty="0" err="1" smtClean="0"/>
              <a:t>The</a:t>
            </a:r>
            <a:r>
              <a:rPr lang="cs-CZ" sz="1800" dirty="0" smtClean="0"/>
              <a:t> Bronx, 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</a:t>
            </a:r>
            <a:r>
              <a:rPr lang="cs-CZ" sz="1800" dirty="0" smtClean="0"/>
              <a:t>, Manhattan, 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…………..</a:t>
            </a:r>
            <a:r>
              <a:rPr lang="cs-CZ" sz="1800" dirty="0" smtClean="0"/>
              <a:t> a </a:t>
            </a:r>
            <a:r>
              <a:rPr lang="cs-CZ" sz="1800" dirty="0" err="1" smtClean="0"/>
              <a:t>Staten</a:t>
            </a:r>
            <a:r>
              <a:rPr lang="cs-CZ" sz="1800" dirty="0" smtClean="0"/>
              <a:t> Island.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Kulturním centrem města je v současnosti 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</a:t>
            </a:r>
            <a:r>
              <a:rPr lang="cs-CZ" sz="1800" dirty="0" smtClean="0"/>
              <a:t>. Charakteristickým znakem New Yorku je nesmírné množství mrakodrapů, především pak na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</a:t>
            </a:r>
            <a:r>
              <a:rPr lang="cs-CZ" sz="1800" dirty="0" smtClean="0"/>
              <a:t>. V New Yorku se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                                             nalézá asi 5600 mrakodrapů a 48 z nich má přes 200 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			   New York je velice kulturně a etnicky rozmanitý.  Dnes je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                                                             36 % obyvatel města narozených mimo území USA. </a:t>
            </a:r>
          </a:p>
        </p:txBody>
      </p:sp>
      <p:pic>
        <p:nvPicPr>
          <p:cNvPr id="24578" name="Picture 2" descr="http://www.newyorkportables.com/images/sitebuilderpictures/nyc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745" y="-675456"/>
            <a:ext cx="4430823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canada.guillaumevoisin.fr/wp-content/uploads/2008/01/nyc-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0648" y="3573016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Největším městem je New York (asi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mil. obyvatel).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Byl založen v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cs-CZ" sz="1800" dirty="0" smtClean="0"/>
              <a:t>. století Holanďany v ústí řeky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Hudson</a:t>
            </a:r>
            <a:r>
              <a:rPr lang="cs-CZ" sz="1800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Je světovým střediskem obchodu, financí a dopravy.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New York tvoří pět částí: </a:t>
            </a:r>
            <a:r>
              <a:rPr lang="cs-CZ" sz="1800" dirty="0" err="1" smtClean="0"/>
              <a:t>The</a:t>
            </a:r>
            <a:r>
              <a:rPr lang="cs-CZ" sz="1800" dirty="0" smtClean="0"/>
              <a:t> Bronx, 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Brooklyn</a:t>
            </a:r>
            <a:r>
              <a:rPr lang="cs-CZ" sz="1800" dirty="0" smtClean="0"/>
              <a:t>, Manhattan, </a:t>
            </a:r>
            <a:r>
              <a:rPr lang="cs-CZ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Queens</a:t>
            </a:r>
            <a:r>
              <a:rPr lang="cs-CZ" sz="1800" dirty="0" smtClean="0"/>
              <a:t> a </a:t>
            </a:r>
            <a:r>
              <a:rPr lang="cs-CZ" sz="1800" dirty="0" err="1" smtClean="0"/>
              <a:t>Staten</a:t>
            </a:r>
            <a:r>
              <a:rPr lang="cs-CZ" sz="1800" dirty="0" smtClean="0"/>
              <a:t> Island.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Kulturním centrem města je v současnosti 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Broadway</a:t>
            </a:r>
            <a:r>
              <a:rPr lang="cs-CZ" sz="1800" dirty="0" smtClean="0"/>
              <a:t>. Charakteristickým znakem New Yorku je nesmírné množství mrakodrapů, především pak na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Manhattanu</a:t>
            </a:r>
            <a:r>
              <a:rPr lang="cs-CZ" sz="1800" dirty="0" smtClean="0"/>
              <a:t>. V New Yorku se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                                             nalézá asi 5600 mrakodrapů a 48 z nich má přes 200 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			   New York je velice kulturně a etnicky rozmanitý.  Dnes je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                                                             36 % obyvatel města narozených mimo území USA. </a:t>
            </a:r>
          </a:p>
        </p:txBody>
      </p:sp>
      <p:pic>
        <p:nvPicPr>
          <p:cNvPr id="24578" name="Picture 2" descr="http://www.newyorkportables.com/images/sitebuilderpictures/nyc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745" y="-675456"/>
            <a:ext cx="4430823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canada.guillaumevoisin.fr/wp-content/uploads/2008/01/nyc-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0648" y="3573016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www.onthisdeity.com/wp-content/uploads/2010/12/bostn_tea_29900_lg.gif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-1115633"/>
            <a:ext cx="9396536" cy="7973633"/>
          </a:xfrm>
          <a:prstGeom prst="rect">
            <a:avLst/>
          </a:prstGeom>
          <a:noFill/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ovéPole 9"/>
          <p:cNvSpPr txBox="1"/>
          <p:nvPr/>
        </p:nvSpPr>
        <p:spPr>
          <a:xfrm>
            <a:off x="1691680" y="1124744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1607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1854116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1774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2574196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1776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659894" y="3294276"/>
            <a:ext cx="12971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1861 - 1865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99992" y="4653136"/>
            <a:ext cx="3187539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První anglická osada </a:t>
            </a:r>
            <a:r>
              <a:rPr lang="cs-CZ" dirty="0" err="1" smtClean="0">
                <a:solidFill>
                  <a:schemeClr val="tx1"/>
                </a:solidFill>
              </a:rPr>
              <a:t>Jamestown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99992" y="1124744"/>
            <a:ext cx="3820085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1. Kontinentální kongres ve </a:t>
            </a:r>
            <a:r>
              <a:rPr lang="cs-CZ" dirty="0" err="1" smtClean="0">
                <a:solidFill>
                  <a:schemeClr val="tx1"/>
                </a:solidFill>
              </a:rPr>
              <a:t>Philadephii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499992" y="4005064"/>
            <a:ext cx="223048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Deklarace nezávislosti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1844824"/>
            <a:ext cx="3112199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Občanská válka Sever proti Jihu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Nadpis 2"/>
          <p:cNvSpPr txBox="1">
            <a:spLocks/>
          </p:cNvSpPr>
          <p:nvPr/>
        </p:nvSpPr>
        <p:spPr>
          <a:xfrm>
            <a:off x="107504" y="44624"/>
            <a:ext cx="2520280" cy="562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Utvoř správné dvojice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91680" y="3942348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1867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1680" y="4671720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1929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499992" y="2564904"/>
            <a:ext cx="238065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Koupě Aljašky od Ruska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99992" y="3284984"/>
            <a:ext cx="1591333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Krach NY burzy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onthisdeity.com/wp-content/uploads/2010/12/bostn_tea_29900_lg.gif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-1115633"/>
            <a:ext cx="9396536" cy="7973633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691680" y="1124744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1607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1854116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1774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2574196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1776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659894" y="3294276"/>
            <a:ext cx="12971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1861 - 1865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1124744"/>
            <a:ext cx="3187539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První anglická osada </a:t>
            </a:r>
            <a:r>
              <a:rPr lang="cs-CZ" dirty="0" err="1" smtClean="0">
                <a:solidFill>
                  <a:schemeClr val="tx1"/>
                </a:solidFill>
              </a:rPr>
              <a:t>Jamestown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00668" y="1844824"/>
            <a:ext cx="3820085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1. Kontinentální kongres ve </a:t>
            </a:r>
            <a:r>
              <a:rPr lang="cs-CZ" dirty="0" err="1" smtClean="0">
                <a:solidFill>
                  <a:schemeClr val="tx1"/>
                </a:solidFill>
              </a:rPr>
              <a:t>Philadephii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2564904"/>
            <a:ext cx="223048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Deklarace nezávislosti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88024" y="3284984"/>
            <a:ext cx="3112199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Občanská válka Sever proti Jihu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Nadpis 2"/>
          <p:cNvSpPr txBox="1">
            <a:spLocks/>
          </p:cNvSpPr>
          <p:nvPr/>
        </p:nvSpPr>
        <p:spPr>
          <a:xfrm>
            <a:off x="107504" y="44624"/>
            <a:ext cx="2520280" cy="562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Utvoř správné dvojice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91680" y="3942348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1867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1680" y="4671720"/>
            <a:ext cx="65274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1929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788024" y="3933056"/>
            <a:ext cx="238065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Koupě Aljašky od Ruska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00668" y="4653136"/>
            <a:ext cx="1591333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Krach NY burzy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6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Pojmenuj lokality na obrázcích</a:t>
            </a:r>
            <a:endParaRPr lang="cs-CZ" sz="2000" b="1" dirty="0">
              <a:latin typeface="Arial Narrow" pitchFamily="34" charset="0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http://travelmedford.org/attractions/images/crater-lak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9"/>
            <a:ext cx="3960000" cy="2395801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7/7d/Shrine_Drive_Through_Tree_-_Sequo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764704"/>
            <a:ext cx="2375814" cy="3167752"/>
          </a:xfrm>
          <a:prstGeom prst="rect">
            <a:avLst/>
          </a:prstGeom>
          <a:noFill/>
        </p:spPr>
      </p:pic>
      <p:pic>
        <p:nvPicPr>
          <p:cNvPr id="13" name="Picture 6" descr="http://famouswonders.com/wp-content/uploads/2009/04/yellowstone-national-p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976" y="3669320"/>
            <a:ext cx="3960000" cy="2640000"/>
          </a:xfrm>
          <a:prstGeom prst="rect">
            <a:avLst/>
          </a:prstGeom>
          <a:noFill/>
        </p:spPr>
      </p:pic>
      <p:pic>
        <p:nvPicPr>
          <p:cNvPr id="12296" name="Picture 8" descr="http://wikitravel.org/upload/shared/thumb/4/45/Tunnel_view,_Yosemite.jpg/280px-Tunnel_view,_Yosem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61048"/>
            <a:ext cx="366586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Pojmenuj lokality na obrázcích</a:t>
            </a:r>
            <a:endParaRPr lang="cs-CZ" sz="2000" b="1" dirty="0">
              <a:latin typeface="Arial Narrow" pitchFamily="34" charset="0"/>
            </a:endParaRPr>
          </a:p>
        </p:txBody>
      </p:sp>
      <p:pic>
        <p:nvPicPr>
          <p:cNvPr id="12290" name="Picture 2" descr="http://travelmedford.org/attractions/images/crater-lak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9"/>
            <a:ext cx="3960000" cy="2395801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7/7d/Shrine_Drive_Through_Tree_-_Sequo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764704"/>
            <a:ext cx="2375814" cy="3167752"/>
          </a:xfrm>
          <a:prstGeom prst="rect">
            <a:avLst/>
          </a:prstGeom>
          <a:noFill/>
        </p:spPr>
      </p:pic>
      <p:pic>
        <p:nvPicPr>
          <p:cNvPr id="13" name="Picture 6" descr="http://famouswonders.com/wp-content/uploads/2009/04/yellowstone-national-p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76" y="3669320"/>
            <a:ext cx="3960000" cy="2640000"/>
          </a:xfrm>
          <a:prstGeom prst="rect">
            <a:avLst/>
          </a:prstGeom>
          <a:noFill/>
        </p:spPr>
      </p:pic>
      <p:pic>
        <p:nvPicPr>
          <p:cNvPr id="12296" name="Picture 8" descr="http://wikitravel.org/upload/shared/thumb/4/45/Tunnel_view,_Yosemite.jpg/280px-Tunnel_view,_Yosem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3665860" cy="244827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275856" y="2924944"/>
            <a:ext cx="100360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err="1" smtClean="0"/>
              <a:t>Crater</a:t>
            </a:r>
            <a:r>
              <a:rPr lang="cs-CZ" sz="1400" dirty="0" smtClean="0"/>
              <a:t> </a:t>
            </a:r>
            <a:r>
              <a:rPr lang="cs-CZ" sz="1400" dirty="0" err="1" smtClean="0"/>
              <a:t>Lake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15816" y="5877272"/>
            <a:ext cx="1308692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err="1" smtClean="0"/>
              <a:t>Yellowstone</a:t>
            </a:r>
            <a:r>
              <a:rPr lang="cs-CZ" sz="1400" dirty="0" smtClean="0"/>
              <a:t> NP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16016" y="5877272"/>
            <a:ext cx="1095877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err="1" smtClean="0"/>
              <a:t>Yosemite</a:t>
            </a:r>
            <a:r>
              <a:rPr lang="cs-CZ" sz="1400" dirty="0" smtClean="0"/>
              <a:t> NP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68144" y="980728"/>
            <a:ext cx="768159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err="1" smtClean="0"/>
              <a:t>Sequoia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ionenewsone.files.wordpress.com/2012/11/ap12042112122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-324544" y="0"/>
            <a:ext cx="10026927" cy="685800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4788024" y="1124744"/>
            <a:ext cx="2096536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Konec studené války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00668" y="1844824"/>
            <a:ext cx="1898853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Jaltská konference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2564904"/>
            <a:ext cx="1569725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Kubánská krize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788024" y="3284984"/>
            <a:ext cx="199657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Válka za nezávislost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88024" y="3933056"/>
            <a:ext cx="1666610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1. Světová válka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00668" y="4653136"/>
            <a:ext cx="1655710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Zrušení otroctví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1124744"/>
            <a:ext cx="13026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Washington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691680" y="1854116"/>
            <a:ext cx="84959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Lincoln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691680" y="2574196"/>
            <a:ext cx="82907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Wilson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659894" y="3294276"/>
            <a:ext cx="109985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Roosevelt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691680" y="3942348"/>
            <a:ext cx="10012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Kennedy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691680" y="4671720"/>
            <a:ext cx="64312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Bush</a:t>
            </a:r>
            <a:endParaRPr lang="cs-CZ" dirty="0"/>
          </a:p>
        </p:txBody>
      </p:sp>
      <p:pic>
        <p:nvPicPr>
          <p:cNvPr id="20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Obdélník 28"/>
          <p:cNvSpPr/>
          <p:nvPr/>
        </p:nvSpPr>
        <p:spPr>
          <a:xfrm>
            <a:off x="251520" y="188640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>
                <a:latin typeface="Arial Narrow" pitchFamily="34" charset="0"/>
              </a:rPr>
              <a:t>Utvoř správné dvojice </a:t>
            </a:r>
            <a:endParaRPr lang="cs-CZ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1017</Words>
  <Application>Microsoft Office PowerPoint</Application>
  <PresentationFormat>Předvádění na obrazovce (4:3)</PresentationFormat>
  <Paragraphs>491</Paragraphs>
  <Slides>17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Motiv sady Office</vt:lpstr>
      <vt:lpstr>Výchozí návrh</vt:lpstr>
      <vt:lpstr>1_Výchozí návrh</vt:lpstr>
      <vt:lpstr>Severní Amerika - USA</vt:lpstr>
      <vt:lpstr>Prezentace aplikace PowerPoint</vt:lpstr>
      <vt:lpstr>Doplň slova do textu: </vt:lpstr>
      <vt:lpstr>Doplň slova do textu: </vt:lpstr>
      <vt:lpstr>Prezentace aplikace PowerPoint</vt:lpstr>
      <vt:lpstr>Prezentace aplikace PowerPoint</vt:lpstr>
      <vt:lpstr>Pojmenuj lokality na obrázcích</vt:lpstr>
      <vt:lpstr>Pojmenuj lokality na obrázcích</vt:lpstr>
      <vt:lpstr>Prezentace aplikace PowerPoint</vt:lpstr>
      <vt:lpstr>Prezentace aplikace PowerPoint</vt:lpstr>
      <vt:lpstr>Vyplň tajenku:</vt:lpstr>
      <vt:lpstr>Vyplň tajenku:</vt:lpstr>
      <vt:lpstr>New Deal</vt:lpstr>
      <vt:lpstr>Podle následující charakteristiky rozhodni, o jaký stát USA se jedná: </vt:lpstr>
      <vt:lpstr>Podle následující charakteristiky rozhodni, o jaký stát USA se jedná: </vt:lpstr>
      <vt:lpstr>POUŽITÉ ZDROJE:</vt:lpstr>
      <vt:lpstr>POUŽITÉ ZDROJE:</vt:lpstr>
    </vt:vector>
  </TitlesOfParts>
  <Company>žádná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PRO TVORBU DUM</dc:title>
  <dc:creator>Lukáš Heřmánek</dc:creator>
  <cp:lastModifiedBy>Pepa</cp:lastModifiedBy>
  <cp:revision>94</cp:revision>
  <dcterms:created xsi:type="dcterms:W3CDTF">2013-04-07T07:38:04Z</dcterms:created>
  <dcterms:modified xsi:type="dcterms:W3CDTF">2013-06-04T12:52:51Z</dcterms:modified>
</cp:coreProperties>
</file>