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4398-5C0F-4EDF-A3DB-C2B7479EA5B8}" type="datetimeFigureOut">
              <a:rPr lang="cs-CZ" smtClean="0"/>
              <a:t>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AE56-356E-43E4-A6DF-D0D5875DCE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127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4398-5C0F-4EDF-A3DB-C2B7479EA5B8}" type="datetimeFigureOut">
              <a:rPr lang="cs-CZ" smtClean="0"/>
              <a:t>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AE56-356E-43E4-A6DF-D0D5875DCE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556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4398-5C0F-4EDF-A3DB-C2B7479EA5B8}" type="datetimeFigureOut">
              <a:rPr lang="cs-CZ" smtClean="0"/>
              <a:t>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AE56-356E-43E4-A6DF-D0D5875DCE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856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4398-5C0F-4EDF-A3DB-C2B7479EA5B8}" type="datetimeFigureOut">
              <a:rPr lang="cs-CZ" smtClean="0"/>
              <a:t>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AE56-356E-43E4-A6DF-D0D5875DCE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935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4398-5C0F-4EDF-A3DB-C2B7479EA5B8}" type="datetimeFigureOut">
              <a:rPr lang="cs-CZ" smtClean="0"/>
              <a:t>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AE56-356E-43E4-A6DF-D0D5875DCE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871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4398-5C0F-4EDF-A3DB-C2B7479EA5B8}" type="datetimeFigureOut">
              <a:rPr lang="cs-CZ" smtClean="0"/>
              <a:t>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AE56-356E-43E4-A6DF-D0D5875DCE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146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4398-5C0F-4EDF-A3DB-C2B7479EA5B8}" type="datetimeFigureOut">
              <a:rPr lang="cs-CZ" smtClean="0"/>
              <a:t>1.6.2013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AE56-356E-43E4-A6DF-D0D5875DCE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880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4398-5C0F-4EDF-A3DB-C2B7479EA5B8}" type="datetimeFigureOut">
              <a:rPr lang="cs-CZ" smtClean="0"/>
              <a:t>1.6.2013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AE56-356E-43E4-A6DF-D0D5875DCE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188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4398-5C0F-4EDF-A3DB-C2B7479EA5B8}" type="datetimeFigureOut">
              <a:rPr lang="cs-CZ" smtClean="0"/>
              <a:t>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AE56-356E-43E4-A6DF-D0D5875DCE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319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4398-5C0F-4EDF-A3DB-C2B7479EA5B8}" type="datetimeFigureOut">
              <a:rPr lang="cs-CZ" smtClean="0"/>
              <a:t>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AE56-356E-43E4-A6DF-D0D5875DCE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039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4398-5C0F-4EDF-A3DB-C2B7479EA5B8}" type="datetimeFigureOut">
              <a:rPr lang="cs-CZ" smtClean="0"/>
              <a:t>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AE56-356E-43E4-A6DF-D0D5875DCE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774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3">
              <a:lumMod val="60000"/>
              <a:lumOff val="40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44398-5C0F-4EDF-A3DB-C2B7479EA5B8}" type="datetimeFigureOut">
              <a:rPr lang="cs-CZ" smtClean="0"/>
              <a:t>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9AE56-356E-43E4-A6DF-D0D5875DCE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4322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riedljr\Desktop\Dotace pro školy\Základní logolink\logolinkI_bar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100" y="404813"/>
            <a:ext cx="5257800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/>
          <p:nvPr/>
        </p:nvSpPr>
        <p:spPr>
          <a:xfrm>
            <a:off x="1745382" y="2551837"/>
            <a:ext cx="56532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Výukový materiál:	VY_32_INOVACE_Zástupci halogenidů</a:t>
            </a:r>
            <a:br>
              <a:rPr lang="cs-CZ" dirty="0" smtClean="0"/>
            </a:br>
            <a:r>
              <a:rPr lang="cs-CZ" dirty="0" smtClean="0"/>
              <a:t>Název projektu: Šablony Špičák</a:t>
            </a:r>
            <a:br>
              <a:rPr lang="cs-CZ" dirty="0" smtClean="0"/>
            </a:br>
            <a:r>
              <a:rPr lang="cs-CZ" dirty="0" smtClean="0"/>
              <a:t>Číslo projektu: CZ.1.07/1.4.00/21.2735</a:t>
            </a:r>
            <a:br>
              <a:rPr lang="cs-CZ" dirty="0" smtClean="0"/>
            </a:br>
            <a:r>
              <a:rPr lang="cs-CZ" dirty="0" smtClean="0"/>
              <a:t>Šablona: III/2</a:t>
            </a:r>
            <a:br>
              <a:rPr lang="cs-CZ" dirty="0" smtClean="0"/>
            </a:br>
            <a:r>
              <a:rPr lang="cs-CZ" dirty="0" smtClean="0"/>
              <a:t>Autor VM: Mgr. Šárka Bártová</a:t>
            </a:r>
            <a:br>
              <a:rPr lang="cs-CZ" dirty="0" smtClean="0"/>
            </a:br>
            <a:r>
              <a:rPr lang="cs-CZ" dirty="0" smtClean="0"/>
              <a:t>VM byl vytvořen: květen 2013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9522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Chlorid amonný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NH</a:t>
            </a:r>
            <a:r>
              <a:rPr lang="cs-CZ" baseline="-25000" dirty="0" smtClean="0"/>
              <a:t>4</a:t>
            </a:r>
            <a:r>
              <a:rPr lang="cs-CZ" dirty="0" smtClean="0"/>
              <a:t>Cl</a:t>
            </a:r>
          </a:p>
          <a:p>
            <a:r>
              <a:rPr lang="cs-CZ" dirty="0" smtClean="0"/>
              <a:t>bílá krystalická látka</a:t>
            </a:r>
          </a:p>
          <a:p>
            <a:r>
              <a:rPr lang="cs-CZ" dirty="0" smtClean="0"/>
              <a:t>rozpustný ve vodě, vodný roztok je slabě kyselý </a:t>
            </a:r>
          </a:p>
          <a:p>
            <a:endParaRPr lang="cs-CZ" dirty="0"/>
          </a:p>
        </p:txBody>
      </p:sp>
      <p:pic>
        <p:nvPicPr>
          <p:cNvPr id="4" name="Obrázek 3" descr="http://upload.wikimedia.org/wikipedia/commons/c/c7/Ammoniumchlorid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77072"/>
            <a:ext cx="3024336" cy="2077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Soubor:Hazard X.sv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077072"/>
            <a:ext cx="1944216" cy="187220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bdélník 5"/>
          <p:cNvSpPr/>
          <p:nvPr/>
        </p:nvSpPr>
        <p:spPr>
          <a:xfrm>
            <a:off x="3923928" y="4077072"/>
            <a:ext cx="216024" cy="2160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5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668344" y="4077072"/>
            <a:ext cx="216024" cy="2160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6</a:t>
            </a:r>
            <a:endParaRPr lang="cs-CZ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272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Chlorid amonný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zdraví škodlivý, při požití</a:t>
            </a:r>
            <a:r>
              <a:rPr lang="cs-CZ" baseline="30000" dirty="0"/>
              <a:t> </a:t>
            </a:r>
            <a:r>
              <a:rPr lang="cs-CZ" dirty="0" smtClean="0"/>
              <a:t>(způsobuje zvracení a bolesti v krku) a dráždí oči</a:t>
            </a:r>
            <a:r>
              <a:rPr lang="cs-CZ" dirty="0"/>
              <a:t>,</a:t>
            </a:r>
            <a:r>
              <a:rPr lang="cs-CZ" dirty="0" smtClean="0"/>
              <a:t> při zahřívání se rozkládá za vzniku chlorovodíku a amoniaku (oba plyny jsou toxické) </a:t>
            </a:r>
          </a:p>
          <a:p>
            <a:r>
              <a:rPr lang="cs-CZ" dirty="0" smtClean="0"/>
              <a:t>vyskytuje se jako                                            nerost salmiak</a:t>
            </a:r>
          </a:p>
          <a:p>
            <a:endParaRPr lang="cs-CZ" dirty="0"/>
          </a:p>
        </p:txBody>
      </p:sp>
      <p:pic>
        <p:nvPicPr>
          <p:cNvPr id="4" name="Obrázek 3" descr="Salammoniac-4jg11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501008"/>
            <a:ext cx="1447800" cy="27082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7171928" y="3501008"/>
            <a:ext cx="208384" cy="2160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7</a:t>
            </a:r>
            <a:endParaRPr lang="cs-CZ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682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Chlorid amonný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Využívá se:</a:t>
            </a:r>
          </a:p>
          <a:p>
            <a:r>
              <a:rPr lang="cs-CZ" dirty="0" smtClean="0"/>
              <a:t>jako přídatná látka v potravinářství (E 510) jako regulátor kyselosti, přídavná látka do pečiva a pro ostře slanou chuť k výrobě některých druhů lékořicových bonbónů </a:t>
            </a:r>
          </a:p>
          <a:p>
            <a:r>
              <a:rPr lang="cs-CZ" dirty="0" smtClean="0"/>
              <a:t>v dýmovnicích</a:t>
            </a:r>
          </a:p>
          <a:p>
            <a:r>
              <a:rPr lang="cs-CZ" dirty="0" smtClean="0"/>
              <a:t>v suchých článcích </a:t>
            </a:r>
          </a:p>
          <a:p>
            <a:r>
              <a:rPr lang="cs-CZ" dirty="0" smtClean="0"/>
              <a:t>ve fotografii se používá jako ustalovač</a:t>
            </a:r>
          </a:p>
          <a:p>
            <a:pPr marL="0" indent="0">
              <a:buNone/>
            </a:pPr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2680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dirty="0" smtClean="0"/>
              <a:t>Zdroj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/>
              <a:t>http://cs.wikipedia.org/wiki/Halogenidy</a:t>
            </a:r>
          </a:p>
          <a:p>
            <a:pPr marL="0" indent="0">
              <a:buNone/>
            </a:pPr>
            <a:r>
              <a:rPr lang="cs-CZ" sz="1600" dirty="0"/>
              <a:t>http://cs.wikipedia.org/wiki/Halogenvod%C3%ADkov%C3%A9_kyseliny</a:t>
            </a:r>
          </a:p>
          <a:p>
            <a:pPr marL="0" indent="0">
              <a:buNone/>
            </a:pPr>
            <a:r>
              <a:rPr lang="cs-CZ" sz="1600" dirty="0"/>
              <a:t>http://www.komenskeho66.cz/materialy/chemie/WEB-CHEMIE8/halogenidy.html</a:t>
            </a:r>
          </a:p>
          <a:p>
            <a:pPr marL="0" indent="0">
              <a:buNone/>
            </a:pPr>
            <a:r>
              <a:rPr lang="cs-CZ" sz="1600" dirty="0"/>
              <a:t>http://cs.wikipedia.org/wiki/Chlorid_sodn%C3%BD</a:t>
            </a:r>
          </a:p>
          <a:p>
            <a:pPr marL="0" indent="0">
              <a:buNone/>
            </a:pPr>
            <a:r>
              <a:rPr lang="cs-CZ" sz="1600" dirty="0"/>
              <a:t>http://home.tiscali.cz/chemie/halogenidy.htm</a:t>
            </a:r>
          </a:p>
          <a:p>
            <a:pPr marL="0" indent="0">
              <a:buNone/>
            </a:pPr>
            <a:r>
              <a:rPr lang="cs-CZ" sz="1600" dirty="0"/>
              <a:t>http://</a:t>
            </a:r>
            <a:r>
              <a:rPr lang="cs-CZ" sz="1600" dirty="0" smtClean="0"/>
              <a:t>cs.wikipedia.org/wiki/Chlorid_amonn%C3%BD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/>
              <a:t>1 http://upload.wikimedia.org/wikipedia/commons/2/2e/NaCl-Ionengitter.png</a:t>
            </a:r>
          </a:p>
          <a:p>
            <a:pPr marL="0" indent="0">
              <a:buNone/>
            </a:pPr>
            <a:r>
              <a:rPr lang="cs-CZ" sz="1600" dirty="0"/>
              <a:t>2 http://www.chemievjidle.cz/foto_chemie/86/18113xx75X60.jpg</a:t>
            </a:r>
          </a:p>
          <a:p>
            <a:pPr marL="0" indent="0">
              <a:buNone/>
            </a:pPr>
            <a:r>
              <a:rPr lang="cs-CZ" sz="1600" dirty="0"/>
              <a:t>3 http://upload.wikimedia.org/wikipedia/commons/thumb/7/7c/Selpologne.jpg/248px-Selpologne.jpg</a:t>
            </a:r>
          </a:p>
          <a:p>
            <a:pPr marL="0" indent="0">
              <a:buNone/>
            </a:pPr>
            <a:r>
              <a:rPr lang="cs-CZ" sz="1600" dirty="0"/>
              <a:t>4 http://www.slantour.cz/foto/full/2470-solne-doly-wieliczka.jpg</a:t>
            </a:r>
          </a:p>
          <a:p>
            <a:pPr marL="0" indent="0">
              <a:buNone/>
            </a:pPr>
            <a:r>
              <a:rPr lang="cs-CZ" sz="1600" dirty="0"/>
              <a:t>5 http://upload.wikimedia.org/wikipedia/commons/c/c7/Ammoniumchlorid.png</a:t>
            </a:r>
          </a:p>
          <a:p>
            <a:pPr marL="0" indent="0">
              <a:buNone/>
            </a:pPr>
            <a:r>
              <a:rPr lang="cs-CZ" sz="1600" dirty="0"/>
              <a:t>6 http://upload.wikimedia.org/wikipedia/commons/thumb/e/ed/Hazard_X.svg/75px-Hazard_X.svg.png</a:t>
            </a:r>
          </a:p>
          <a:p>
            <a:pPr marL="0" indent="0">
              <a:buNone/>
            </a:pPr>
            <a:r>
              <a:rPr lang="cs-CZ" sz="1600" dirty="0"/>
              <a:t>7 http://upload.wikimedia.org/wikipedia/commons/thumb/4/46/Salammoniac-4jg11a.jpg/248px-Salammoniac-4jg11a.jpg</a:t>
            </a:r>
          </a:p>
          <a:p>
            <a:pPr marL="0" indent="0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504116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764704"/>
            <a:ext cx="74888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Vzdělávací oblast: Člověk a příroda</a:t>
            </a:r>
          </a:p>
          <a:p>
            <a:r>
              <a:rPr lang="cs-CZ" dirty="0" smtClean="0"/>
              <a:t>Vzdělávací obor:  Chemie</a:t>
            </a:r>
          </a:p>
          <a:p>
            <a:r>
              <a:rPr lang="cs-CZ" dirty="0" smtClean="0"/>
              <a:t>VM určen pro: 8. ročník</a:t>
            </a:r>
          </a:p>
          <a:p>
            <a:r>
              <a:rPr lang="cs-CZ" dirty="0" smtClean="0"/>
              <a:t>Tematický okruh: Sloučeniny</a:t>
            </a:r>
          </a:p>
          <a:p>
            <a:r>
              <a:rPr lang="cs-CZ" dirty="0" smtClean="0"/>
              <a:t>Téma: Zástupci halogenidů</a:t>
            </a:r>
          </a:p>
          <a:p>
            <a:r>
              <a:rPr lang="cs-CZ" dirty="0" smtClean="0"/>
              <a:t>Anotace: Mezi halogenidy patří zajímavé a pro život člověka nezbytné sloučeniny. Proto se je zde možno dozvědět se něco o jejich vlastnostech, výskytu, použití.</a:t>
            </a:r>
          </a:p>
          <a:p>
            <a:r>
              <a:rPr lang="cs-CZ" dirty="0" smtClean="0"/>
              <a:t>Klíčoví slova: Chlorid sodný, sůl, chlorid amonný, vlastnosti, výskyt, použití.</a:t>
            </a:r>
          </a:p>
          <a:p>
            <a:r>
              <a:rPr lang="cs-CZ" dirty="0" smtClean="0"/>
              <a:t>Metodika: Možné použití jako seznámení se významnými zástupci halogenidů,  </a:t>
            </a:r>
          </a:p>
          <a:p>
            <a:r>
              <a:rPr lang="cs-CZ" dirty="0" smtClean="0"/>
              <a:t>                    jejich vlastnostmi, výskytem a použitím.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679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63688" y="2132856"/>
            <a:ext cx="593367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5400" b="1" dirty="0"/>
              <a:t>Zástupci halogenidů</a:t>
            </a:r>
          </a:p>
        </p:txBody>
      </p:sp>
    </p:spTree>
    <p:extLst>
      <p:ext uri="{BB962C8B-B14F-4D97-AF65-F5344CB8AC3E}">
        <p14:creationId xmlns:p14="http://schemas.microsoft.com/office/powerpoint/2010/main" val="916601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Halogenidy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 soli halogenovodíkových kyselin (HF, </a:t>
            </a:r>
            <a:r>
              <a:rPr lang="cs-CZ" dirty="0"/>
              <a:t>H</a:t>
            </a:r>
            <a:r>
              <a:rPr lang="cs-CZ" dirty="0" smtClean="0"/>
              <a:t>Cl, HBr, HI) a sloučeniny halogenů (F, Cl, Br, I)        s elektropozitivnějšími prvky</a:t>
            </a:r>
          </a:p>
          <a:p>
            <a:endParaRPr lang="cs-CZ" dirty="0" smtClean="0"/>
          </a:p>
          <a:p>
            <a:r>
              <a:rPr lang="cs-CZ" dirty="0"/>
              <a:t>h</a:t>
            </a:r>
            <a:r>
              <a:rPr lang="cs-CZ" dirty="0" smtClean="0"/>
              <a:t>alogeny v nich mají oxidační číslo – l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p</a:t>
            </a:r>
            <a:r>
              <a:rPr lang="cs-CZ" dirty="0" smtClean="0"/>
              <a:t>řevážně jsou rozpustné ve vodě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4781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Chlorid sodný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NaCl</a:t>
            </a:r>
          </a:p>
          <a:p>
            <a:r>
              <a:rPr lang="cs-CZ" dirty="0" smtClean="0"/>
              <a:t>kuchyňská sůl</a:t>
            </a:r>
          </a:p>
          <a:p>
            <a:r>
              <a:rPr lang="cs-CZ" dirty="0" smtClean="0"/>
              <a:t>bílá krystalická látka, rozpustná ve vodě </a:t>
            </a:r>
          </a:p>
        </p:txBody>
      </p:sp>
      <p:pic>
        <p:nvPicPr>
          <p:cNvPr id="6" name="Obrázek 5" descr="http://upload.wikimedia.org/wikipedia/commons/2/2e/NaCl-Ionengitter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789040"/>
            <a:ext cx="2415029" cy="22669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Obdélník 6"/>
          <p:cNvSpPr/>
          <p:nvPr/>
        </p:nvSpPr>
        <p:spPr>
          <a:xfrm>
            <a:off x="6843013" y="3789040"/>
            <a:ext cx="249267" cy="2160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1</a:t>
            </a:r>
            <a:endParaRPr lang="cs-CZ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512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Chlorid sodný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 nezbytná složka potravy </a:t>
            </a:r>
          </a:p>
          <a:p>
            <a:r>
              <a:rPr lang="cs-CZ" sz="2800" dirty="0" smtClean="0"/>
              <a:t>používá se jako ochucovadlo v potravinářství (bývá ze zdravotních důvodů jodizovaná – je do ní přidáno malé množství jódu)</a:t>
            </a:r>
          </a:p>
          <a:p>
            <a:r>
              <a:rPr lang="cs-CZ" sz="2800" dirty="0" smtClean="0"/>
              <a:t>za dostatečný se považuje příjem soli kuchyňské v množství 1 g denně, za bezpečnou,                    zdraví neškodnou dávku je považováno                        6 g, maximálně 8 g denně, ale                          průměrná spotřeba v naší populaci                            činí asi 15 g denně</a:t>
            </a:r>
            <a:endParaRPr lang="cs-CZ" sz="2800" dirty="0" smtClean="0"/>
          </a:p>
          <a:p>
            <a:endParaRPr lang="cs-CZ" dirty="0"/>
          </a:p>
        </p:txBody>
      </p:sp>
      <p:pic>
        <p:nvPicPr>
          <p:cNvPr id="4" name="Obrázek 3" descr="Fotografie potraviny Jedlá s&amp;uring;l jó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581128"/>
            <a:ext cx="2232248" cy="187220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bdélník 5"/>
          <p:cNvSpPr/>
          <p:nvPr/>
        </p:nvSpPr>
        <p:spPr>
          <a:xfrm>
            <a:off x="8604448" y="4365104"/>
            <a:ext cx="216024" cy="2160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2</a:t>
            </a:r>
            <a:endParaRPr lang="cs-CZ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512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Chlorid sodný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přírodě se vyskytuje v mořské vodě (asi 2,7%) nebo jako nerost sůl kamenná </a:t>
            </a:r>
          </a:p>
          <a:p>
            <a:pPr marL="0" indent="0">
              <a:buNone/>
            </a:pPr>
            <a:r>
              <a:rPr lang="cs-CZ" dirty="0" smtClean="0"/>
              <a:t>    = halit</a:t>
            </a:r>
          </a:p>
          <a:p>
            <a:endParaRPr lang="cs-CZ" dirty="0"/>
          </a:p>
        </p:txBody>
      </p:sp>
      <p:pic>
        <p:nvPicPr>
          <p:cNvPr id="4" name="Obrázek 3" descr="Selpologn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068960"/>
            <a:ext cx="3298304" cy="280072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bdélník 5"/>
          <p:cNvSpPr/>
          <p:nvPr/>
        </p:nvSpPr>
        <p:spPr>
          <a:xfrm>
            <a:off x="7942312" y="3068960"/>
            <a:ext cx="230088" cy="2160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3</a:t>
            </a:r>
            <a:endParaRPr lang="cs-CZ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511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Chlorid sodný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ískává se odsolováním mořské vody nebo těžbou</a:t>
            </a:r>
          </a:p>
          <a:p>
            <a:r>
              <a:rPr lang="cs-CZ" dirty="0" smtClean="0"/>
              <a:t>známe solné doly                                                   v Polsku ve Veličce</a:t>
            </a:r>
          </a:p>
          <a:p>
            <a:endParaRPr lang="cs-CZ" dirty="0"/>
          </a:p>
        </p:txBody>
      </p:sp>
      <p:pic>
        <p:nvPicPr>
          <p:cNvPr id="5" name="Obrázek 4" descr="http://www.slantour.cz/foto/full/2470-solne-doly-wieliczk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36912"/>
            <a:ext cx="3680435" cy="346123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bdélník 5"/>
          <p:cNvSpPr/>
          <p:nvPr/>
        </p:nvSpPr>
        <p:spPr>
          <a:xfrm>
            <a:off x="8252435" y="2636912"/>
            <a:ext cx="280005" cy="2160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4</a:t>
            </a:r>
            <a:endParaRPr lang="cs-CZ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175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Chlorid sodný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další použití:</a:t>
            </a:r>
          </a:p>
          <a:p>
            <a:pPr>
              <a:buFont typeface="Courier New" pitchFamily="49" charset="0"/>
              <a:buChar char="o"/>
            </a:pPr>
            <a:r>
              <a:rPr lang="cs-CZ" dirty="0"/>
              <a:t>k</a:t>
            </a:r>
            <a:r>
              <a:rPr lang="cs-CZ" dirty="0" smtClean="0"/>
              <a:t> výrobě chloru, hydroxidu sodného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 k odstraňování námrazy z vozovek              </a:t>
            </a:r>
            <a:r>
              <a:rPr lang="cs-CZ" sz="2800" dirty="0" smtClean="0"/>
              <a:t>(NaCl snižuje teplotu mrznutí vody až na -21</a:t>
            </a:r>
            <a:r>
              <a:rPr lang="cs-CZ" sz="2800" baseline="30000" dirty="0" smtClean="0"/>
              <a:t>o</a:t>
            </a:r>
            <a:r>
              <a:rPr lang="cs-CZ" sz="2800" dirty="0" smtClean="0"/>
              <a:t>C,          v praxi </a:t>
            </a:r>
            <a:r>
              <a:rPr lang="cs-CZ" sz="2800" dirty="0"/>
              <a:t>ú</a:t>
            </a:r>
            <a:r>
              <a:rPr lang="cs-CZ" sz="2800" dirty="0" smtClean="0"/>
              <a:t>činkuje asi do - 7</a:t>
            </a:r>
            <a:r>
              <a:rPr lang="cs-CZ" sz="2800" baseline="30000" dirty="0" smtClean="0"/>
              <a:t>o</a:t>
            </a:r>
            <a:r>
              <a:rPr lang="cs-CZ" sz="2800" dirty="0" smtClean="0"/>
              <a:t>C)</a:t>
            </a:r>
            <a:endParaRPr lang="cs-CZ" sz="2800" dirty="0" smtClean="0"/>
          </a:p>
          <a:p>
            <a:pPr>
              <a:buFont typeface="Courier New" pitchFamily="49" charset="0"/>
              <a:buChar char="o"/>
            </a:pPr>
            <a:r>
              <a:rPr lang="cs-CZ" dirty="0"/>
              <a:t>k</a:t>
            </a:r>
            <a:r>
              <a:rPr lang="cs-CZ" dirty="0" smtClean="0"/>
              <a:t>e konzervaci zeleniny a masa</a:t>
            </a:r>
          </a:p>
          <a:p>
            <a:pPr>
              <a:buFont typeface="Courier New" pitchFamily="49" charset="0"/>
              <a:buChar char="o"/>
            </a:pPr>
            <a:r>
              <a:rPr lang="cs-CZ" dirty="0"/>
              <a:t>uplatňuje se při výrobě mýdla a při zpracování kůží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81525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390</Words>
  <Application>Microsoft Office PowerPoint</Application>
  <PresentationFormat>Předvádění na obrazovce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Prezentace aplikace PowerPoint</vt:lpstr>
      <vt:lpstr>Prezentace aplikace PowerPoint</vt:lpstr>
      <vt:lpstr>Prezentace aplikace PowerPoint</vt:lpstr>
      <vt:lpstr>Halogenidy</vt:lpstr>
      <vt:lpstr>Chlorid sodný</vt:lpstr>
      <vt:lpstr>Chlorid sodný</vt:lpstr>
      <vt:lpstr>Chlorid sodný</vt:lpstr>
      <vt:lpstr>Chlorid sodný</vt:lpstr>
      <vt:lpstr>Chlorid sodný</vt:lpstr>
      <vt:lpstr>Chlorid amonný</vt:lpstr>
      <vt:lpstr>Chlorid amonný</vt:lpstr>
      <vt:lpstr>Chlorid amonný</vt:lpstr>
      <vt:lpstr>Zdroj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sbartova</dc:creator>
  <cp:lastModifiedBy>sbartova</cp:lastModifiedBy>
  <cp:revision>11</cp:revision>
  <dcterms:created xsi:type="dcterms:W3CDTF">2013-06-01T11:09:21Z</dcterms:created>
  <dcterms:modified xsi:type="dcterms:W3CDTF">2013-06-01T13:04:54Z</dcterms:modified>
</cp:coreProperties>
</file>