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50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19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43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14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9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93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3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68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02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94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5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chemeClr val="bg1">
              <a:lumMod val="6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98419-FC04-450E-A2BF-679EC66B62FC}" type="datetimeFigureOut">
              <a:rPr lang="cs-CZ" smtClean="0"/>
              <a:t>2.6.2013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F2A1-A0C5-4E2E-BEEE-CA67FF35D4E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81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286000" y="2551837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Výukový materiál: VY_32_INOVACE_Uhlík</a:t>
            </a:r>
          </a:p>
          <a:p>
            <a:r>
              <a:rPr lang="cs-CZ" sz="2000" dirty="0">
                <a:solidFill>
                  <a:schemeClr val="bg1"/>
                </a:solidFill>
              </a:rPr>
              <a:t>Název projektu: Šablony Špičák</a:t>
            </a:r>
          </a:p>
          <a:p>
            <a:r>
              <a:rPr lang="cs-CZ" sz="2000" dirty="0">
                <a:solidFill>
                  <a:schemeClr val="bg1"/>
                </a:solidFill>
              </a:rPr>
              <a:t>Číslo projektu: CZ.1.07/1.4.00/21.2735</a:t>
            </a:r>
          </a:p>
          <a:p>
            <a:r>
              <a:rPr lang="cs-CZ" sz="2000" dirty="0">
                <a:solidFill>
                  <a:schemeClr val="bg1"/>
                </a:solidFill>
              </a:rPr>
              <a:t>Šablona: III/2</a:t>
            </a:r>
          </a:p>
          <a:p>
            <a:r>
              <a:rPr lang="cs-CZ" sz="2000" dirty="0">
                <a:solidFill>
                  <a:schemeClr val="bg1"/>
                </a:solidFill>
              </a:rPr>
              <a:t>Autor VM: Mgr. Šárka Bártová</a:t>
            </a:r>
          </a:p>
          <a:p>
            <a:r>
              <a:rPr lang="cs-CZ" sz="2000" dirty="0">
                <a:solidFill>
                  <a:schemeClr val="bg1"/>
                </a:solidFill>
              </a:rPr>
              <a:t>VM byl vytvořen: květen 2013</a:t>
            </a:r>
          </a:p>
        </p:txBody>
      </p:sp>
    </p:spTree>
    <p:extLst>
      <p:ext uri="{BB962C8B-B14F-4D97-AF65-F5344CB8AC3E}">
        <p14:creationId xmlns:p14="http://schemas.microsoft.com/office/powerpoint/2010/main" val="39274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Uměle vytvořené formy uhlíku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ulleren – Nobelova cena,                                                            		  1996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grafen</a:t>
            </a:r>
            <a:r>
              <a:rPr lang="cs-CZ" dirty="0" smtClean="0">
                <a:solidFill>
                  <a:schemeClr val="bg1"/>
                </a:solidFill>
              </a:rPr>
              <a:t> –   Nobelova cena,                                        		  2010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 descr="Buckminsterfullerene animate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088232" cy="2109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Graphene xyz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410" y="4149080"/>
            <a:ext cx="2029974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8028384" y="1772816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5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28384" y="5805264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6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Další výskyt uhlíku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tvoří základní stavební kámen všech organických sloučenin a tím i všech živých organismů </a:t>
            </a:r>
          </a:p>
          <a:p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loučeniny uhlíku jsou základem fosilních paliv jako je zemní plyn, ropa a uhlí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 základem umělých hmot - plastů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Další umělé formy uhlíku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saze</a:t>
            </a:r>
            <a:r>
              <a:rPr lang="cs-CZ" dirty="0" smtClean="0">
                <a:solidFill>
                  <a:schemeClr val="bg1"/>
                </a:solidFill>
              </a:rPr>
              <a:t> - vznikají spalováním uhlí, používají se jako plnidlo do pneumatik, jako černý pigment</a:t>
            </a:r>
          </a:p>
          <a:p>
            <a:r>
              <a:rPr lang="cs-CZ" b="1" dirty="0">
                <a:solidFill>
                  <a:schemeClr val="bg1"/>
                </a:solidFill>
              </a:rPr>
              <a:t>a</a:t>
            </a:r>
            <a:r>
              <a:rPr lang="cs-CZ" b="1" dirty="0" smtClean="0">
                <a:solidFill>
                  <a:schemeClr val="bg1"/>
                </a:solidFill>
              </a:rPr>
              <a:t>ktivní uhlí </a:t>
            </a:r>
            <a:r>
              <a:rPr lang="cs-CZ" dirty="0" smtClean="0">
                <a:solidFill>
                  <a:schemeClr val="bg1"/>
                </a:solidFill>
              </a:rPr>
              <a:t>- má velký povrch, na něj se mohou vázat plyny, páry nebo barviva, používá se jako filtr do plynových masek nebo jako živočišné uhlí </a:t>
            </a:r>
          </a:p>
          <a:p>
            <a:r>
              <a:rPr lang="cs-CZ" b="1" dirty="0">
                <a:solidFill>
                  <a:schemeClr val="bg1"/>
                </a:solidFill>
              </a:rPr>
              <a:t>k</a:t>
            </a:r>
            <a:r>
              <a:rPr lang="cs-CZ" b="1" dirty="0" smtClean="0">
                <a:solidFill>
                  <a:schemeClr val="bg1"/>
                </a:solidFill>
              </a:rPr>
              <a:t>oks</a:t>
            </a:r>
            <a:r>
              <a:rPr lang="cs-CZ" dirty="0" smtClean="0">
                <a:solidFill>
                  <a:schemeClr val="bg1"/>
                </a:solidFill>
              </a:rPr>
              <a:t> - se vyrábí z uhlí v koksárnách, je to téměř 100% uhlík, používá se jako palivo do vysokých pecí pro výrobu železa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Využití uhlíku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Doplň samostatně z předchozích informací a     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zkontroluj si na následující stránce: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Využití uhlíku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ve šperkařství</a:t>
            </a:r>
          </a:p>
          <a:p>
            <a:r>
              <a:rPr lang="cs-CZ" dirty="0">
                <a:solidFill>
                  <a:schemeClr val="bg1"/>
                </a:solidFill>
              </a:rPr>
              <a:t>ř</a:t>
            </a:r>
            <a:r>
              <a:rPr lang="cs-CZ" dirty="0" smtClean="0">
                <a:solidFill>
                  <a:schemeClr val="bg1"/>
                </a:solidFill>
              </a:rPr>
              <a:t>ezání, broušení, vrtání</a:t>
            </a:r>
          </a:p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áplň tužek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elektrospotřebičích, v bateriích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jaderných reaktorech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alivo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lnidlo do pneumatik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o filtrů plynových masek</a:t>
            </a:r>
          </a:p>
          <a:p>
            <a:r>
              <a:rPr lang="cs-CZ" dirty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ako lék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chemeClr val="bg1"/>
                </a:solidFill>
              </a:rPr>
              <a:t>Zdroj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1500" dirty="0">
                <a:solidFill>
                  <a:schemeClr val="bg1"/>
                </a:solidFill>
              </a:rPr>
              <a:t>http://cs.wikipedia.org/wiki/Uhl%C3%ADk#Formy_uhl.C3.ADku</a:t>
            </a:r>
          </a:p>
          <a:p>
            <a:r>
              <a:rPr lang="cs-CZ" sz="1500" dirty="0">
                <a:solidFill>
                  <a:schemeClr val="bg1"/>
                </a:solidFill>
              </a:rPr>
              <a:t>http://cs.wikipedia.org/wiki/Diamant#Vyu.C5.BEit.C3.AD</a:t>
            </a:r>
          </a:p>
          <a:p>
            <a:r>
              <a:rPr lang="cs-CZ" sz="1500" dirty="0">
                <a:solidFill>
                  <a:schemeClr val="bg1"/>
                </a:solidFill>
              </a:rPr>
              <a:t>http://www.zschemie.euweb.cz/uhlik/uhlik2.html</a:t>
            </a:r>
          </a:p>
          <a:p>
            <a:r>
              <a:rPr lang="cs-CZ" sz="1500" dirty="0">
                <a:solidFill>
                  <a:schemeClr val="bg1"/>
                </a:solidFill>
              </a:rPr>
              <a:t>http://www.zschemie.euweb.cz/uhlik/uhlik3.html</a:t>
            </a:r>
          </a:p>
          <a:p>
            <a:r>
              <a:rPr lang="cs-CZ" sz="1500" dirty="0">
                <a:solidFill>
                  <a:schemeClr val="bg1"/>
                </a:solidFill>
              </a:rPr>
              <a:t>http://cs.wikipedia.org/wiki/Grafit</a:t>
            </a:r>
          </a:p>
          <a:p>
            <a:r>
              <a:rPr lang="cs-CZ" sz="1500" dirty="0">
                <a:solidFill>
                  <a:schemeClr val="bg1"/>
                </a:solidFill>
              </a:rPr>
              <a:t>1 http://t3.gstatic.com/images?q=tbn:ANd9GcQOivteJ3-ZjugX-rtm67qjroZfBthLuyEYpB-jYlZ24yqS2PTB</a:t>
            </a:r>
          </a:p>
          <a:p>
            <a:r>
              <a:rPr lang="cs-CZ" sz="1500" dirty="0">
                <a:solidFill>
                  <a:schemeClr val="bg1"/>
                </a:solidFill>
              </a:rPr>
              <a:t>2 http://upload.wikimedia.org/wikipedia/commons/thumb/2/22/Diamond_Cubic-F_lattice_animation.gif/100px-Diamond_Cubic-F_lattice_animation.gif</a:t>
            </a:r>
          </a:p>
          <a:p>
            <a:r>
              <a:rPr lang="cs-CZ" sz="1500" dirty="0">
                <a:solidFill>
                  <a:schemeClr val="bg1"/>
                </a:solidFill>
              </a:rPr>
              <a:t>3 http://t3.gstatic.com/images?q=tbn:ANd9GcR7xw7YMpNvuOwayVTkVLkTwjTi-tZP9Fud2R0csZc2lhW4axr3Vg</a:t>
            </a:r>
          </a:p>
          <a:p>
            <a:r>
              <a:rPr lang="cs-CZ" sz="1500" dirty="0">
                <a:solidFill>
                  <a:schemeClr val="bg1"/>
                </a:solidFill>
              </a:rPr>
              <a:t>4 http://upload.wikimedia.org/wikipedia/commons/thumb/5/50/Graphit_gitter.png/100px-Graphit_gitter.png</a:t>
            </a:r>
          </a:p>
          <a:p>
            <a:r>
              <a:rPr lang="cs-CZ" sz="1500" dirty="0">
                <a:solidFill>
                  <a:schemeClr val="bg1"/>
                </a:solidFill>
              </a:rPr>
              <a:t>5 http://upload.wikimedia.org/wikipedia/commons/thumb/3/3b/Buckminsterfullerene_animated.gif/100px-Buckminsterfullerene_animated.gif</a:t>
            </a:r>
          </a:p>
          <a:p>
            <a:r>
              <a:rPr lang="cs-CZ" sz="1500" dirty="0">
                <a:solidFill>
                  <a:schemeClr val="bg1"/>
                </a:solidFill>
              </a:rPr>
              <a:t>6 http://upload.wikimedia.org/wikipedia/commons/thumb/2/26/Graphene_xyz.jpg/100px-Graphene_xyz.jpg</a:t>
            </a: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Vzdělávací oblast: Člověk a příroda</a:t>
            </a:r>
          </a:p>
          <a:p>
            <a:r>
              <a:rPr lang="cs-CZ" sz="2000" dirty="0">
                <a:solidFill>
                  <a:schemeClr val="bg1"/>
                </a:solidFill>
              </a:rPr>
              <a:t>Vzdělávací obor:  Chemie</a:t>
            </a:r>
          </a:p>
          <a:p>
            <a:r>
              <a:rPr lang="it-IT" sz="2000" dirty="0">
                <a:solidFill>
                  <a:schemeClr val="bg1"/>
                </a:solidFill>
              </a:rPr>
              <a:t>VM určen pro: </a:t>
            </a:r>
            <a:r>
              <a:rPr lang="cs-CZ" sz="2000" dirty="0">
                <a:solidFill>
                  <a:schemeClr val="bg1"/>
                </a:solidFill>
              </a:rPr>
              <a:t>8</a:t>
            </a:r>
            <a:r>
              <a:rPr lang="it-IT" sz="2000" dirty="0">
                <a:solidFill>
                  <a:schemeClr val="bg1"/>
                </a:solidFill>
              </a:rPr>
              <a:t>. ročník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>
                <a:solidFill>
                  <a:schemeClr val="bg1"/>
                </a:solidFill>
              </a:rPr>
              <a:t>Tematický okruh: Prvky</a:t>
            </a:r>
          </a:p>
          <a:p>
            <a:r>
              <a:rPr lang="cs-CZ" sz="2000" dirty="0">
                <a:solidFill>
                  <a:schemeClr val="bg1"/>
                </a:solidFill>
              </a:rPr>
              <a:t>Téma: Uhlík </a:t>
            </a:r>
          </a:p>
          <a:p>
            <a:r>
              <a:rPr lang="cs-CZ" sz="2000" dirty="0">
                <a:solidFill>
                  <a:schemeClr val="bg1"/>
                </a:solidFill>
              </a:rPr>
              <a:t>Anotace: Uhlík ve svých několika podobách s charakteristickými </a:t>
            </a:r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smtClean="0">
                <a:solidFill>
                  <a:schemeClr val="bg1"/>
                </a:solidFill>
              </a:rPr>
              <a:t>                 vlastnostmi </a:t>
            </a:r>
            <a:r>
              <a:rPr lang="cs-CZ" sz="2000" dirty="0">
                <a:solidFill>
                  <a:schemeClr val="bg1"/>
                </a:solidFill>
              </a:rPr>
              <a:t>a logickým následným použitím.       </a:t>
            </a:r>
          </a:p>
          <a:p>
            <a:r>
              <a:rPr lang="cs-CZ" sz="2000" dirty="0">
                <a:solidFill>
                  <a:schemeClr val="bg1"/>
                </a:solidFill>
              </a:rPr>
              <a:t>Klíčoví slova: Uhlík, vlastnosti, modifikace, periodická tabulka prvků, </a:t>
            </a:r>
            <a:endParaRPr lang="cs-CZ" sz="2000" dirty="0" smtClean="0">
              <a:solidFill>
                <a:schemeClr val="bg1"/>
              </a:solidFill>
            </a:endParaRPr>
          </a:p>
          <a:p>
            <a:r>
              <a:rPr lang="cs-CZ" sz="2000" dirty="0" smtClean="0">
                <a:solidFill>
                  <a:schemeClr val="bg1"/>
                </a:solidFill>
              </a:rPr>
              <a:t>                        výskyt</a:t>
            </a:r>
            <a:r>
              <a:rPr lang="cs-CZ" sz="2000" dirty="0">
                <a:solidFill>
                  <a:schemeClr val="bg1"/>
                </a:solidFill>
              </a:rPr>
              <a:t>, použití.</a:t>
            </a:r>
          </a:p>
          <a:p>
            <a:r>
              <a:rPr lang="cs-CZ" sz="2000" dirty="0">
                <a:solidFill>
                  <a:schemeClr val="bg1"/>
                </a:solidFill>
              </a:rPr>
              <a:t>Metodika: Možné použití k vysvětlení tématu.</a:t>
            </a:r>
          </a:p>
          <a:p>
            <a:r>
              <a:rPr lang="cs-CZ" sz="20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94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15816" y="1772816"/>
            <a:ext cx="328808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600" b="1" dirty="0">
                <a:solidFill>
                  <a:schemeClr val="bg1"/>
                </a:solidFill>
              </a:rPr>
              <a:t>UHLÍK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Uhlík v PSP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6" name="Zástupný symbol pro obsah 5" descr="http://t3.gstatic.com/images?q=tbn:ANd9GcQOivteJ3-ZjugX-rtm67qjroZfBthLuyEYpB-jYlZ24yqS2PT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632848" cy="4752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Přímá spojnice 9"/>
          <p:cNvCxnSpPr/>
          <p:nvPr/>
        </p:nvCxnSpPr>
        <p:spPr>
          <a:xfrm>
            <a:off x="6444208" y="2492896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444208" y="2852936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6804248" y="2492896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6444208" y="2492896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8244408" y="1268760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Vlastnosti uhlíku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evný prvek</a:t>
            </a:r>
          </a:p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ekovový charakter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další vlastnosti jsou odlišné podle </a:t>
            </a:r>
            <a:r>
              <a:rPr lang="cs-CZ" b="1" dirty="0" smtClean="0">
                <a:solidFill>
                  <a:schemeClr val="bg1"/>
                </a:solidFill>
              </a:rPr>
              <a:t>modifikace = formy, </a:t>
            </a:r>
            <a:r>
              <a:rPr lang="cs-CZ" dirty="0" smtClean="0">
                <a:solidFill>
                  <a:schemeClr val="bg1"/>
                </a:solidFill>
              </a:rPr>
              <a:t>které mají </a:t>
            </a:r>
            <a:r>
              <a:rPr lang="cs-CZ" b="1" dirty="0" smtClean="0">
                <a:solidFill>
                  <a:schemeClr val="bg1"/>
                </a:solidFill>
              </a:rPr>
              <a:t>jiné částicové uspořádání: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2 základní + další objevené v posledních letech                              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nebo vytvořené v laboratoři 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Diamant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nejtvrdší nerost, bezbarvý</a:t>
            </a:r>
          </a:p>
        </p:txBody>
      </p:sp>
      <p:pic>
        <p:nvPicPr>
          <p:cNvPr id="1026" name="Picture 2" descr="Diamond Cubic-F lattice anima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2952328" cy="289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R7xw7YMpNvuOwayVTkVLkTwjTi-tZP9Fud2R0csZc2lhW4axr3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54288"/>
            <a:ext cx="2808313" cy="280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707904" y="2708920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888234" y="2708920"/>
            <a:ext cx="21215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593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Diamant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využití ve šperkařství: vybrušován do tvaru speciálního mnohostěnu – briliantu, hmotnost diamantu se vyjadřuje v karátech (</a:t>
            </a:r>
            <a:r>
              <a:rPr lang="cs-CZ" dirty="0" smtClean="0">
                <a:solidFill>
                  <a:schemeClr val="bg1"/>
                </a:solidFill>
              </a:rPr>
              <a:t>1 karát = 0,205 gramu)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yrábějí se z nich řezné, vrtné a brusné nástroje, prášky a pasty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Grafit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měkký nerost</a:t>
            </a:r>
            <a:r>
              <a:rPr lang="cs-CZ" dirty="0" smtClean="0">
                <a:solidFill>
                  <a:schemeClr val="bg1"/>
                </a:solidFill>
              </a:rPr>
              <a:t> = tuha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č</a:t>
            </a:r>
            <a:r>
              <a:rPr lang="cs-CZ" dirty="0" smtClean="0">
                <a:solidFill>
                  <a:schemeClr val="bg1"/>
                </a:solidFill>
              </a:rPr>
              <a:t>erný, tmavě šedý 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ede elektrický proud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jednotlivé vrstvy uhlíků jsou                          vázány pouze slabými silami,                         proto mohou po sobě klouzat                             a snadno se odlučují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 descr="Graphit gitte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16832"/>
            <a:ext cx="2088232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100392" y="1700808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4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Grafit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používá </a:t>
            </a:r>
            <a:r>
              <a:rPr lang="cs-CZ" dirty="0" smtClean="0">
                <a:solidFill>
                  <a:schemeClr val="bg1"/>
                </a:solidFill>
              </a:rPr>
              <a:t>se </a:t>
            </a:r>
            <a:r>
              <a:rPr lang="pt-BR" dirty="0" smtClean="0">
                <a:solidFill>
                  <a:schemeClr val="bg1"/>
                </a:solidFill>
              </a:rPr>
              <a:t>jako náplň do tužek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ako tzv. </a:t>
            </a:r>
            <a:r>
              <a:rPr lang="cs-CZ" b="1" dirty="0" smtClean="0">
                <a:solidFill>
                  <a:schemeClr val="bg1"/>
                </a:solidFill>
              </a:rPr>
              <a:t>uhlíky</a:t>
            </a:r>
            <a:r>
              <a:rPr lang="cs-CZ" dirty="0" smtClean="0">
                <a:solidFill>
                  <a:schemeClr val="bg1"/>
                </a:solidFill>
              </a:rPr>
              <a:t> - jsou součástí elektromotorů různých domácích spotřebičů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jako moderátor v některých typech jaderných reaktorů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jako elektroda do suchých článků (baterií)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0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419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Prezentace aplikace PowerPoint</vt:lpstr>
      <vt:lpstr>Prezentace aplikace PowerPoint</vt:lpstr>
      <vt:lpstr>Uhlík v PSP</vt:lpstr>
      <vt:lpstr>Vlastnosti uhlíku</vt:lpstr>
      <vt:lpstr>Diamant</vt:lpstr>
      <vt:lpstr>Diamant</vt:lpstr>
      <vt:lpstr>Grafit</vt:lpstr>
      <vt:lpstr>Grafit</vt:lpstr>
      <vt:lpstr>Uměle vytvořené formy uhlíku</vt:lpstr>
      <vt:lpstr>Další výskyt uhlíku</vt:lpstr>
      <vt:lpstr>Další umělé formy uhlíku</vt:lpstr>
      <vt:lpstr>Využití uhlíku</vt:lpstr>
      <vt:lpstr>Využití uhlíku</vt:lpstr>
      <vt:lpstr>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12</cp:revision>
  <dcterms:created xsi:type="dcterms:W3CDTF">2013-06-02T10:58:42Z</dcterms:created>
  <dcterms:modified xsi:type="dcterms:W3CDTF">2013-06-02T13:17:56Z</dcterms:modified>
</cp:coreProperties>
</file>