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60" r:id="rId6"/>
    <p:sldId id="261" r:id="rId7"/>
    <p:sldId id="262" r:id="rId8"/>
    <p:sldId id="265" r:id="rId9"/>
    <p:sldId id="264" r:id="rId10"/>
    <p:sldId id="25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3FF42-0E70-46AB-B4AC-162232DE120C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58667-1BCA-451A-A7FF-8F89960F06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962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58667-1BCA-451A-A7FF-8F89960F065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743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0EAC-EB65-4A4A-BD47-6A5E426C6F07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21F1-1405-4DE5-8CAD-4FD240BDC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92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0EAC-EB65-4A4A-BD47-6A5E426C6F07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21F1-1405-4DE5-8CAD-4FD240BDC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63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0EAC-EB65-4A4A-BD47-6A5E426C6F07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21F1-1405-4DE5-8CAD-4FD240BDC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98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0EAC-EB65-4A4A-BD47-6A5E426C6F07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21F1-1405-4DE5-8CAD-4FD240BDC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679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0EAC-EB65-4A4A-BD47-6A5E426C6F07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21F1-1405-4DE5-8CAD-4FD240BDC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83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0EAC-EB65-4A4A-BD47-6A5E426C6F07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21F1-1405-4DE5-8CAD-4FD240BDC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78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0EAC-EB65-4A4A-BD47-6A5E426C6F07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21F1-1405-4DE5-8CAD-4FD240BDC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366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0EAC-EB65-4A4A-BD47-6A5E426C6F07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21F1-1405-4DE5-8CAD-4FD240BDC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867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0EAC-EB65-4A4A-BD47-6A5E426C6F07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21F1-1405-4DE5-8CAD-4FD240BDC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20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0EAC-EB65-4A4A-BD47-6A5E426C6F07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21F1-1405-4DE5-8CAD-4FD240BDC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84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0EAC-EB65-4A4A-BD47-6A5E426C6F07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21F1-1405-4DE5-8CAD-4FD240BDC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30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10EAC-EB65-4A4A-BD47-6A5E426C6F07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121F1-1405-4DE5-8CAD-4FD240BDC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101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1763688" y="2413338"/>
            <a:ext cx="56886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Výukový materiál: VY_32_INOVACE_Soli - křížovka</a:t>
            </a:r>
          </a:p>
          <a:p>
            <a:r>
              <a:rPr lang="cs-C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Název projektu: Šablony Špičák</a:t>
            </a:r>
          </a:p>
          <a:p>
            <a:r>
              <a:rPr lang="cs-C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Číslo projektu: CZ.1.07/1.4.00/21.2735</a:t>
            </a:r>
          </a:p>
          <a:p>
            <a:r>
              <a:rPr lang="cs-C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Šablona: III/2</a:t>
            </a:r>
          </a:p>
          <a:p>
            <a:r>
              <a:rPr lang="cs-C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Autor VM: Mgr. Šárka Bártová</a:t>
            </a:r>
          </a:p>
          <a:p>
            <a:r>
              <a:rPr lang="cs-C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VM byl vytvořen: leden 2013</a:t>
            </a:r>
            <a:endParaRPr lang="cs-CZ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09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Zdroje</a:t>
            </a:r>
            <a:endParaRPr lang="cs-CZ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http://cs.wikipedia.org/wiki/Soli</a:t>
            </a:r>
          </a:p>
          <a:p>
            <a:r>
              <a:rPr lang="cs-C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http://www.komenskeho66.cz/materialy/chemie/WEB-CHEMIE8/pouzitisoli.html</a:t>
            </a:r>
          </a:p>
          <a:p>
            <a:r>
              <a:rPr lang="cs-C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http://cs.wikipedia.org/wiki/Chlorid_sodn%C3%BD</a:t>
            </a:r>
          </a:p>
          <a:p>
            <a:r>
              <a:rPr lang="cs-C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BENEŠ, P., PUMPR, V., BANÝR, J. </a:t>
            </a:r>
            <a:r>
              <a:rPr lang="cs-CZ" sz="2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Základy </a:t>
            </a:r>
            <a:r>
              <a:rPr lang="cs-CZ" sz="2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chemie 1. </a:t>
            </a:r>
            <a:r>
              <a:rPr lang="cs-C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Praha: Fortuna, 1993. ISBN 80-7168-043-5</a:t>
            </a:r>
            <a:endParaRPr lang="cs-CZ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37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87624" y="1028343"/>
            <a:ext cx="65527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Vzdělávací oblast: Člověk a příroda</a:t>
            </a:r>
          </a:p>
          <a:p>
            <a:r>
              <a:rPr lang="cs-C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Vzdělávací obor:  Chemie</a:t>
            </a:r>
          </a:p>
          <a:p>
            <a:r>
              <a:rPr lang="it-I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VM určen pro: </a:t>
            </a:r>
            <a:r>
              <a:rPr lang="cs-C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it-IT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ročník</a:t>
            </a:r>
          </a:p>
          <a:p>
            <a:r>
              <a:rPr lang="cs-C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Tematický okruh: Sloučeniny</a:t>
            </a:r>
          </a:p>
          <a:p>
            <a:r>
              <a:rPr lang="cs-C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Téma: Soli - křížovka </a:t>
            </a:r>
          </a:p>
          <a:p>
            <a:r>
              <a:rPr lang="cs-C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Anotace: Soli je obsažná skupina sloučenin a je potřeba je </a:t>
            </a:r>
          </a:p>
          <a:p>
            <a:r>
              <a:rPr lang="cs-C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procvičovat. Zde možno použít křížovku.</a:t>
            </a:r>
          </a:p>
          <a:p>
            <a:r>
              <a:rPr lang="cs-C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Klíčoví slova: Soli, sloučeniny, uplatnění</a:t>
            </a:r>
          </a:p>
          <a:p>
            <a:r>
              <a:rPr lang="cs-C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Metodika: Možné použití k zopakování a procvičení   </a:t>
            </a:r>
          </a:p>
          <a:p>
            <a:r>
              <a:rPr lang="cs-C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individuálně nebo společně.</a:t>
            </a:r>
            <a:endParaRPr lang="cs-CZ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60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987072" y="2276872"/>
            <a:ext cx="263726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SOLI</a:t>
            </a:r>
          </a:p>
        </p:txBody>
      </p:sp>
    </p:spTree>
    <p:extLst>
      <p:ext uri="{BB962C8B-B14F-4D97-AF65-F5344CB8AC3E}">
        <p14:creationId xmlns:p14="http://schemas.microsoft.com/office/powerpoint/2010/main" val="1248027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Soli</a:t>
            </a:r>
            <a:endParaRPr lang="cs-CZ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Soli jsou chemické sloučeniny iontového charakteru. Obsahují kation</a:t>
            </a:r>
            <a:r>
              <a:rPr lang="cs-C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kovu, popř. amonný kation a anion</a:t>
            </a:r>
            <a:r>
              <a:rPr lang="cs-C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kyseliny. Jednotlivé složky mohou být organické i anorganické, jedno i víceatomové. </a:t>
            </a:r>
          </a:p>
          <a:p>
            <a:endParaRPr lang="cs-C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Soli jsou většinou pevné krystalické látky. V roztoku a tavenině vedou elektrický proud.</a:t>
            </a:r>
            <a:endParaRPr lang="cs-CZ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66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Soli vznikají</a:t>
            </a:r>
            <a:endParaRPr lang="cs-CZ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eutralizací</a:t>
            </a:r>
          </a:p>
          <a:p>
            <a:r>
              <a:rPr lang="cs-C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eakcí kovu s kyselinou</a:t>
            </a:r>
          </a:p>
          <a:p>
            <a:r>
              <a:rPr lang="cs-C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eakcí kovu s nekovem</a:t>
            </a:r>
          </a:p>
          <a:p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reakcí hydroxidu s kyselinotvorným oxidem </a:t>
            </a:r>
          </a:p>
          <a:p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reakcí zásadotvorných oxidů s kyselinou</a:t>
            </a:r>
          </a:p>
          <a:p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reakcí zásadotvorného a kyselinotvorného oxidu </a:t>
            </a:r>
          </a:p>
          <a:p>
            <a:r>
              <a:rPr lang="cs-C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rážením (reakcí dvou solí) </a:t>
            </a:r>
            <a:endParaRPr lang="cs-CZ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04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Uplatnění solí</a:t>
            </a:r>
            <a:endParaRPr lang="cs-CZ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jako hnojiva (a v zemědělství i jinak)</a:t>
            </a:r>
          </a:p>
          <a:p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výroba výbušnin</a:t>
            </a:r>
          </a:p>
          <a:p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výroba keramiky</a:t>
            </a:r>
          </a:p>
          <a:p>
            <a:r>
              <a:rPr lang="cs-C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 stavebnictví</a:t>
            </a:r>
          </a:p>
          <a:p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 fotografickém průmyslu</a:t>
            </a:r>
          </a:p>
          <a:p>
            <a:r>
              <a:rPr lang="cs-C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potravinářství</a:t>
            </a:r>
          </a:p>
          <a:p>
            <a:r>
              <a:rPr lang="cs-C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lékařství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213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Vyřeš křížovku a najdi tajenku</a:t>
            </a:r>
            <a:endParaRPr lang="cs-CZ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47825" y="3009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335026"/>
              </p:ext>
            </p:extLst>
          </p:nvPr>
        </p:nvGraphicFramePr>
        <p:xfrm>
          <a:off x="611559" y="1484782"/>
          <a:ext cx="7776865" cy="4392493"/>
        </p:xfrm>
        <a:graphic>
          <a:graphicData uri="http://schemas.openxmlformats.org/drawingml/2006/table">
            <a:tbl>
              <a:tblPr/>
              <a:tblGrid>
                <a:gridCol w="547167"/>
                <a:gridCol w="556455"/>
                <a:gridCol w="557300"/>
                <a:gridCol w="558988"/>
                <a:gridCol w="557300"/>
                <a:gridCol w="560677"/>
                <a:gridCol w="557300"/>
                <a:gridCol w="558144"/>
                <a:gridCol w="559833"/>
                <a:gridCol w="559833"/>
                <a:gridCol w="558144"/>
                <a:gridCol w="555612"/>
                <a:gridCol w="558144"/>
                <a:gridCol w="531968"/>
              </a:tblGrid>
              <a:tr h="62749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49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2749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2749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2749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2749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>
                          <a:effectLst/>
                          <a:latin typeface="Times New Roman"/>
                          <a:ea typeface="Times New Roman"/>
                        </a:rPr>
                        <a:t>Í</a:t>
                      </a:r>
                      <a:endParaRPr lang="cs-CZ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49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647825" y="3009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83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Otázky do křížovky</a:t>
            </a:r>
            <a:endParaRPr lang="cs-CZ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 hangingPunct="0">
              <a:buFont typeface="+mj-lt"/>
              <a:buAutoNum type="arabicPeriod"/>
            </a:pPr>
            <a:r>
              <a:rPr lang="cs-CZ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Neutralizace se účastní mimo kyseliny také …. (doplň)</a:t>
            </a:r>
          </a:p>
          <a:p>
            <a:pPr marL="514350" lvl="0" indent="-514350" hangingPunct="0">
              <a:buFont typeface="+mj-lt"/>
              <a:buAutoNum type="arabicPeriod"/>
            </a:pPr>
            <a:r>
              <a:rPr lang="cs-CZ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Název horniny s chemickým složením CaCO</a:t>
            </a:r>
            <a:r>
              <a:rPr lang="cs-CZ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cs-CZ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hangingPunct="0">
              <a:buFont typeface="+mj-lt"/>
              <a:buAutoNum type="arabicPeriod"/>
            </a:pPr>
            <a:r>
              <a:rPr lang="cs-CZ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Triviální název uhličitanu draselného</a:t>
            </a:r>
          </a:p>
          <a:p>
            <a:pPr marL="514350" lvl="0" indent="-514350" hangingPunct="0">
              <a:buFont typeface="+mj-lt"/>
              <a:buAutoNum type="arabicPeriod"/>
            </a:pPr>
            <a:r>
              <a:rPr lang="cs-CZ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Jak jinak se řekne </a:t>
            </a:r>
            <a:r>
              <a:rPr lang="cs-CZ" sz="3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toxický</a:t>
            </a:r>
            <a:r>
              <a:rPr lang="cs-CZ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lvl="0" indent="-514350" hangingPunct="0">
              <a:buFont typeface="+mj-lt"/>
              <a:buAutoNum type="arabicPeriod"/>
            </a:pPr>
            <a:r>
              <a:rPr lang="cs-CZ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Sloučeniny tvořené kationty kovu a aniontem kyseliny</a:t>
            </a:r>
          </a:p>
          <a:p>
            <a:pPr marL="514350" lvl="0" indent="-514350" hangingPunct="0">
              <a:buFont typeface="+mj-lt"/>
              <a:buAutoNum type="arabicPeriod"/>
            </a:pPr>
            <a:r>
              <a:rPr lang="cs-CZ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Obor, ve kterém se také uplatňují soli</a:t>
            </a:r>
          </a:p>
          <a:p>
            <a:pPr marL="514350" lvl="0" indent="-514350" hangingPunct="0">
              <a:buFont typeface="+mj-lt"/>
              <a:buAutoNum type="arabicPeriod"/>
            </a:pPr>
            <a:r>
              <a:rPr lang="cs-CZ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 CaSO</a:t>
            </a:r>
            <a:r>
              <a:rPr lang="cs-CZ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. 2H</a:t>
            </a:r>
            <a:r>
              <a:rPr lang="cs-CZ" sz="3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se vyrábí … (doplň)</a:t>
            </a:r>
          </a:p>
          <a:p>
            <a:pPr hangingPunct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984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Řešení křížovky </a:t>
            </a:r>
            <a:endParaRPr lang="cs-CZ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47825" y="3009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926713"/>
              </p:ext>
            </p:extLst>
          </p:nvPr>
        </p:nvGraphicFramePr>
        <p:xfrm>
          <a:off x="611559" y="1484782"/>
          <a:ext cx="7776865" cy="4392493"/>
        </p:xfrm>
        <a:graphic>
          <a:graphicData uri="http://schemas.openxmlformats.org/drawingml/2006/table">
            <a:tbl>
              <a:tblPr/>
              <a:tblGrid>
                <a:gridCol w="547167"/>
                <a:gridCol w="556455"/>
                <a:gridCol w="557300"/>
                <a:gridCol w="558988"/>
                <a:gridCol w="557300"/>
                <a:gridCol w="560677"/>
                <a:gridCol w="557300"/>
                <a:gridCol w="558144"/>
                <a:gridCol w="559833"/>
                <a:gridCol w="559833"/>
                <a:gridCol w="558144"/>
                <a:gridCol w="555612"/>
                <a:gridCol w="558144"/>
                <a:gridCol w="531968"/>
              </a:tblGrid>
              <a:tr h="62749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49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Á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2749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P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Š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2749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J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Ý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2749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S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2749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S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Í</a:t>
                      </a:r>
                      <a:endParaRPr lang="cs-CZ" sz="3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49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S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Á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647825" y="3009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31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312</Words>
  <Application>Microsoft Office PowerPoint</Application>
  <PresentationFormat>Předvádění na obrazovce (4:3)</PresentationFormat>
  <Paragraphs>183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Prezentace aplikace PowerPoint</vt:lpstr>
      <vt:lpstr>Soli</vt:lpstr>
      <vt:lpstr>Soli vznikají</vt:lpstr>
      <vt:lpstr>Uplatnění solí</vt:lpstr>
      <vt:lpstr>Vyřeš křížovku a najdi tajenku</vt:lpstr>
      <vt:lpstr>Otázky do křížovky</vt:lpstr>
      <vt:lpstr>Řešení křížovky </vt:lpstr>
      <vt:lpstr>  Zdroje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sbartova</dc:creator>
  <cp:lastModifiedBy>sbartova</cp:lastModifiedBy>
  <cp:revision>14</cp:revision>
  <dcterms:created xsi:type="dcterms:W3CDTF">2013-04-20T10:48:40Z</dcterms:created>
  <dcterms:modified xsi:type="dcterms:W3CDTF">2013-04-21T15:44:53Z</dcterms:modified>
</cp:coreProperties>
</file>