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6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7" d="100"/>
          <a:sy n="77" d="100"/>
        </p:scale>
        <p:origin x="-1092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7AC87-9FEB-4977-9940-5E392D1712E0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U:\_Granty\OPVK Šablony\Zakladni_logolink_OPVK (ESF, EU, MSMT, OP VK)\01_Zakladni_logolink_horizontalni_cz\OPVK_hor_zakladni_logolink_RGB_c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357188"/>
            <a:ext cx="817245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dnadpis 2"/>
          <p:cNvSpPr txBox="1">
            <a:spLocks/>
          </p:cNvSpPr>
          <p:nvPr/>
        </p:nvSpPr>
        <p:spPr>
          <a:xfrm>
            <a:off x="500062" y="2428875"/>
            <a:ext cx="2714615" cy="3895725"/>
          </a:xfrm>
          <a:prstGeom prst="rect">
            <a:avLst/>
          </a:prstGeom>
        </p:spPr>
        <p:txBody>
          <a:bodyPr anchor="t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Název školy: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Autor: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Název: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Číslo projektu: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Název projektu: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 bwMode="auto">
          <a:xfrm>
            <a:off x="3500430" y="2428875"/>
            <a:ext cx="5072070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45720" bIns="0">
            <a:norm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SŠ spojů a informatiky Tábor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Petr Vlach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VY_32_INOVACE_OS_13</a:t>
            </a: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CZ.1.07/1.5.00/34.1021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Moderní škola – inovace výuky na SŠSI Tábor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857232"/>
            <a:ext cx="7493973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ovéPole 2"/>
          <p:cNvSpPr txBox="1"/>
          <p:nvPr/>
        </p:nvSpPr>
        <p:spPr>
          <a:xfrm>
            <a:off x="428596" y="5286388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5429264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 pole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Uživatelské přihlašovací jméno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se doporučuje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vyhnout se diakritice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 pole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Heslo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se doporučuje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vyhnout se diakritice, heslo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musí být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„složité“ (nejméně 7 znaků, musí obsahovat nejméně velké písmeno, číslici a speciální znak).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 vytvoření nového doménového účtu je ho potřeba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ověřit přihlášením na některém klientském počítači.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Šablony pro uživatelské účty: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 vytváření nových účtů je vhodné používat šablony. Jejich výhodou je, že nemusíte vyplňovat všechny společné atributy. Je to vlastně standardní účet, který používáme k vytváření dalších účtů. Je užitečné ho pojmenovat pomocí speciálního znaku (např. podtržítko na začátku jména).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Vytvoření účtu ze šablon: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 šablonu klepnout pravým tlačítkem myši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V místní nabídce vybrat příkaz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kopírovat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Zadat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údaje pro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nového uživatele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2285992"/>
            <a:ext cx="9144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Každý nově vytvořený účet je standardně členem skupiny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Domain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Users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Tato skupina je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 každém klientském počítači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členem místní skupiny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Users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což uživatelům uděluje základní oprávnění a práva pro práci s daným počítačem.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Pokud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je klientský počítač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členem domény, může se uživatel přihlásit pomocí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doménového účtu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nebo pomocí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místního účtu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Je nutné vytvořit místní účet).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Pokud se počítač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stane řadičem domény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všechny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místní účty se převedou na doménové a nové místní účty nelze převádět.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Zobrazeni informací o účtu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Pomocí příkazu :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net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user účet 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net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user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vlach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4357694"/>
            <a:ext cx="9144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C) Účty počítačů: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Umožňují ověřování a kontrolu přístupu počítače k síti a k prostředkům domény.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Vytváření počítačových účtů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Účty je možné přidat do kteréhokoliv kontejneru služby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Active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Directory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nejrozumnější je volba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Computers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Nejjednodušší způsob: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Každému počítači,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který se připojí k doméně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se vytvoří účet počítače  ve složce  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Computers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služby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Active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Directory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Jiný způsob: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Pravá klávesa na položku 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Computers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Vybrat položku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Nová položka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a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Počítač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Vyplnit dialogové okno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357166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Účet počítače můžeme zakázat, resetovat, přesouvat, odstranit.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28670"/>
            <a:ext cx="9144000" cy="5141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9144000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Skupiny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Skupiny vycházejí z předpokladu, že ve firmě existují  uživatelé,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kteří mají potřebu přistupovat ke stejným dokumentům, stejným technickým prostředkům nebo mít (ne)omezený přístup k internetu.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 pohledu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Active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Directory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je proto vhodné strukturu firmy rozdělit na doménové skupiny. Skupině se přidělí oprávnění a  každý  nový člen skupiny nabude tato oprávnění.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Typy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skupin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[ 2, s. 164 ]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Skupiny se zabezpečením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:skupině se přidělují práva a oprávnění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(práva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určují, co může člen skupiny provádět v doméně za činnosti; oprávnění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určují, ke kterým prostředkům mají uživatelé přístup)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Distribuční skupiny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jsou určeny pouze pro odesílání e-mailů uživatelům, nemohou získat oprávnění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Skupiny se zabezpečením mají schopnosti distribučních skupin. Distribuční skupiny existují, protože některé aplikace umějí pracovat pouze s tímto typem.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 doménovém prostředí lze pracovat s několika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rozsahy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(funkčnostmi) skupin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Globální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doménová struktura (les)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Místní doménové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lokální doména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Univerzální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dosah i na vzdálené domény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1.Globální skupiny: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Využívají se pro seskupování uživatelů se společnými zájmy v síti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(tisk na stejné tiskárny, přístup do stejných složek,…).</a:t>
            </a:r>
            <a:b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Rozsah skupiny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Je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„viditelná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 ve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vlastní doméně a v ostatních důvěryhodných doménách v lese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(odtud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název globální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b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Členové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:Tato skupina může obsahovat: účty uživatelů, účty počítačů, globální skupiny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ze stejné domény.</a:t>
            </a:r>
            <a:b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Skupina může být členem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 místních doménových či univerzálních skupin.</a:t>
            </a:r>
            <a:b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Oprávnění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může získat oprávnění v jakékoliv doméně lesa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Active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Directory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2.Místní doménové skupiny: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Využívají se pro udělování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oprávnění přístupu ke sdíleným prostředkům (tiskárny, sdílené složky)  v rámci vlastní domény.</a:t>
            </a:r>
            <a:b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Rozsah skupiny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:Je „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viditelná“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pouze v doméně, ve které byla vytvořena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(odtud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název místní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Mají nejmenší záběr.</a:t>
            </a:r>
            <a:b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Členové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:Tato skupina může obsahovat: účty uživatelů, účty počítačů, globální skupiny, univerzální skupiny z jakékoliv domény v lese a místní doménové skupiny ze stejné domény.</a:t>
            </a:r>
            <a:b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Skupina může být členem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 místních doménových skupin ze stejné domény.</a:t>
            </a:r>
            <a:b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Oprávnění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může získat oprávnění pouze v doméně, ve které byla vytvořena 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4143380"/>
            <a:ext cx="9144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Univerzální skupiny: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Slouží ke sloučení globálních skupin.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 malých sítích se příliš nepoužívají.</a:t>
            </a:r>
            <a:b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Rozsah skupiny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:Je „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viditelná“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 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jakékoliv doméně v lese. Mají největší záběr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b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Členové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:Tato skupina může obsahovat: účty uživatelů, účty počítačů, globální skupiny, univerzální skupiny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 jakékoliv domény v lese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.</a:t>
            </a:r>
            <a:b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Skupina může být členem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 místních doménových skupin a univerzálních skupin z jakékoliv domény v lese.</a:t>
            </a:r>
            <a:b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Oprávnění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může získat oprávnění v jakékoliv doméně v lese.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Pokud organizace nemá dvě nebo více domén nebudeme univerzální skupiny potřebovat.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Doporučené strategie pro používání skupin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Teoreticky lze kombinovat skupiny bez omezení. Abychom se vyhnuli chaosu , je vhodné respektovat následující doporučení: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Používané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značení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[ 1, s.28 ]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uživatelské účty (user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Accounts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globální skupiny 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Global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groups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DL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místní doménové skupiny 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Domain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Local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groups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univerzální skupiny 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Universal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groups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oprávnění přístupu k prostředku 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Permissions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Doporučená strategie (nejčastější):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 -&gt; G -&gt; DL &lt;- 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Tuto strategii lze popsat: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Uživatelské účty se stanou členy globální skupiny a místní doménové skupině se přidělí oprávnění přístupu k danému prostředku (např. složce souborů). Aby měli uživatelé k tomuto prostředku přístup, globální skupinu vložíme do místní doménové skupiny.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 toho vyplývá: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nepřidělujeme oprávnění uživatelským účtům přímo, protože ve složitější konfiguraci by to bylo těžko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spravovatelné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neudělujeme oprávnění přímo globální skupině, protože pokud vznikne podřízená doména, jejíž členové budou chtít sdílet společné prostředky, je snazší vytvořit v podřízené doméně globální skupinu, které se přidělí přístup, než nastavovat zabezpečení sdíleného prostředku pro všechny členy nové domény.</a:t>
            </a:r>
            <a:b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895350" y="1057275"/>
            <a:ext cx="5276850" cy="1933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876425" y="1209675"/>
            <a:ext cx="1190625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657600" y="1266825"/>
            <a:ext cx="1095375" cy="5143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5543550" y="1171575"/>
            <a:ext cx="361950" cy="285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5543550" y="1600200"/>
            <a:ext cx="361950" cy="285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 rot="1864099">
            <a:off x="1809750" y="1666875"/>
            <a:ext cx="447675" cy="695325"/>
          </a:xfrm>
          <a:prstGeom prst="downArrow">
            <a:avLst>
              <a:gd name="adj1" fmla="val 50000"/>
              <a:gd name="adj2" fmla="val 38830"/>
            </a:avLst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7656" name="AutoShape 8"/>
          <p:cNvSpPr>
            <a:spLocks noChangeArrowheads="1"/>
          </p:cNvSpPr>
          <p:nvPr/>
        </p:nvSpPr>
        <p:spPr bwMode="auto">
          <a:xfrm>
            <a:off x="4419600" y="1314450"/>
            <a:ext cx="1276350" cy="228600"/>
          </a:xfrm>
          <a:prstGeom prst="leftArrow">
            <a:avLst>
              <a:gd name="adj1" fmla="val 50000"/>
              <a:gd name="adj2" fmla="val 139583"/>
            </a:avLst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7657" name="AutoShape 9"/>
          <p:cNvSpPr>
            <a:spLocks noChangeArrowheads="1"/>
          </p:cNvSpPr>
          <p:nvPr/>
        </p:nvSpPr>
        <p:spPr bwMode="auto">
          <a:xfrm>
            <a:off x="4419600" y="1543050"/>
            <a:ext cx="1219200" cy="238125"/>
          </a:xfrm>
          <a:prstGeom prst="leftArrow">
            <a:avLst>
              <a:gd name="adj1" fmla="val 50000"/>
              <a:gd name="adj2" fmla="val 128000"/>
            </a:avLst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7658" name="AutoShape 10"/>
          <p:cNvSpPr>
            <a:spLocks noChangeArrowheads="1"/>
          </p:cNvSpPr>
          <p:nvPr/>
        </p:nvSpPr>
        <p:spPr bwMode="auto">
          <a:xfrm>
            <a:off x="2714625" y="1457325"/>
            <a:ext cx="1066800" cy="266700"/>
          </a:xfrm>
          <a:prstGeom prst="leftArrow">
            <a:avLst>
              <a:gd name="adj1" fmla="val 50000"/>
              <a:gd name="adj2" fmla="val 100000"/>
            </a:avLst>
          </a:prstGeom>
          <a:solidFill>
            <a:srgbClr val="C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928662" y="714356"/>
            <a:ext cx="1771650" cy="342900"/>
          </a:xfrm>
          <a:prstGeom prst="rect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Firma.</a:t>
            </a:r>
            <a:r>
              <a:rPr kumimoji="0" lang="cs-CZ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loc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1876425" y="1209675"/>
            <a:ext cx="504825" cy="2476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DL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657600" y="1266825"/>
            <a:ext cx="390525" cy="2762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G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3" name="AutoShape 15"/>
          <p:cNvSpPr>
            <a:spLocks noChangeArrowheads="1"/>
          </p:cNvSpPr>
          <p:nvPr/>
        </p:nvSpPr>
        <p:spPr bwMode="auto">
          <a:xfrm>
            <a:off x="1123950" y="2362200"/>
            <a:ext cx="685800" cy="409575"/>
          </a:xfrm>
          <a:prstGeom prst="flowChartInternalStorag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1314450" y="2505075"/>
            <a:ext cx="495300" cy="266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895350" y="3362325"/>
            <a:ext cx="5276850" cy="1047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895350" y="3095625"/>
            <a:ext cx="1581150" cy="266700"/>
          </a:xfrm>
          <a:prstGeom prst="rect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Podřízená.Firma.loc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895350" y="3362325"/>
            <a:ext cx="5276850" cy="1047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4295775" y="4000500"/>
            <a:ext cx="361950" cy="285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4295775" y="3543300"/>
            <a:ext cx="361950" cy="285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74" name="Rectangle 26"/>
          <p:cNvSpPr>
            <a:spLocks noChangeArrowheads="1"/>
          </p:cNvSpPr>
          <p:nvPr/>
        </p:nvSpPr>
        <p:spPr bwMode="auto">
          <a:xfrm>
            <a:off x="2209800" y="3609975"/>
            <a:ext cx="1047750" cy="5429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7669" name="AutoShape 21"/>
          <p:cNvSpPr>
            <a:spLocks noChangeArrowheads="1"/>
          </p:cNvSpPr>
          <p:nvPr/>
        </p:nvSpPr>
        <p:spPr bwMode="auto">
          <a:xfrm>
            <a:off x="3067050" y="3600450"/>
            <a:ext cx="1276350" cy="228600"/>
          </a:xfrm>
          <a:prstGeom prst="leftArrow">
            <a:avLst>
              <a:gd name="adj1" fmla="val 50000"/>
              <a:gd name="adj2" fmla="val 139583"/>
            </a:avLst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7670" name="AutoShape 22"/>
          <p:cNvSpPr>
            <a:spLocks noChangeArrowheads="1"/>
          </p:cNvSpPr>
          <p:nvPr/>
        </p:nvSpPr>
        <p:spPr bwMode="auto">
          <a:xfrm>
            <a:off x="3067050" y="3924300"/>
            <a:ext cx="1276350" cy="228600"/>
          </a:xfrm>
          <a:prstGeom prst="leftArrow">
            <a:avLst>
              <a:gd name="adj1" fmla="val 50000"/>
              <a:gd name="adj2" fmla="val 139583"/>
            </a:avLst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2209800" y="3609975"/>
            <a:ext cx="457200" cy="295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G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9" name="AutoShape 11"/>
          <p:cNvSpPr>
            <a:spLocks noChangeArrowheads="1"/>
          </p:cNvSpPr>
          <p:nvPr/>
        </p:nvSpPr>
        <p:spPr bwMode="auto">
          <a:xfrm>
            <a:off x="2476500" y="1600200"/>
            <a:ext cx="323850" cy="2114550"/>
          </a:xfrm>
          <a:prstGeom prst="upArrow">
            <a:avLst>
              <a:gd name="adj1" fmla="val 50000"/>
              <a:gd name="adj2" fmla="val 163235"/>
            </a:avLst>
          </a:prstGeom>
          <a:solidFill>
            <a:srgbClr val="C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7676" name="Rectangle 28"/>
          <p:cNvSpPr>
            <a:spLocks noChangeArrowheads="1"/>
          </p:cNvSpPr>
          <p:nvPr/>
        </p:nvSpPr>
        <p:spPr bwMode="auto">
          <a:xfrm>
            <a:off x="0" y="4714884"/>
            <a:ext cx="9144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Správa skupin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Předpoklad: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 -&gt; G -&gt; DL &lt;- 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Počet </a:t>
            </a:r>
            <a:r>
              <a:rPr kumimoji="0" lang="cs-CZ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místních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doménových skupin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je závislý na počtu sdílených prostředků (složek, tiskáren,..)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Počet </a:t>
            </a:r>
            <a:r>
              <a:rPr kumimoji="0" lang="cs-CZ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globálních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skupin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je dán jejich účelem (seskupení uživatelů se společnými zájmy) a většinou odpovídá počtu oddělení ve firmě.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Např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obchodní odd., sklad, IT, výroba, …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Názvy skupin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Lze doporučit pravidla:</a:t>
            </a:r>
            <a:b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Jako první písmeno použít jejich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typ (G, D, U ).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 názvu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globální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skupiny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uvést název oddělení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nebo skupiny uživatelů (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G_Konstruktéři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 názvu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místní doménové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skupiny uvést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účel skupiny, popřípadě maximální oprávnění (D_Tiskárny_Tisk, D_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Admins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_Úplné_řízení).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135729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Vytvoření  nové skupiny: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 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Active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Directory</a:t>
            </a:r>
            <a:r>
              <a:rPr lang="cs-CZ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- </a:t>
            </a:r>
            <a:r>
              <a:rPr lang="cs-CZ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Pravá klávesa</a:t>
            </a:r>
            <a:r>
              <a:rPr lang="cs-CZ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na </a:t>
            </a:r>
            <a:r>
              <a:rPr lang="cs-CZ" sz="1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Users</a:t>
            </a:r>
            <a:r>
              <a:rPr lang="cs-CZ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vybrat </a:t>
            </a:r>
            <a:r>
              <a:rPr lang="cs-CZ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Nová položka a Skupina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1857364"/>
            <a:ext cx="8893967" cy="500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28670"/>
            <a:ext cx="9144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Literatura:</a:t>
            </a:r>
          </a:p>
          <a:p>
            <a:pPr lvl="0"/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[1]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CANDRA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Windows 2003 </a:t>
            </a:r>
            <a:r>
              <a:rPr lang="cs-CZ" sz="1400" i="1" smtClean="0">
                <a:latin typeface="Times New Roman" pitchFamily="18" charset="0"/>
                <a:cs typeface="Times New Roman" pitchFamily="18" charset="0"/>
              </a:rPr>
              <a:t>Server  :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Skriptum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St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řední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školy spojů a informatiky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2]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ETKA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, P. 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 Microsoft Windows Server 2003  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dotisk 1.vyd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Brno: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Computer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Press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a.s., 2007.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ISBN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978-80-251-1871-9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3214678" y="2214554"/>
            <a:ext cx="30718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Windows Server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lang="cs-CZ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571604" y="3000372"/>
            <a:ext cx="57150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Správa adresářové služby-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Active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Directory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, uživatelské a skupinové účty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"/>
            <a:ext cx="9144000" cy="670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Správa</a:t>
            </a:r>
            <a:r>
              <a:rPr kumimoji="0" lang="cs-CZ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adresářové služby –</a:t>
            </a:r>
            <a:r>
              <a:rPr kumimoji="0" lang="cs-CZ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Active</a:t>
            </a:r>
            <a:r>
              <a:rPr kumimoji="0" lang="cs-CZ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Directory</a:t>
            </a:r>
            <a:r>
              <a:rPr kumimoji="0" lang="cs-CZ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 Řadič Domény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baseline="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Nejdříve je potřeba ujasnit pojem doména.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Doména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je vlastně databáze, která obsahuje všechny objekty v síti (účty uživatelů, skupiny uživatelů, účty počítačů, informace o tiskárnách,…).</a:t>
            </a:r>
            <a:r>
              <a:rPr lang="cs-CZ" sz="1400" dirty="0" smtClean="0"/>
              <a:t> Doména představuje logické uspořádání objektů v síti.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 této databázi je možné se dotazovat na vlastnosti objektů – plní tedy roli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databázové služby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 která se v tomto případě nazývá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adresářová služba –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Active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Directory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Podrobnější popis domény je v následujícím textu.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Řadič domény je počítač plnící roli serveru s adresářovou službou.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Řadiče domén ukládají data do adresářů, spravují: komunikaci mezi uživateli a doménami, přihlášení uživatelů, ověřování a vyhledávání v adresářích.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Pokud je potřeba zlepšit dostupnost a spolehlivost síťových služeb, mohou se do existující domény přidat další řadiče domény. Při instalaci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dalšího řadiče domény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nedochází k vytvoření nové databáze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Active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Directory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 ale vytvoří se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replika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stávající. Každý řadič domény bude udržovat stejné adresářové informace (včetně uživatelských účtů).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Pokud ve struktuře firmy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existuje více domé</a:t>
            </a:r>
            <a:r>
              <a:rPr lang="cs-CZ" sz="1400" b="1" baseline="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je jejich uspořádání tvořeno Lesem, Stromy, Větvemi, Organizačními jednotkami: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Active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Directory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: je tvořen více stromy, je tvořen doménami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cs-CZ" sz="1400" b="1" u="sng" dirty="0" smtClean="0">
                <a:latin typeface="Times New Roman" pitchFamily="18" charset="0"/>
                <a:cs typeface="Times New Roman" pitchFamily="18" charset="0"/>
              </a:rPr>
              <a:t>nesouvislými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názvy DNS.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Strom 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Active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Directory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(Doménový strom):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se vyznačuje tím, že název domény na nejvyšší úrovni (tzv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. kořenové domény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) se vyskytuje na konci názvu každé podřízené domény. Strom je tvořen doménou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cs-CZ" sz="1400" b="1" u="sng" dirty="0" smtClean="0">
                <a:latin typeface="Times New Roman" pitchFamily="18" charset="0"/>
                <a:cs typeface="Times New Roman" pitchFamily="18" charset="0"/>
              </a:rPr>
              <a:t>souvislými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názvy DNS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Větev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: je část stromu domény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4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Organizační jednotky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jsou podskupiny v rámci domén, 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reprezentují obchodní nebo řídící strukturu firmy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využívají se k lepší organizaci objektů v doméně, dovolují např. rozdělit účty na účty žáků, učitelů,…., lze na ně aplikovat skupinová politika (zásady skupin). Mohou obsahovat  objekty pouze ze své nadřazené domény. Lze je přemístit v rámci domény přetažením myší.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Vytvoření organizační jednotky: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Pravým tlačítkem myši na doménu nebo již existující organizační jednotku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V místní nabídce vybrat Nový a Organizační jednotka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Zadat název organizační jednotky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Do organizační jednotky lze přesunout účty uživatelů a sdílené prostředky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pSp>
        <p:nvGrpSpPr>
          <p:cNvPr id="16385" name="Group 1"/>
          <p:cNvGrpSpPr>
            <a:grpSpLocks noChangeAspect="1"/>
          </p:cNvGrpSpPr>
          <p:nvPr/>
        </p:nvGrpSpPr>
        <p:grpSpPr bwMode="auto">
          <a:xfrm>
            <a:off x="214282" y="214290"/>
            <a:ext cx="6715172" cy="5103531"/>
            <a:chOff x="2274" y="-1106"/>
            <a:chExt cx="7200" cy="5472"/>
          </a:xfrm>
        </p:grpSpPr>
        <p:sp>
          <p:nvSpPr>
            <p:cNvPr id="16402" name="AutoShape 18"/>
            <p:cNvSpPr>
              <a:spLocks noChangeAspect="1" noChangeArrowheads="1" noTextEdit="1"/>
            </p:cNvSpPr>
            <p:nvPr/>
          </p:nvSpPr>
          <p:spPr bwMode="auto">
            <a:xfrm>
              <a:off x="2274" y="-1106"/>
              <a:ext cx="7200" cy="547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6401" name="Rectangle 17"/>
            <p:cNvSpPr>
              <a:spLocks noChangeArrowheads="1"/>
            </p:cNvSpPr>
            <p:nvPr/>
          </p:nvSpPr>
          <p:spPr bwMode="auto">
            <a:xfrm>
              <a:off x="5010" y="-674"/>
              <a:ext cx="1584" cy="576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sz="1200" dirty="0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Ekonomika</a:t>
              </a:r>
              <a:r>
                <a:rPr kumimoji="0" lang="cs-CZ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.</a:t>
              </a:r>
              <a:r>
                <a:rPr kumimoji="0" lang="cs-CZ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loc</a:t>
              </a: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00" name="Rectangle 16"/>
            <p:cNvSpPr>
              <a:spLocks noChangeArrowheads="1"/>
            </p:cNvSpPr>
            <p:nvPr/>
          </p:nvSpPr>
          <p:spPr bwMode="auto">
            <a:xfrm>
              <a:off x="6738" y="478"/>
              <a:ext cx="1728" cy="72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sz="1200" dirty="0" err="1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Vyr</a:t>
              </a:r>
              <a:r>
                <a:rPr kumimoji="0" lang="cs-CZ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oba.loc</a:t>
              </a: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99" name="Rectangle 15"/>
            <p:cNvSpPr>
              <a:spLocks noChangeArrowheads="1"/>
            </p:cNvSpPr>
            <p:nvPr/>
          </p:nvSpPr>
          <p:spPr bwMode="auto">
            <a:xfrm>
              <a:off x="7602" y="2062"/>
              <a:ext cx="1728" cy="72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sz="1200" dirty="0" err="1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S</a:t>
              </a:r>
              <a:r>
                <a:rPr kumimoji="0" lang="cs-CZ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pravabudov.loc</a:t>
              </a: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98" name="Rectangle 14"/>
            <p:cNvSpPr>
              <a:spLocks noChangeArrowheads="1"/>
            </p:cNvSpPr>
            <p:nvPr/>
          </p:nvSpPr>
          <p:spPr bwMode="auto">
            <a:xfrm>
              <a:off x="3282" y="478"/>
              <a:ext cx="1584" cy="720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sz="1200" dirty="0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Technologie</a:t>
              </a:r>
              <a:r>
                <a:rPr kumimoji="0" lang="cs-CZ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.</a:t>
              </a:r>
              <a:r>
                <a:rPr kumimoji="0" lang="cs-CZ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local</a:t>
              </a: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97" name="Rectangle 13"/>
            <p:cNvSpPr>
              <a:spLocks noChangeArrowheads="1"/>
            </p:cNvSpPr>
            <p:nvPr/>
          </p:nvSpPr>
          <p:spPr bwMode="auto">
            <a:xfrm>
              <a:off x="2562" y="2062"/>
              <a:ext cx="2010" cy="1584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Konstrukce.</a:t>
              </a:r>
              <a:r>
                <a:rPr kumimoji="0" lang="cs-CZ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local</a:t>
              </a: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96" name="Line 12"/>
            <p:cNvSpPr>
              <a:spLocks noChangeShapeType="1"/>
            </p:cNvSpPr>
            <p:nvPr/>
          </p:nvSpPr>
          <p:spPr bwMode="auto">
            <a:xfrm>
              <a:off x="6738" y="-98"/>
              <a:ext cx="432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6395" name="Line 11"/>
            <p:cNvSpPr>
              <a:spLocks noChangeShapeType="1"/>
            </p:cNvSpPr>
            <p:nvPr/>
          </p:nvSpPr>
          <p:spPr bwMode="auto">
            <a:xfrm>
              <a:off x="7890" y="1342"/>
              <a:ext cx="432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6394" name="Line 10"/>
            <p:cNvSpPr>
              <a:spLocks noChangeShapeType="1"/>
            </p:cNvSpPr>
            <p:nvPr/>
          </p:nvSpPr>
          <p:spPr bwMode="auto">
            <a:xfrm flipH="1">
              <a:off x="4434" y="-98"/>
              <a:ext cx="432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6393" name="Line 9"/>
            <p:cNvSpPr>
              <a:spLocks noChangeShapeType="1"/>
            </p:cNvSpPr>
            <p:nvPr/>
          </p:nvSpPr>
          <p:spPr bwMode="auto">
            <a:xfrm flipH="1">
              <a:off x="3714" y="1486"/>
              <a:ext cx="144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6392" name="Oval 8"/>
            <p:cNvSpPr>
              <a:spLocks noChangeArrowheads="1"/>
            </p:cNvSpPr>
            <p:nvPr/>
          </p:nvSpPr>
          <p:spPr bwMode="auto">
            <a:xfrm>
              <a:off x="3426" y="2782"/>
              <a:ext cx="144" cy="1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6391" name="Oval 7"/>
            <p:cNvSpPr>
              <a:spLocks noChangeArrowheads="1"/>
            </p:cNvSpPr>
            <p:nvPr/>
          </p:nvSpPr>
          <p:spPr bwMode="auto">
            <a:xfrm>
              <a:off x="3858" y="2926"/>
              <a:ext cx="288" cy="28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6390" name="Oval 6"/>
            <p:cNvSpPr>
              <a:spLocks noChangeArrowheads="1"/>
            </p:cNvSpPr>
            <p:nvPr/>
          </p:nvSpPr>
          <p:spPr bwMode="auto">
            <a:xfrm>
              <a:off x="3138" y="3214"/>
              <a:ext cx="288" cy="1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6389" name="Text Box 5"/>
            <p:cNvSpPr txBox="1">
              <a:spLocks noChangeArrowheads="1"/>
            </p:cNvSpPr>
            <p:nvPr/>
          </p:nvSpPr>
          <p:spPr bwMode="auto">
            <a:xfrm>
              <a:off x="4722" y="3070"/>
              <a:ext cx="2304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Organizační jednotky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88" name="Line 4"/>
            <p:cNvSpPr>
              <a:spLocks noChangeShapeType="1"/>
            </p:cNvSpPr>
            <p:nvPr/>
          </p:nvSpPr>
          <p:spPr bwMode="auto">
            <a:xfrm>
              <a:off x="4290" y="3070"/>
              <a:ext cx="288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6387" name="Text Box 3"/>
            <p:cNvSpPr txBox="1">
              <a:spLocks noChangeArrowheads="1"/>
            </p:cNvSpPr>
            <p:nvPr/>
          </p:nvSpPr>
          <p:spPr bwMode="auto">
            <a:xfrm>
              <a:off x="7746" y="-386"/>
              <a:ext cx="1296" cy="432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STROM 1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86" name="Text Box 2"/>
            <p:cNvSpPr txBox="1">
              <a:spLocks noChangeArrowheads="1"/>
            </p:cNvSpPr>
            <p:nvPr/>
          </p:nvSpPr>
          <p:spPr bwMode="auto">
            <a:xfrm>
              <a:off x="2418" y="1486"/>
              <a:ext cx="1152" cy="432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STROM 2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0" y="5500702"/>
            <a:ext cx="91440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Mezi doménami jsou definovány 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vztahy důvěryhodnosti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To znamená, že uživatel v doméně Ekonomika.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loc</a:t>
            </a:r>
            <a:r>
              <a:rPr kumimoji="0" lang="cs-CZ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může získat přístup ke sdílené složce v doméně </a:t>
            </a:r>
            <a:r>
              <a:rPr lang="cs-CZ" sz="1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Vyroba.loc</a:t>
            </a:r>
            <a:r>
              <a:rPr lang="cs-CZ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Tyto vztahy se vytvářejí během instalace domény a mají dvě vlastnosti: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Jsou tranzitivní (přenosné):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jestliže si mezi sebou důvěřuje Ekonomika.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loc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 </a:t>
            </a:r>
            <a:r>
              <a:rPr lang="cs-CZ" sz="1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Vyroba.loc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 současně si důvěřují Ekonomika.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loc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 Technologie.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local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, znamená to, že si důvěřují i </a:t>
            </a:r>
            <a:r>
              <a:rPr kumimoji="0" lang="cs-CZ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Vyroba.loc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 Technologie.</a:t>
            </a:r>
            <a:r>
              <a:rPr kumimoji="0" lang="cs-CZ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local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Jsou 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obousměrné</a:t>
            </a:r>
            <a:r>
              <a:rPr kumimoji="0" lang="cs-CZ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To znamená, </a:t>
            </a:r>
            <a:r>
              <a:rPr kumimoji="0" lang="cs-CZ" sz="1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jesliže</a:t>
            </a:r>
            <a:r>
              <a:rPr kumimoji="0" lang="cs-CZ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Ekonomika.</a:t>
            </a:r>
            <a:r>
              <a:rPr kumimoji="0" lang="cs-CZ" sz="1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loc</a:t>
            </a:r>
            <a:r>
              <a:rPr kumimoji="0" lang="cs-CZ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důvěřuje Technologii.</a:t>
            </a:r>
            <a:r>
              <a:rPr kumimoji="0" lang="cs-CZ" sz="1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local</a:t>
            </a:r>
            <a:r>
              <a:rPr kumimoji="0" lang="cs-CZ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cs-CZ" sz="12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pak Technologie.</a:t>
            </a:r>
            <a:r>
              <a:rPr kumimoji="0" lang="cs-CZ" sz="12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local</a:t>
            </a:r>
            <a:r>
              <a:rPr kumimoji="0" lang="cs-CZ" sz="12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důvěřuje Ekonomice.</a:t>
            </a:r>
            <a:r>
              <a:rPr kumimoji="0" lang="cs-CZ" sz="12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loc</a:t>
            </a:r>
            <a:endParaRPr kumimoji="0" lang="cs-CZ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072330" cy="5307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557214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Strukturu domén je možné zobrazit pomocí nástroje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Spravovat domény a vztahy důvěryhodnosti.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Název domény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Odpovídá názvům, na které jsme zvyklí z internetu – např.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FIRMA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cz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.Samostatný název FIRMA je názvem pro rozhraní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NetBIOS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název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FIRMA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cz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je názvem pro DNS. Pro klientské počítače se systémem starším jak Windows 2000 bude doména vystupovat pod jménem FIRMA, pro novější pod jménem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FIRMA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cz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Volba přípony názvu domény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Přípona, kterou lze použít v internetu: *.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cz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Interní přípona (nelze použít v internetu): *.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local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*.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loc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,….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Pokud společnost plánuje prezentaci na internetu (pod názvem firma.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cz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měla by pro doménu zvolit interní název domény (firma.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local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.Oddělí tak zónu DNS pro internetovou prezentaci od zóny DNS pro potřeby domény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Active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Directory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Systém Windows Server 2003 umožňuje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změnu názvu domény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 použitím speciálního nástroje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Rendom.exe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který je k dispozici na instalačním CD, nebo ho lze stáhnout z webových stránek Microsoft.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Účty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Typy účtů: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Uživatelské, skupinové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Počítačové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Uživatelské, skupinové a počítačové účty ve službě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Active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Directory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reprezentují fyzické entity (osobu nebo počítač). Používají se pro zabezpečení přístupu k prostředkům domény.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altLang="zh-CN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ID zabezpečení (SID) :</a:t>
            </a:r>
            <a:endParaRPr kumimoji="0" lang="cs-CZ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Je to datová struktura s proměnnou délkou identifikující účet uživatele, skupiny nebo počítače. Každému účtu v síti je jedinečný kód SID přidělen v okamžiku vytvoření. Vnitřní procesy systému Windows využívají kódy SID , nikoli jméno uživatele nebo název skupiny účtu. </a:t>
            </a:r>
            <a:endParaRPr kumimoji="0" lang="cs-CZ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cs-CZ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Účty je možné  použít k těmto akcím:</a:t>
            </a:r>
            <a:endParaRPr kumimoji="0" lang="cs-CZ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cs-CZ" altLang="zh-CN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Ověřování identity uživatele nebo počítače</a:t>
            </a:r>
            <a:r>
              <a:rPr kumimoji="0" lang="cs-CZ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.Každý uživatel , který se přihlašuje k síti má svůj uživatelský účet a heslo.</a:t>
            </a:r>
            <a:endParaRPr kumimoji="0" lang="cs-CZ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cs-CZ" altLang="zh-CN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Povolení nebo odepření přístupu k prostředkům domény. </a:t>
            </a:r>
            <a:r>
              <a:rPr kumimoji="0" lang="cs-CZ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 to na základě oprávnění přiřazených uživateli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cs-CZ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altLang="zh-CN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Uživatelské účty </a:t>
            </a:r>
            <a:endParaRPr kumimoji="0" lang="cs-CZ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 systému Windows 2003 se definují dva typy uživatelských účtů:</a:t>
            </a:r>
            <a:endParaRPr kumimoji="0" lang="cs-CZ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altLang="zh-CN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Doménové</a:t>
            </a:r>
            <a:r>
              <a:rPr kumimoji="0" lang="cs-CZ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: mohou přistupovat k prostředkům v celé doméně</a:t>
            </a:r>
            <a:endParaRPr kumimoji="0" lang="cs-CZ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altLang="zh-CN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Místní </a:t>
            </a:r>
            <a:r>
              <a:rPr kumimoji="0" lang="cs-CZ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mají přístup pouze k místnímu počítači</a:t>
            </a:r>
            <a:endParaRPr kumimoji="0" lang="cs-CZ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5072074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arenR"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předdefinované účty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Administrátor,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Guest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HelpAssistant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cs-CZ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….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Administrátor: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Má oprávnění k úplnému řízení domény a může přiřazovat uživatelská práva a oprávnění k přístupu.Účet Administrátor je ve službě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Active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Directory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výchozím členem skupin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Administrators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Domain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Admins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Enterprice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Admins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,…. 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Tento účet nelze ze skupiny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Administrators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odstranit, ale může být přejmenován nebo zakázán. V případě zákazu je možné získat přístup k řadiči domény v nouzovém režimu.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Při vytváření nové domény je vytvořen jako první účet.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Guest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Slouží uživatelům, kteří v doméně nemají skutečný účet.Nevyžaduje heslo.Ve výchozím nastavení je členem předefinované skupiny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Guests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 globální skupiny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Domain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Guests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která umožňuje uživateli přihlášení k doméně.Ve výchozím nastavení je účet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Guest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zakázán.Lze u něj nastavit stejná práva a oprávnění jako u ostatních uživatelských účtů.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Help Asistent: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Slouží k vytvoření relace vzdálené pomoci a je u něj nastaven omezený přístup k počítači.Je vytvořen službou Správce relací a po vyřízení všech čekajících požadavků na vzdálenou pomoc bude automaticky odstraněn.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Účty Administrátor a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Guest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je vhodné z bezpečnostních důvodů přejmenovat a dát jim silná hesla (vytvořené kombinací velkých písmen, malých písmen, a číslic).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Při přejmenování jsou vzhledem k tomu, že zůstává zachováno SID, zachovány vlastnosti přejmenovaného účtu (popis, heslo, členství ve skupinách, profil uživatele,…).</a:t>
            </a:r>
            <a:b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Uzamčení účtu: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Pomocí uzamčení účtu můžete omezit možnost útoku na doménu pomocí opakovaných pokusů o přihlášení.Určí se počet nezdařených pokusů o přihlášení před tím než dojde k zakázání účtu.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4000504"/>
            <a:ext cx="91440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B) Doménové Uživatelské účty (nepředdefinované):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 práci v síti je pro každého nového uživatele potřeba vytvořit doménový učet uživatele .Aby se uživatel mohl přihlásit potřebuje tzv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pověření- čili jméno a heslo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.Pomocí účtu uživateli určujeme, kde se může v doméně pohybovat a které úlohy může provádět.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Uživatel se může přihlásit ke kterémukoliv počítači v doméně s výjimkou řadiče domény.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Vytvoření doménového účtu  :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Přihlásit se k serveru jako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Administrator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Spustit: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Uživatelé a počítače služby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Active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Directory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Pravé tlačítko na položku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Users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Přejít na položku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Nový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Uživatel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V dialogovém okně zadat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uživatele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539</Words>
  <Application>Microsoft Office PowerPoint</Application>
  <PresentationFormat>Předvádění na obrazovce (4:3)</PresentationFormat>
  <Paragraphs>229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 Vlach</dc:creator>
  <cp:lastModifiedBy>Petr Vlach</cp:lastModifiedBy>
  <cp:revision>164</cp:revision>
  <dcterms:created xsi:type="dcterms:W3CDTF">2012-12-02T16:43:59Z</dcterms:created>
  <dcterms:modified xsi:type="dcterms:W3CDTF">2013-04-08T16:48:21Z</dcterms:modified>
</cp:coreProperties>
</file>