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3" r:id="rId3"/>
    <p:sldId id="282" r:id="rId4"/>
    <p:sldId id="283" r:id="rId5"/>
    <p:sldId id="258" r:id="rId6"/>
    <p:sldId id="285" r:id="rId7"/>
    <p:sldId id="286" r:id="rId8"/>
    <p:sldId id="287" r:id="rId9"/>
    <p:sldId id="288" r:id="rId10"/>
    <p:sldId id="284" r:id="rId11"/>
    <p:sldId id="289" r:id="rId12"/>
    <p:sldId id="291" r:id="rId13"/>
    <p:sldId id="292" r:id="rId14"/>
    <p:sldId id="294" r:id="rId15"/>
    <p:sldId id="29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4333" autoAdjust="0"/>
  </p:normalViewPr>
  <p:slideViewPr>
    <p:cSldViewPr>
      <p:cViewPr>
        <p:scale>
          <a:sx n="70" d="100"/>
          <a:sy n="70" d="100"/>
        </p:scale>
        <p:origin x="-130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graphy-match.com/wallpapers/7773_antarctic_sailin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ocation_Antarctica.sv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ocation_Antarctica.sv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photography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match.com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wallpapers</a:t>
            </a:r>
            <a:r>
              <a:rPr lang="cs-CZ" dirty="0" smtClean="0">
                <a:hlinkClick r:id="rId3"/>
              </a:rPr>
              <a:t>/7773_</a:t>
            </a:r>
            <a:r>
              <a:rPr lang="cs-CZ" dirty="0" err="1" smtClean="0">
                <a:hlinkClick r:id="rId3"/>
              </a:rPr>
              <a:t>antarctic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sailing</a:t>
            </a:r>
            <a:r>
              <a:rPr lang="cs-CZ" dirty="0" smtClean="0">
                <a:hlinkClick r:id="rId3"/>
              </a:rPr>
              <a:t>/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http://en.wikipedia.org/wiki/File:Location_Antarctica.svg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http://en.wikipedia.org/wiki/File:Location_Antarctica.svg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9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7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9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8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18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24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5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3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5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risimo.cz/norsko/mesta-a-mista/spicberky/%3e%5bcit.8.10.2012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www.cebovi.unas.cz/2009Skandinavi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polarni-plavby.cz/destinace/arktida.html%3e%5bcit.8.10.2012" TargetMode="External"/><Relationship Id="rId5" Type="http://schemas.openxmlformats.org/officeDocument/2006/relationships/hyperlink" Target="http://www.photography-match.com/wallpapers/7773_antarctic_sailing/%3e%5bcit.8.10.2012" TargetMode="External"/><Relationship Id="rId4" Type="http://schemas.openxmlformats.org/officeDocument/2006/relationships/hyperlink" Target="http://www.photography-match.com/wallpapers/7773_antarctic_sailing/" TargetMode="External"/><Relationship Id="rId9" Type="http://schemas.openxmlformats.org/officeDocument/2006/relationships/hyperlink" Target="http://www.trekearth.com/gallery/Antarctica/Antarctica/Greater/South_Pole/South_Pole/photo284509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 smtClean="0">
                <a:solidFill>
                  <a:srgbClr val="000000"/>
                </a:solidFill>
              </a:rPr>
              <a:t>Polární oblasti. </a:t>
            </a:r>
            <a:r>
              <a:rPr lang="cs-CZ" sz="1100" dirty="0" smtClean="0">
                <a:solidFill>
                  <a:srgbClr val="000000"/>
                </a:solidFill>
              </a:rPr>
              <a:t>Výklad je </a:t>
            </a:r>
            <a:r>
              <a:rPr lang="cs-CZ" sz="1100" dirty="0" smtClean="0">
                <a:solidFill>
                  <a:srgbClr val="000000"/>
                </a:solidFill>
              </a:rPr>
              <a:t>doplněn tajenkou pro snazší upevnění učiva.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p</a:t>
            </a:r>
            <a:r>
              <a:rPr lang="cs-CZ" sz="1100" dirty="0" smtClean="0">
                <a:solidFill>
                  <a:srgbClr val="000000"/>
                </a:solidFill>
              </a:rPr>
              <a:t>olární oblasti, Arktida, Antarktida, geografická charakteristika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</a:rPr>
              <a:t>Polární oblasti</a:t>
            </a:r>
            <a:endParaRPr lang="cs-CZ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VY-32-INOVACE-ZEM-232</a:t>
            </a:r>
          </a:p>
        </p:txBody>
      </p:sp>
    </p:spTree>
    <p:extLst>
      <p:ext uri="{BB962C8B-B14F-4D97-AF65-F5344CB8AC3E}">
        <p14:creationId xmlns:p14="http://schemas.microsoft.com/office/powerpoint/2010/main" val="18659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Hospodářství </a:t>
            </a:r>
            <a:endParaRPr lang="en-U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dříve významný lov velryb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zásoby nerostných surovin (uhlí, ropy, železné rudy, uranu, zlata a diamantů) nejsou využívány především pro jejich velkou odlehlost a nepříznivé přírodní podmínky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/>
              <a:t>  </a:t>
            </a:r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Vědecká činnost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Antarktida je nejméně prozkoumaný kontinent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vědeckou činnost řídí Mezinárodní rada vědeckých unií při UNESCO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roce 1959 byla uzavřena smlouva o Antarktidě, podle níž se všechny vědecké poznatky mohou využívat jen pro mírové účely a podle níž se zde nesmějí budovat vojenské základny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není dovoleno ani hospodářské využívání nerostného bohatství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8" name="Picture 2" descr="http://upload.wikimedia.org/wikipedia/commons/thumb/2/2c/Location_Antarctica.svg/22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23528" y="4326592"/>
          <a:ext cx="7056784" cy="2270760"/>
        </p:xfrm>
        <a:graphic>
          <a:graphicData uri="http://schemas.openxmlformats.org/drawingml/2006/table">
            <a:tbl>
              <a:tblPr/>
              <a:tblGrid>
                <a:gridCol w="432048"/>
                <a:gridCol w="6624736"/>
              </a:tblGrid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největší pohoří Antarktidy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vzácný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nerost těžitelný v Antarktidě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Eskymáci Severní Ameriky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největší šelma Arktidy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průliv oddělující Antarktidu od Jižní Ameriky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britský polárník, který jako druhý dospěl k jižnímu pólu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souostroví v Severním ledovém oceánu, naleziště černého uhlí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etnická skupina severní Skandinávie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Tajenka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- Polární oblasti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764704"/>
          <a:ext cx="6480007" cy="1980000"/>
        </p:xfrm>
        <a:graphic>
          <a:graphicData uri="http://schemas.openxmlformats.org/drawingml/2006/table">
            <a:tbl>
              <a:tblPr/>
              <a:tblGrid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</a:tblGrid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7" name="Picture 1" descr="F:\south_pole_ma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4814664" cy="3720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234402"/>
              </p:ext>
            </p:extLst>
          </p:nvPr>
        </p:nvGraphicFramePr>
        <p:xfrm>
          <a:off x="323528" y="4326592"/>
          <a:ext cx="7056784" cy="2270760"/>
        </p:xfrm>
        <a:graphic>
          <a:graphicData uri="http://schemas.openxmlformats.org/drawingml/2006/table">
            <a:tbl>
              <a:tblPr/>
              <a:tblGrid>
                <a:gridCol w="432048"/>
                <a:gridCol w="6624736"/>
              </a:tblGrid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největší pohoří Antarktidy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vzácný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nerost těžitelný v Antarktidě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Eskymáci Severní Ameriky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největší šelma Arktidy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průliv oddělující Antarktidu od Jižní Ameriky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britský polárník, který jako druhý dospěl k jižnímu pólu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souostroví v Severním ledovém oceánu, naleziště černého uhlí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etnická skupina severní Skandinávie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Nadpis 2"/>
          <p:cNvSpPr txBox="1">
            <a:spLocks/>
          </p:cNvSpPr>
          <p:nvPr/>
        </p:nvSpPr>
        <p:spPr>
          <a:xfrm>
            <a:off x="107504" y="44624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Tajenka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- Polární oblasti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79512" y="764704"/>
          <a:ext cx="6480007" cy="1980000"/>
        </p:xfrm>
        <a:graphic>
          <a:graphicData uri="http://schemas.openxmlformats.org/drawingml/2006/table">
            <a:tbl>
              <a:tblPr/>
              <a:tblGrid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</a:tblGrid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80225" y="764704"/>
          <a:ext cx="6480007" cy="1980000"/>
        </p:xfrm>
        <a:graphic>
          <a:graphicData uri="http://schemas.openxmlformats.org/drawingml/2006/table">
            <a:tbl>
              <a:tblPr/>
              <a:tblGrid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  <a:gridCol w="341053"/>
              </a:tblGrid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7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9937" name="Picture 1" descr="F:\south_pole_mar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814664" cy="3720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467544" y="11331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BIČÍK, I. a kol. </a:t>
            </a:r>
            <a:r>
              <a:rPr lang="cs-CZ" i="1" dirty="0" smtClean="0"/>
              <a:t>Regionální zeměpis světadílů: učebnice zeměpisu pro střední školy. </a:t>
            </a:r>
            <a:r>
              <a:rPr lang="cs-CZ" dirty="0" smtClean="0"/>
              <a:t>1. vyd. Praha : Nakladatelství České geografické společnosti, 2000. 135 s. ISBN 80-86034-43-7.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VOŽENÍLEK, V. - DEMEK, J. </a:t>
            </a:r>
            <a:r>
              <a:rPr lang="cs-CZ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dirty="0" smtClean="0"/>
              <a:t>Olomouc: </a:t>
            </a:r>
            <a:r>
              <a:rPr lang="cs-CZ" dirty="0" err="1" smtClean="0"/>
              <a:t>Prodos</a:t>
            </a:r>
            <a:r>
              <a:rPr lang="cs-CZ" dirty="0" smtClean="0"/>
              <a:t>, 2001. 58 s.  ISBN 80-7230-099-7.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518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395536" y="1124744"/>
            <a:ext cx="831641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Titulní strana URL&lt;</a:t>
            </a:r>
            <a:r>
              <a:rPr lang="cs-CZ" sz="1200" dirty="0" smtClean="0">
                <a:hlinkClick r:id="rId4"/>
              </a:rPr>
              <a:t> </a:t>
            </a:r>
            <a:r>
              <a:rPr lang="cs-CZ" sz="1200" dirty="0" smtClean="0">
                <a:hlinkClick r:id="rId5"/>
              </a:rPr>
              <a:t>http://www.</a:t>
            </a:r>
            <a:r>
              <a:rPr lang="cs-CZ" sz="1200" dirty="0" err="1" smtClean="0">
                <a:hlinkClick r:id="rId5"/>
              </a:rPr>
              <a:t>photography</a:t>
            </a:r>
            <a:r>
              <a:rPr lang="cs-CZ" sz="1200" dirty="0" smtClean="0">
                <a:hlinkClick r:id="rId5"/>
              </a:rPr>
              <a:t>-</a:t>
            </a:r>
            <a:r>
              <a:rPr lang="cs-CZ" sz="1200" dirty="0" err="1" smtClean="0">
                <a:hlinkClick r:id="rId5"/>
              </a:rPr>
              <a:t>match.com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err="1" smtClean="0">
                <a:hlinkClick r:id="rId5"/>
              </a:rPr>
              <a:t>wallpapers</a:t>
            </a:r>
            <a:r>
              <a:rPr lang="cs-CZ" sz="1200" dirty="0" smtClean="0">
                <a:hlinkClick r:id="rId5"/>
              </a:rPr>
              <a:t>/7773_</a:t>
            </a:r>
            <a:r>
              <a:rPr lang="cs-CZ" sz="1200" dirty="0" err="1" smtClean="0">
                <a:hlinkClick r:id="rId5"/>
              </a:rPr>
              <a:t>antarctic</a:t>
            </a:r>
            <a:r>
              <a:rPr lang="cs-CZ" sz="1200" dirty="0" smtClean="0">
                <a:hlinkClick r:id="rId5"/>
              </a:rPr>
              <a:t>_</a:t>
            </a:r>
            <a:r>
              <a:rPr lang="cs-CZ" sz="1200" dirty="0" err="1" smtClean="0">
                <a:hlinkClick r:id="rId5"/>
              </a:rPr>
              <a:t>sailing</a:t>
            </a:r>
            <a:r>
              <a:rPr lang="cs-CZ" sz="1200" dirty="0" smtClean="0">
                <a:hlinkClick r:id="rId5"/>
              </a:rPr>
              <a:t>/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Slide č. 2  URL&lt; </a:t>
            </a:r>
            <a:r>
              <a:rPr lang="cs-CZ" sz="1200" dirty="0" smtClean="0">
                <a:hlinkClick r:id="rId6"/>
              </a:rPr>
              <a:t>http://www.</a:t>
            </a:r>
            <a:r>
              <a:rPr lang="cs-CZ" sz="1200" dirty="0" err="1" smtClean="0">
                <a:hlinkClick r:id="rId6"/>
              </a:rPr>
              <a:t>polarni</a:t>
            </a:r>
            <a:r>
              <a:rPr lang="cs-CZ" sz="1200" dirty="0" smtClean="0">
                <a:hlinkClick r:id="rId6"/>
              </a:rPr>
              <a:t>-plavby.cz/destinace/</a:t>
            </a:r>
            <a:r>
              <a:rPr lang="cs-CZ" sz="1200" dirty="0" err="1" smtClean="0">
                <a:hlinkClick r:id="rId6"/>
              </a:rPr>
              <a:t>arktida.html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č. 1  URL&lt; </a:t>
            </a:r>
            <a:r>
              <a:rPr lang="cs-CZ" sz="1200" dirty="0" smtClean="0">
                <a:hlinkClick r:id="rId7"/>
              </a:rPr>
              <a:t>http://www.</a:t>
            </a:r>
            <a:r>
              <a:rPr lang="cs-CZ" sz="1200" dirty="0" err="1" smtClean="0">
                <a:hlinkClick r:id="rId7"/>
              </a:rPr>
              <a:t>cebovi.unas.cz</a:t>
            </a:r>
            <a:r>
              <a:rPr lang="cs-CZ" sz="1200" dirty="0" smtClean="0">
                <a:hlinkClick r:id="rId7"/>
              </a:rPr>
              <a:t>/2009Skandinavie.html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Č. 2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56.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č. 3 URL&lt; </a:t>
            </a:r>
            <a:r>
              <a:rPr lang="cs-CZ" sz="1200" dirty="0" smtClean="0">
                <a:hlinkClick r:id="rId8"/>
              </a:rPr>
              <a:t>http://www.</a:t>
            </a:r>
            <a:r>
              <a:rPr lang="cs-CZ" sz="1200" dirty="0" err="1" smtClean="0">
                <a:hlinkClick r:id="rId8"/>
              </a:rPr>
              <a:t>turisimo.cz</a:t>
            </a:r>
            <a:r>
              <a:rPr lang="cs-CZ" sz="1200" dirty="0" smtClean="0">
                <a:hlinkClick r:id="rId8"/>
              </a:rPr>
              <a:t>/</a:t>
            </a:r>
            <a:r>
              <a:rPr lang="cs-CZ" sz="1200" dirty="0" err="1" smtClean="0">
                <a:hlinkClick r:id="rId8"/>
              </a:rPr>
              <a:t>norsko</a:t>
            </a:r>
            <a:r>
              <a:rPr lang="cs-CZ" sz="1200" dirty="0" smtClean="0">
                <a:hlinkClick r:id="rId8"/>
              </a:rPr>
              <a:t>/</a:t>
            </a:r>
            <a:r>
              <a:rPr lang="cs-CZ" sz="1200" dirty="0" err="1" smtClean="0">
                <a:hlinkClick r:id="rId8"/>
              </a:rPr>
              <a:t>mesta</a:t>
            </a:r>
            <a:r>
              <a:rPr lang="cs-CZ" sz="1200" dirty="0" smtClean="0">
                <a:hlinkClick r:id="rId8"/>
              </a:rPr>
              <a:t>-a-</a:t>
            </a:r>
            <a:r>
              <a:rPr lang="cs-CZ" sz="1200" dirty="0" err="1" smtClean="0">
                <a:hlinkClick r:id="rId8"/>
              </a:rPr>
              <a:t>mista</a:t>
            </a:r>
            <a:r>
              <a:rPr lang="cs-CZ" sz="1200" dirty="0" smtClean="0">
                <a:hlinkClick r:id="rId8"/>
              </a:rPr>
              <a:t>/</a:t>
            </a:r>
            <a:r>
              <a:rPr lang="cs-CZ" sz="1200" dirty="0" err="1" smtClean="0">
                <a:hlinkClick r:id="rId8"/>
              </a:rPr>
              <a:t>spicberky</a:t>
            </a:r>
            <a:r>
              <a:rPr lang="cs-CZ" sz="1200" dirty="0" smtClean="0">
                <a:hlinkClick r:id="rId8"/>
              </a:rPr>
              <a:t>/</a:t>
            </a:r>
            <a:r>
              <a:rPr lang="cs-CZ" sz="1200" dirty="0" smtClean="0"/>
              <a:t>&gt;[cit.8.10.2012]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Obr. Č. 4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56.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Slide č. 10, 11 URL&lt; </a:t>
            </a:r>
            <a:r>
              <a:rPr lang="cs-CZ" sz="1200" dirty="0" smtClean="0">
                <a:hlinkClick r:id="rId9"/>
              </a:rPr>
              <a:t>http://www.trekearth.com/</a:t>
            </a:r>
            <a:r>
              <a:rPr lang="cs-CZ" sz="1200" dirty="0" err="1" smtClean="0">
                <a:hlinkClick r:id="rId9"/>
              </a:rPr>
              <a:t>gallery</a:t>
            </a:r>
            <a:r>
              <a:rPr lang="cs-CZ" sz="1200" dirty="0" smtClean="0">
                <a:hlinkClick r:id="rId9"/>
              </a:rPr>
              <a:t>/</a:t>
            </a:r>
            <a:r>
              <a:rPr lang="cs-CZ" sz="1200" dirty="0" err="1" smtClean="0">
                <a:hlinkClick r:id="rId9"/>
              </a:rPr>
              <a:t>Antarctica</a:t>
            </a:r>
            <a:r>
              <a:rPr lang="cs-CZ" sz="1200" dirty="0" smtClean="0">
                <a:hlinkClick r:id="rId9"/>
              </a:rPr>
              <a:t>/</a:t>
            </a:r>
            <a:r>
              <a:rPr lang="cs-CZ" sz="1200" dirty="0" err="1" smtClean="0">
                <a:hlinkClick r:id="rId9"/>
              </a:rPr>
              <a:t>Antarctica</a:t>
            </a:r>
            <a:r>
              <a:rPr lang="cs-CZ" sz="1200" dirty="0" smtClean="0">
                <a:hlinkClick r:id="rId9"/>
              </a:rPr>
              <a:t>/</a:t>
            </a:r>
            <a:r>
              <a:rPr lang="cs-CZ" sz="1200" dirty="0" err="1" smtClean="0">
                <a:hlinkClick r:id="rId9"/>
              </a:rPr>
              <a:t>Greater</a:t>
            </a:r>
            <a:r>
              <a:rPr lang="cs-CZ" sz="1200" dirty="0" smtClean="0">
                <a:hlinkClick r:id="rId9"/>
              </a:rPr>
              <a:t>/</a:t>
            </a:r>
            <a:r>
              <a:rPr lang="cs-CZ" sz="1200" dirty="0" err="1" smtClean="0">
                <a:hlinkClick r:id="rId9"/>
              </a:rPr>
              <a:t>South_Pole</a:t>
            </a:r>
            <a:r>
              <a:rPr lang="cs-CZ" sz="1200" dirty="0" smtClean="0">
                <a:hlinkClick r:id="rId9"/>
              </a:rPr>
              <a:t>/</a:t>
            </a:r>
            <a:r>
              <a:rPr lang="cs-CZ" sz="1200" dirty="0" err="1" smtClean="0">
                <a:hlinkClick r:id="rId9"/>
              </a:rPr>
              <a:t>South_Pole</a:t>
            </a:r>
            <a:r>
              <a:rPr lang="cs-CZ" sz="1200" dirty="0" smtClean="0">
                <a:hlinkClick r:id="rId9"/>
              </a:rPr>
              <a:t>/photo284509.htm</a:t>
            </a:r>
            <a:r>
              <a:rPr lang="cs-CZ" sz="1200" dirty="0" smtClean="0"/>
              <a:t>&gt;[cit.8.10.2012]</a:t>
            </a:r>
          </a:p>
        </p:txBody>
      </p:sp>
    </p:spTree>
    <p:extLst>
      <p:ext uri="{BB962C8B-B14F-4D97-AF65-F5344CB8AC3E}">
        <p14:creationId xmlns:p14="http://schemas.microsoft.com/office/powerpoint/2010/main" val="14469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photography-match.com/views/images/gallery/Antarctic_Sail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536504" y="332656"/>
            <a:ext cx="44279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ngravers MT" pitchFamily="18" charset="0"/>
                <a:ea typeface="DejaVu Serif" pitchFamily="18" charset="0"/>
              </a:rPr>
              <a:t>Polární oblasti</a:t>
            </a:r>
            <a:endParaRPr lang="cs-CZ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ngravers MT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7164288" y="3183967"/>
            <a:ext cx="2088232" cy="49006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Arktida</a:t>
            </a:r>
            <a:endParaRPr lang="en-U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5842" name="Picture 2" descr="http://upload.wikimedia.org/wikipedia/commons/thumb/2/2c/Location_Antarctica.svg/22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1027" name="Picture 3" descr="F:\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568" y="1376773"/>
            <a:ext cx="6138696" cy="410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Základní FG charakteristiky</a:t>
            </a:r>
            <a:endParaRPr lang="en-U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není samostatnou pevninou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zahrnuje nejsevernější část Evropy, Asie a Ameriky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pevninské a ostrovní oblasti však tvoří asi jen 30% rozlohy Arktidy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většinu zabírá oblast Severního ledového oceánu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osídlena je pouze při pobřeží a na přilehlých ostrovech Laponci (Evropa) a </a:t>
            </a:r>
            <a:r>
              <a:rPr lang="cs-CZ" dirty="0" err="1" smtClean="0"/>
              <a:t>Inuity</a:t>
            </a:r>
            <a:r>
              <a:rPr lang="cs-CZ" dirty="0" smtClean="0"/>
              <a:t> - Eskymáky (Amerika)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střední část arktické oblasti je celý rok zmrzlá - tloušťka ledu přesahuje 10 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překvapivě bohatá biota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 spodní straně ledového pokryvu rostou řasy - jimi se živí drobní korýši, kteří slouží jako potrava rybám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ryby loví mořští savci (tuleni, mroži) a ptáci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největší šelmou je zde lední medvěd </a:t>
            </a:r>
          </a:p>
          <a:p>
            <a:pPr lvl="2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velmi chladné, ovšem pro blízkost oceánu </a:t>
            </a:r>
          </a:p>
          <a:p>
            <a:pPr>
              <a:spcBef>
                <a:spcPct val="0"/>
              </a:spcBef>
              <a:defRPr/>
            </a:pPr>
            <a:r>
              <a:rPr lang="cs-CZ" dirty="0" smtClean="0"/>
              <a:t>není tak mrazivé jako v Antarktidě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8" name="Picture 2" descr="http://upload.wikimedia.org/wikipedia/commons/thumb/2/2c/Location_Antarctica.svg/22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613" y="4005064"/>
            <a:ext cx="4674979" cy="349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délník 10"/>
          <p:cNvSpPr/>
          <p:nvPr/>
        </p:nvSpPr>
        <p:spPr>
          <a:xfrm>
            <a:off x="3059832" y="6444044"/>
            <a:ext cx="231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1  Osada Laponců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http://upload.wikimedia.org/wikipedia/commons/thumb/2/2c/Location_Antarctica.svg/22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1026" name="Picture 2" descr="F:\img029.jpg"/>
          <p:cNvPicPr>
            <a:picLocks noChangeAspect="1" noChangeArrowheads="1"/>
          </p:cNvPicPr>
          <p:nvPr/>
        </p:nvPicPr>
        <p:blipFill>
          <a:blip r:embed="rId4" cstate="print"/>
          <a:srcRect l="57557" t="68688" r="10263" b="746"/>
          <a:stretch>
            <a:fillRect/>
          </a:stretch>
        </p:blipFill>
        <p:spPr bwMode="auto">
          <a:xfrm rot="5400000">
            <a:off x="1731869" y="4435"/>
            <a:ext cx="5184577" cy="699315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300192" y="6237312"/>
            <a:ext cx="1618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2  Arktida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Hospodářství </a:t>
            </a:r>
            <a:endParaRPr lang="en-U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hospodářsky se využívají jen okrajové části oceánu k rybolovu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námořní doprava okrajovými částmi oceánu je obtížná a nepravidelná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přes Arktidu však vedou mnohé dálkové letecké linky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pevnině se těží za obtížných podmínek nerostné suroviny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ropa: Aljaška, asijské Rusko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černé uhlí: Špicberky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Vědecká činnost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první výzkumné stanice byly na arktickém ledovci již před více než 100 lety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dnes vědci zkoumají vliv oteplování Země na rozsah ledovců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řada výzkumných stanic se nachází na arktických ostrovech - např. na Špicberkách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8" name="Picture 2" descr="http://upload.wikimedia.org/wikipedia/commons/thumb/2/2c/Location_Antarctica.svg/22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999" y="4118314"/>
            <a:ext cx="5075609" cy="3343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 6"/>
          <p:cNvSpPr/>
          <p:nvPr/>
        </p:nvSpPr>
        <p:spPr>
          <a:xfrm>
            <a:off x="3289413" y="6453336"/>
            <a:ext cx="1786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3  Špicberky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6660232" y="3183967"/>
            <a:ext cx="2592288" cy="49006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Antarktida</a:t>
            </a:r>
            <a:endParaRPr lang="en-U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5842" name="Picture 2" descr="http://upload.wikimedia.org/wikipedia/commons/thumb/2/2c/Location_Antarctica.svg/22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2050" name="Picture 2" descr="F:\devil-island-iceberg-weddell-sea-adelie-penguins-antarctica_34421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858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cs-CZ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Základní FG charakteristiky</a:t>
            </a:r>
            <a:endParaRPr lang="en-U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rozloha tohoto světadílu (14 mil. km²) představuje 9% světové souše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její břehy omývají vody Tichého, Indického a Atlantského oceánu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je pokryta rozsáhlým ledovcem (tloušťka přes 4 km)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nad ledový pokryv vystupuje pouze 5% povrchu v podobě skal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 pobřeží se uvolňují až 10 km velké ledové kry (nebezpečí pro lodě)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ledový pokryv Antarktidy je největší zásobárnou sladké vody na světě (80%)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život se soustřeďuje do pobřežních oblastí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převládají mořští živočichové získávající potravu z moře - tuleni, tučňáci, racci a velryby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rostliny se objevují jen na ojedinělých skalách ve formě mechů a lišejníků </a:t>
            </a:r>
          </a:p>
          <a:p>
            <a:pPr lvl="2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velmi chladné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všechny srážky spadnou ve formě ledu nebo sněhu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průměrná roční teplota vzduchu kolísá mezi -40°C až -50°C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nejchladnějších dnech dosahují mrazy až -85°C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8" name="Picture 2" descr="http://upload.wikimedia.org/wikipedia/commons/thumb/2/2c/Location_Antarctica.svg/22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http://upload.wikimedia.org/wikipedia/commons/thumb/2/2c/Location_Antarctica.svg/220px-Location_Antarcti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496" y="116632"/>
            <a:ext cx="936000" cy="936000"/>
          </a:xfrm>
          <a:prstGeom prst="rect">
            <a:avLst/>
          </a:prstGeom>
          <a:noFill/>
        </p:spPr>
      </p:pic>
      <p:pic>
        <p:nvPicPr>
          <p:cNvPr id="1026" name="Picture 2" descr="F:\img029.jpg"/>
          <p:cNvPicPr>
            <a:picLocks noChangeAspect="1" noChangeArrowheads="1"/>
          </p:cNvPicPr>
          <p:nvPr/>
        </p:nvPicPr>
        <p:blipFill>
          <a:blip r:embed="rId4" cstate="print"/>
          <a:srcRect l="58306" t="37862" r="10263" b="32893"/>
          <a:stretch>
            <a:fillRect/>
          </a:stretch>
        </p:blipFill>
        <p:spPr bwMode="auto">
          <a:xfrm rot="5400000">
            <a:off x="1767092" y="-174804"/>
            <a:ext cx="5400600" cy="71356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156176" y="6237312"/>
            <a:ext cx="1931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b="1" dirty="0" smtClean="0"/>
              <a:t>Obr. 4  Antarktida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971</Words>
  <Application>Microsoft Office PowerPoint</Application>
  <PresentationFormat>Předvádění na obrazovce (4:3)</PresentationFormat>
  <Paragraphs>566</Paragraphs>
  <Slides>14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Výchozí návrh</vt:lpstr>
      <vt:lpstr>Polární oblasti</vt:lpstr>
      <vt:lpstr>Prezentace aplikace PowerPoint</vt:lpstr>
      <vt:lpstr>Arktida</vt:lpstr>
      <vt:lpstr>Základní FG charakteristiky</vt:lpstr>
      <vt:lpstr>Prezentace aplikace PowerPoint</vt:lpstr>
      <vt:lpstr>Hospodářství </vt:lpstr>
      <vt:lpstr>Antarktida</vt:lpstr>
      <vt:lpstr>Základní FG charakteristiky</vt:lpstr>
      <vt:lpstr>Prezentace aplikace PowerPoint</vt:lpstr>
      <vt:lpstr>Hospodářství 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JZ</cp:lastModifiedBy>
  <cp:revision>213</cp:revision>
  <dcterms:created xsi:type="dcterms:W3CDTF">2012-08-15T09:12:49Z</dcterms:created>
  <dcterms:modified xsi:type="dcterms:W3CDTF">2013-04-29T17:59:17Z</dcterms:modified>
</cp:coreProperties>
</file>