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2" r:id="rId3"/>
    <p:sldId id="256" r:id="rId4"/>
    <p:sldId id="257" r:id="rId5"/>
    <p:sldId id="258" r:id="rId6"/>
    <p:sldId id="261" r:id="rId7"/>
    <p:sldId id="262" r:id="rId8"/>
    <p:sldId id="272" r:id="rId9"/>
    <p:sldId id="277" r:id="rId10"/>
    <p:sldId id="259" r:id="rId11"/>
    <p:sldId id="278" r:id="rId12"/>
    <p:sldId id="279" r:id="rId13"/>
    <p:sldId id="280" r:id="rId14"/>
    <p:sldId id="281" r:id="rId15"/>
    <p:sldId id="283" r:id="rId16"/>
    <p:sldId id="28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80" d="100"/>
          <a:sy n="80" d="100"/>
        </p:scale>
        <p:origin x="-100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egatta.fr/kilimandjaro2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te.cojeco.cz/img.php?id=87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philippegatta.fr</a:t>
            </a:r>
            <a:r>
              <a:rPr lang="cs-CZ" dirty="0" smtClean="0">
                <a:hlinkClick r:id="rId3"/>
              </a:rPr>
              <a:t>/kilimandjaro2.htm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http://www.capespiritwallpapers.com/South%20Africa%20Western%20Cape.jpg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http://travel.yahoo.com/p-travelguide-490667-victoria_falls_vacations-i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https://www.cia.gov/library/publications/the-world-factbook/geos/sf.html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http://lite.</a:t>
            </a:r>
            <a:r>
              <a:rPr lang="cs-CZ" dirty="0" err="1" smtClean="0">
                <a:hlinkClick r:id="rId3"/>
              </a:rPr>
              <a:t>cojeco.cz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img.php</a:t>
            </a:r>
            <a:r>
              <a:rPr lang="cs-CZ" dirty="0" smtClean="0">
                <a:hlinkClick r:id="rId3"/>
              </a:rPr>
              <a:t>?id=879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http://marteslem.blog.cz/0710/strelkovy-mys-a-dale-na-vychod-kapitola-v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http://commons.wikimedia.org/wiki/File:Cape_of_Good_Hope_South_Africa_HDR.jpg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8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8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33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29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7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0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1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2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1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arteslem.blog.cz/0710/strelkovy-mys-a-dale-na-vychod-kapitola-v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s://www.cia.gov/library/publications/the-world-factbook/geos/sf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travel.yahoo.com/p-travelguide-490667-victoria_falls_vacations-i%3e%5bcit.3.10" TargetMode="External"/><Relationship Id="rId5" Type="http://schemas.openxmlformats.org/officeDocument/2006/relationships/hyperlink" Target="http://www.capespiritwallpapers.com/South%20Africa%20Western%20Cape.jpg" TargetMode="External"/><Relationship Id="rId4" Type="http://schemas.openxmlformats.org/officeDocument/2006/relationships/hyperlink" Target="http://room42.wikispaces.com/Savanna+Geography" TargetMode="External"/><Relationship Id="rId9" Type="http://schemas.openxmlformats.org/officeDocument/2006/relationships/hyperlink" Target="http://commons.wikimedia.org/wiki/File:Cape_of_Good_Hope_South_Africa_HD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>
                <a:solidFill>
                  <a:srgbClr val="000000"/>
                </a:solidFill>
              </a:rPr>
              <a:t>g</a:t>
            </a:r>
            <a:r>
              <a:rPr lang="cs-CZ" sz="1100" dirty="0" smtClean="0">
                <a:solidFill>
                  <a:srgbClr val="000000"/>
                </a:solidFill>
              </a:rPr>
              <a:t>eografická charakteristika </a:t>
            </a:r>
            <a:r>
              <a:rPr lang="cs-CZ" sz="1100" dirty="0" smtClean="0">
                <a:solidFill>
                  <a:srgbClr val="000000"/>
                </a:solidFill>
              </a:rPr>
              <a:t>jižní Afriky</a:t>
            </a:r>
            <a:r>
              <a:rPr lang="cs-CZ" sz="1100" dirty="0" smtClean="0">
                <a:solidFill>
                  <a:srgbClr val="000000"/>
                </a:solidFill>
              </a:rPr>
              <a:t>. Pro snazší upevnění probírané látky je výklad doplněn </a:t>
            </a:r>
            <a:r>
              <a:rPr lang="cs-CZ" sz="1100" dirty="0" smtClean="0">
                <a:solidFill>
                  <a:srgbClr val="000000"/>
                </a:solidFill>
              </a:rPr>
              <a:t>závěrečným cvičením.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jižní Afrika, </a:t>
            </a:r>
            <a:r>
              <a:rPr lang="cs-CZ" sz="1100" dirty="0" smtClean="0">
                <a:solidFill>
                  <a:srgbClr val="000000"/>
                </a:solidFill>
              </a:rPr>
              <a:t>povrch, poloha, podnebí, vodstvo, rostlinstvo a živočišstvo, těžba, průmysl, zemědělství, hospodářství</a:t>
            </a:r>
            <a:r>
              <a:rPr lang="cs-CZ" sz="1100" dirty="0" smtClean="0">
                <a:solidFill>
                  <a:srgbClr val="000000"/>
                </a:solidFill>
              </a:rPr>
              <a:t>, JAR, Jihoafrická republika, </a:t>
            </a:r>
            <a:r>
              <a:rPr lang="cs-CZ" sz="1100" dirty="0" smtClean="0">
                <a:solidFill>
                  <a:srgbClr val="000000"/>
                </a:solidFill>
              </a:rPr>
              <a:t>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Afrika – </a:t>
            </a:r>
            <a:r>
              <a:rPr lang="cs-CZ" sz="3200" b="1" dirty="0" smtClean="0">
                <a:solidFill>
                  <a:srgbClr val="000000"/>
                </a:solidFill>
              </a:rPr>
              <a:t>Jižní Afrika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VY-32-INOVACE-ZEM-231</a:t>
            </a:r>
            <a:endParaRPr lang="cs-CZ" sz="3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9488" y="285936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935" y="193923"/>
            <a:ext cx="5229225" cy="366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Opakování</a:t>
            </a:r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872208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1800" dirty="0" smtClean="0"/>
              <a:t>Střelkový ……….</a:t>
            </a:r>
          </a:p>
          <a:p>
            <a:pPr marL="514350" indent="-514350">
              <a:buAutoNum type="alphaLcParenR"/>
            </a:pPr>
            <a:r>
              <a:rPr lang="cs-CZ" sz="1800" dirty="0" smtClean="0"/>
              <a:t>………  </a:t>
            </a:r>
            <a:r>
              <a:rPr lang="cs-CZ" sz="1800" dirty="0" err="1" smtClean="0"/>
              <a:t>Mandela</a:t>
            </a:r>
            <a:r>
              <a:rPr lang="cs-CZ" sz="1800" dirty="0" smtClean="0"/>
              <a:t> </a:t>
            </a:r>
          </a:p>
          <a:p>
            <a:pPr marL="514350" indent="-514350">
              <a:buAutoNum type="alphaLcParenR"/>
            </a:pPr>
            <a:r>
              <a:rPr lang="cs-CZ" sz="1800" dirty="0" err="1" smtClean="0"/>
              <a:t>Krugerův</a:t>
            </a:r>
            <a:r>
              <a:rPr lang="cs-CZ" sz="1800" dirty="0" smtClean="0"/>
              <a:t> ………. ………</a:t>
            </a:r>
          </a:p>
          <a:p>
            <a:pPr marL="514350" indent="-514350">
              <a:buAutoNum type="alphaLcParenR"/>
            </a:pPr>
            <a:r>
              <a:rPr lang="cs-CZ" sz="1800" dirty="0" err="1" smtClean="0"/>
              <a:t>Benguelský</a:t>
            </a:r>
            <a:r>
              <a:rPr lang="cs-CZ" sz="1800" dirty="0" smtClean="0"/>
              <a:t> ………..</a:t>
            </a:r>
          </a:p>
          <a:p>
            <a:pPr marL="514350" indent="-514350">
              <a:buNone/>
            </a:pPr>
            <a:endParaRPr lang="cs-CZ" sz="1800" dirty="0" smtClean="0"/>
          </a:p>
          <a:p>
            <a:pPr marL="514350" indent="-514350">
              <a:buNone/>
            </a:pPr>
            <a:endParaRPr lang="cs-CZ" sz="1800" dirty="0" smtClean="0"/>
          </a:p>
          <a:p>
            <a:pPr marL="514350" indent="-514350">
              <a:buAutoNum type="alphaLcParenR"/>
            </a:pPr>
            <a:endParaRPr lang="cs-CZ" sz="1800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Doplňte chybějící části slovních spojení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230832" y="256490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Vyberte správná tvrzení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6856" y="3284984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Hlavním městem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JAR je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Pretoria</a:t>
            </a:r>
            <a:r>
              <a:rPr lang="cs-CZ" dirty="0" smtClean="0"/>
              <a:t>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Jezero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Malawi leží na hranici dvou států –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Tanzanie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Malawi.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Řeka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Orange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ústí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Atlantského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oceánu.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Lesotho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enklávou v Jihoafrické republice.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Poušť Kalahari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tvoří většinu území státu Botswana.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baseline="0" dirty="0" smtClean="0"/>
              <a:t>Stolová</a:t>
            </a:r>
            <a:r>
              <a:rPr lang="cs-CZ" dirty="0" smtClean="0"/>
              <a:t> hora je nejvyšším vrcholem Dračích hor.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C:\Users\Zuzka\AppData\Local\Microsoft\Windows\Temporary Internet Files\Content.IE5\6BIYVHLC\MC90007874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589240"/>
            <a:ext cx="783916" cy="106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3"/>
            <a:ext cx="8229600" cy="1872208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1800" dirty="0" smtClean="0"/>
              <a:t>Střelkový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</a:t>
            </a:r>
          </a:p>
          <a:p>
            <a:pPr marL="514350" indent="-514350">
              <a:buNone/>
            </a:pPr>
            <a:r>
              <a:rPr lang="cs-CZ" sz="1800" dirty="0" smtClean="0"/>
              <a:t>b) 	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dirty="0" err="1" smtClean="0"/>
              <a:t>Mandela</a:t>
            </a:r>
            <a:r>
              <a:rPr lang="cs-CZ" sz="1800" dirty="0" smtClean="0"/>
              <a:t> </a:t>
            </a:r>
          </a:p>
          <a:p>
            <a:pPr marL="514350" indent="-514350">
              <a:buNone/>
            </a:pPr>
            <a:r>
              <a:rPr lang="cs-CZ" sz="1800" dirty="0" smtClean="0"/>
              <a:t>c) 	</a:t>
            </a:r>
            <a:r>
              <a:rPr lang="cs-CZ" sz="1800" dirty="0" err="1" smtClean="0"/>
              <a:t>Krugerův</a:t>
            </a:r>
            <a:r>
              <a:rPr lang="cs-CZ" sz="1800" dirty="0" smtClean="0"/>
              <a:t>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</a:t>
            </a:r>
            <a:r>
              <a:rPr lang="cs-CZ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</a:t>
            </a:r>
          </a:p>
          <a:p>
            <a:pPr marL="514350" indent="-514350">
              <a:buNone/>
            </a:pPr>
            <a:r>
              <a:rPr lang="cs-CZ" sz="1800" dirty="0" smtClean="0"/>
              <a:t>d) 	</a:t>
            </a:r>
            <a:r>
              <a:rPr lang="cs-CZ" sz="1800" dirty="0" err="1" smtClean="0"/>
              <a:t>Benguelský</a:t>
            </a:r>
            <a:r>
              <a:rPr lang="cs-CZ" sz="1800" dirty="0" smtClean="0"/>
              <a:t> </a:t>
            </a:r>
            <a:r>
              <a:rPr lang="cs-CZ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proud</a:t>
            </a:r>
          </a:p>
          <a:p>
            <a:pPr marL="514350" indent="-514350">
              <a:buNone/>
            </a:pPr>
            <a:endParaRPr lang="cs-CZ" sz="1800" dirty="0" smtClean="0"/>
          </a:p>
          <a:p>
            <a:pPr marL="514350" indent="-514350">
              <a:buNone/>
            </a:pPr>
            <a:endParaRPr lang="cs-CZ" sz="1800" dirty="0" smtClean="0"/>
          </a:p>
          <a:p>
            <a:pPr marL="514350" indent="-514350">
              <a:buAutoNum type="alphaLcParenR"/>
            </a:pPr>
            <a:endParaRPr lang="cs-CZ" sz="1800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Doplňte chybějící části slovních spojení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230832" y="293893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Vyberte správná tvrzení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58824" y="3645024"/>
            <a:ext cx="82296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Hlavním městem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JAR je 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Pretoria</a:t>
            </a:r>
            <a:r>
              <a:rPr lang="cs-CZ" dirty="0" smtClean="0"/>
              <a:t>. </a:t>
            </a:r>
            <a:endParaRPr kumimoji="0" lang="cs-CZ" sz="1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Jezero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Malawi leží na hranici dvou států – 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Tanzanie 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 Malawi. </a:t>
            </a:r>
            <a:endParaRPr kumimoji="0" lang="cs-CZ" sz="1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Řeka Orange ústí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Atlantského 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oceánu. </a:t>
            </a:r>
            <a:endParaRPr kumimoji="0" lang="cs-CZ" sz="1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Lesotho</a:t>
            </a:r>
            <a:r>
              <a:rPr kumimoji="0" lang="cs-CZ" sz="1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je enklávou v Jihoafrické republice.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Poušť Kalahari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tvoří většinu území státu Zimbabwe.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r>
              <a:rPr lang="cs-CZ" baseline="0" dirty="0" smtClean="0"/>
              <a:t>Stolová</a:t>
            </a:r>
            <a:r>
              <a:rPr lang="cs-CZ" dirty="0" smtClean="0"/>
              <a:t> hora je nejvyšším vrcholem Dračích hor. 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LcParenR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3275856" y="2060848"/>
            <a:ext cx="2664296" cy="864096"/>
          </a:xfrm>
          <a:prstGeom prst="wedgeRoundRectCallout">
            <a:avLst>
              <a:gd name="adj1" fmla="val 1685"/>
              <a:gd name="adj2" fmla="val 1828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Jezero Malawi leží na hranici celkem 3 států – </a:t>
            </a:r>
            <a:r>
              <a:rPr lang="cs-CZ" sz="1600" i="1" dirty="0" smtClean="0"/>
              <a:t>Tanzanie, </a:t>
            </a:r>
            <a:r>
              <a:rPr lang="cs-CZ" sz="1600" i="1" dirty="0" smtClean="0"/>
              <a:t>Malawi a </a:t>
            </a:r>
            <a:r>
              <a:rPr lang="cs-CZ" sz="1600" i="1" dirty="0" smtClean="0"/>
              <a:t>Mosambiku</a:t>
            </a:r>
            <a:endParaRPr lang="cs-CZ" sz="1600" i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6804248" y="3212976"/>
            <a:ext cx="2160240" cy="864096"/>
          </a:xfrm>
          <a:prstGeom prst="wedgeRoundRectCallout">
            <a:avLst>
              <a:gd name="adj1" fmla="val -105726"/>
              <a:gd name="adj2" fmla="val 1775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Kalahari zasahuje převážnou částí na území státu Botswana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5580112" y="5517232"/>
            <a:ext cx="3240360" cy="1152128"/>
          </a:xfrm>
          <a:prstGeom prst="wedgeRoundRectCallout">
            <a:avLst>
              <a:gd name="adj1" fmla="val -69942"/>
              <a:gd name="adj2" fmla="val -333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Stolová hora neleží vůbec v pohoří Dračí hory. </a:t>
            </a:r>
          </a:p>
          <a:p>
            <a:pPr algn="ctr"/>
            <a:r>
              <a:rPr lang="cs-CZ" sz="1600" i="1" dirty="0" smtClean="0"/>
              <a:t>(Nejvyšším vrcholem tohoto pohoří je </a:t>
            </a:r>
            <a:r>
              <a:rPr lang="cs-CZ" sz="1600" i="1" dirty="0" err="1" smtClean="0"/>
              <a:t>Thabana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Ntlenyana</a:t>
            </a:r>
            <a:r>
              <a:rPr lang="cs-CZ" sz="1600" i="1" dirty="0" smtClean="0"/>
              <a:t>.)  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98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98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981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95536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ANDĚL, J. - BIČÍK, I. - HAVLÍČEK, T. </a:t>
            </a:r>
            <a:r>
              <a:rPr lang="cs-CZ" i="1" dirty="0" err="1" smtClean="0"/>
              <a:t>Makroregiony</a:t>
            </a:r>
            <a:r>
              <a:rPr lang="cs-CZ" i="1" dirty="0" smtClean="0"/>
              <a:t> světa: regionální geografie pro gymnázia.  </a:t>
            </a:r>
            <a:r>
              <a:rPr lang="cs-CZ" dirty="0" smtClean="0"/>
              <a:t>1. vyd. Praha : Nakladatelství České geografické společnosti, 2010. 148 s. ISBN 978-80-86034-78-2.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ANDĚL, J. - MAREŠ, R. </a:t>
            </a:r>
            <a:r>
              <a:rPr lang="cs-CZ" i="1" dirty="0" smtClean="0"/>
              <a:t>"Starý svět" Evropa : encyklopedický přehled zemí.  </a:t>
            </a:r>
            <a:r>
              <a:rPr lang="cs-CZ" dirty="0" smtClean="0"/>
              <a:t>2. vyd. Olomouc : Nakladatelství Olomouc, 2001. 293 s. ISBN 80-7182-115-2.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85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60040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Titulní strana URL&lt;</a:t>
            </a:r>
            <a:r>
              <a:rPr lang="cs-CZ" sz="1200" dirty="0" smtClean="0">
                <a:hlinkClick r:id="rId4"/>
              </a:rPr>
              <a:t>http://room42.wikispaces.com/</a:t>
            </a:r>
            <a:r>
              <a:rPr lang="cs-CZ" sz="1200" dirty="0" err="1" smtClean="0">
                <a:hlinkClick r:id="rId4"/>
              </a:rPr>
              <a:t>Savanna</a:t>
            </a:r>
            <a:r>
              <a:rPr lang="cs-CZ" sz="1200" dirty="0" smtClean="0">
                <a:hlinkClick r:id="rId4"/>
              </a:rPr>
              <a:t>+</a:t>
            </a:r>
            <a:r>
              <a:rPr lang="cs-CZ" sz="1200" dirty="0" err="1" smtClean="0">
                <a:hlinkClick r:id="rId4"/>
              </a:rPr>
              <a:t>Geography</a:t>
            </a:r>
            <a:r>
              <a:rPr lang="cs-CZ" sz="1200" dirty="0" smtClean="0"/>
              <a:t>&gt;[cit.22.8.2012]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2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http://www.capespiritwallpapers.com/South%20Africa%20Western%20Cape.jpg</a:t>
            </a:r>
            <a:r>
              <a:rPr lang="cs-CZ" sz="1200" dirty="0" smtClean="0"/>
              <a:t>&gt;[cit.3.10.2012]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1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http://travel.yahoo.com/p-travelguide-490667-victoria_falls_vacations-i</a:t>
            </a:r>
            <a:r>
              <a:rPr lang="cs-CZ" sz="1200" dirty="0" smtClean="0"/>
              <a:t>&gt;[cit.3.10. 2012]</a:t>
            </a:r>
            <a:endParaRPr lang="en-US" sz="1200" dirty="0" smtClean="0"/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2 VOŽENÍLEK, V. - DEMEK, J. </a:t>
            </a:r>
            <a:r>
              <a:rPr lang="cs-CZ" sz="12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200" dirty="0" smtClean="0"/>
              <a:t>Olomouc: </a:t>
            </a:r>
            <a:r>
              <a:rPr lang="cs-CZ" sz="1200" dirty="0" err="1" smtClean="0"/>
              <a:t>Prodos</a:t>
            </a:r>
            <a:r>
              <a:rPr lang="cs-CZ" sz="1200" dirty="0" smtClean="0"/>
              <a:t>, 2001. ISBN 80-7230-099-7. str. 33.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7  URL&lt; </a:t>
            </a:r>
            <a:r>
              <a:rPr lang="cs-CZ" sz="1200" dirty="0" smtClean="0">
                <a:hlinkClick r:id="rId7"/>
              </a:rPr>
              <a:t>https://www.cia.gov/library/publications/the-world-factbook/geos/sf.html</a:t>
            </a:r>
            <a:r>
              <a:rPr lang="cs-CZ" sz="1200" dirty="0" smtClean="0"/>
              <a:t> &gt;[cit.3.10. 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3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8"/>
              </a:rPr>
              <a:t>http://marteslem.blog.cz/0710/strelkovy-mys-a-dale-na-vychod-kapitola-v</a:t>
            </a:r>
            <a:r>
              <a:rPr lang="cs-CZ" sz="1200" dirty="0" smtClean="0"/>
              <a:t>&gt;[cit.3.10.2012]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4 URL&lt;</a:t>
            </a:r>
            <a:r>
              <a:rPr lang="en-US" sz="1200" dirty="0" smtClean="0">
                <a:hlinkClick r:id="rId9"/>
              </a:rPr>
              <a:t>http://commons.wikimedia.org/wiki/File:Cape_of_Good_Hope_South_Africa_HDR.jp</a:t>
            </a:r>
            <a:r>
              <a:rPr lang="cs-CZ" sz="1200" dirty="0" smtClean="0">
                <a:hlinkClick r:id="rId9"/>
              </a:rPr>
              <a:t>g</a:t>
            </a:r>
            <a:r>
              <a:rPr lang="cs-CZ" sz="1200" dirty="0" smtClean="0"/>
              <a:t>&gt;[cit.3.10.2012]</a:t>
            </a:r>
          </a:p>
        </p:txBody>
      </p:sp>
    </p:spTree>
    <p:extLst>
      <p:ext uri="{BB962C8B-B14F-4D97-AF65-F5344CB8AC3E}">
        <p14:creationId xmlns:p14="http://schemas.microsoft.com/office/powerpoint/2010/main" val="26285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5013176"/>
            <a:ext cx="5760640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Jižní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99" t="22834" b="25942"/>
          <a:stretch>
            <a:fillRect/>
          </a:stretch>
        </p:blipFill>
        <p:spPr bwMode="auto">
          <a:xfrm>
            <a:off x="0" y="1484784"/>
            <a:ext cx="9144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Jižní Afrika se rozkládá zhruba jižně od řeky Zambezi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</a:t>
            </a:r>
            <a:r>
              <a:rPr lang="cs-CZ" b="1" dirty="0" smtClean="0"/>
              <a:t>státy: </a:t>
            </a:r>
            <a:r>
              <a:rPr lang="cs-CZ" dirty="0" smtClean="0"/>
              <a:t>Malawi, Zambie, Zimbabwe, Angola, Namibie, Botswana, Jihoafrická republika, Lesotho, Svazijsko a Sv. Helena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jádro tvoří téměř bezodtoková Kalaharská pánev obklopená tabulemi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JV ohraničují Kalaharskou pánev vysoké Dračí hory, které se na V příkře svažují k úzké pobřežní nížině (Stolová hora nad Kapským městem)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tropické a na J subtropické, pod vlivem JV pasátů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při pobřeží Namibie se rozprostírá poušť </a:t>
            </a:r>
            <a:r>
              <a:rPr lang="cs-CZ" dirty="0" err="1" smtClean="0"/>
              <a:t>Namib</a:t>
            </a:r>
            <a:r>
              <a:rPr lang="cs-CZ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řeky s nepravidelnými odtoky, největší na východě území: </a:t>
            </a:r>
            <a:r>
              <a:rPr lang="cs-CZ" dirty="0" err="1" smtClean="0"/>
              <a:t>Orange</a:t>
            </a:r>
            <a:r>
              <a:rPr lang="cs-CZ" dirty="0" smtClean="0"/>
              <a:t>, </a:t>
            </a:r>
            <a:r>
              <a:rPr lang="cs-CZ" dirty="0" err="1" smtClean="0"/>
              <a:t>Vaal</a:t>
            </a:r>
            <a:r>
              <a:rPr lang="cs-CZ" dirty="0" smtClean="0"/>
              <a:t>, Limpopo a Zambezi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řekách mohutné vodopády: např. Viktoriiny na Zambezi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několik bezodtokových pánví: např. </a:t>
            </a:r>
            <a:r>
              <a:rPr lang="cs-CZ" dirty="0" err="1" smtClean="0"/>
              <a:t>Etoša</a:t>
            </a:r>
            <a:r>
              <a:rPr lang="cs-CZ" dirty="0" smtClean="0"/>
              <a:t>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rostlinstvo velmi pestré: převažují savany, na návětrných svazích lesy, na Z pouštní vegetace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živočišstvo: antilopy, zebra, buvol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9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NP a rezervace:  </a:t>
            </a:r>
            <a:r>
              <a:rPr lang="cs-CZ" dirty="0" err="1" smtClean="0"/>
              <a:t>Etoša</a:t>
            </a:r>
            <a:r>
              <a:rPr lang="cs-CZ" dirty="0" smtClean="0"/>
              <a:t>, </a:t>
            </a:r>
            <a:r>
              <a:rPr lang="cs-CZ" dirty="0" err="1" smtClean="0"/>
              <a:t>Krugerův</a:t>
            </a:r>
            <a:r>
              <a:rPr lang="cs-CZ" dirty="0" smtClean="0"/>
              <a:t> NP, Viktoriiny vodopády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520" y="1313893"/>
            <a:ext cx="7352928" cy="47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převažujícím náboženstvím je křesťanství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patrný je silný vliv kolonialismu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Jižní Afrika má velké zásoby nerostných surovin - soustředěné zejména v Jihoafrické republice, Namibii a v Zimbabwe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diamanty, uran, zlato, měď, cín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zemědělství slouží především k obživě místního obyvatelstva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plodiny: tabák, káva, čaj, podzemnice olejná, kukuřice, maniok, bavlna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chov skotu, ovcí, koz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rybolov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nejvyspělejším státem je Jihoafrická republika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6876256" y="6336704"/>
            <a:ext cx="2592288" cy="83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2  Jižní Afrika</a:t>
            </a:r>
            <a:endParaRPr lang="en-US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3704"/>
            <a:ext cx="7837794" cy="5993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5256584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Jihoafrická republika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 charakteristiky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r>
              <a:rPr lang="cs-CZ" dirty="0" smtClean="0"/>
              <a:t>: velmi výhodná, jižní okraj kontinentu - omývána 2 oceány (Indický, Atlantický) - mys Dobré naděje, Střelkový mys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r>
              <a:rPr lang="cs-CZ" dirty="0" smtClean="0"/>
              <a:t>: převážně hornatý, náhorní plošina - na SZ se snižuje do pánve Kalahari, Dračí hory, Kapské pohoří, známá Stolová hora u Kapského města (1 087 m)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  <a:r>
              <a:rPr lang="cs-CZ" dirty="0" smtClean="0"/>
              <a:t>: subtropické, na pobřeží mediteránní, ve vnitrozemí suché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r>
              <a:rPr lang="cs-CZ" dirty="0" smtClean="0"/>
              <a:t>: dva velké říční systémy: Limpopo (Indický </a:t>
            </a:r>
            <a:r>
              <a:rPr lang="cs-CZ" dirty="0" err="1" smtClean="0"/>
              <a:t>oc</a:t>
            </a:r>
            <a:r>
              <a:rPr lang="cs-CZ" dirty="0" smtClean="0"/>
              <a:t>.), </a:t>
            </a:r>
            <a:r>
              <a:rPr lang="cs-CZ" dirty="0" err="1" smtClean="0"/>
              <a:t>Orange</a:t>
            </a:r>
            <a:r>
              <a:rPr lang="cs-CZ" dirty="0" smtClean="0"/>
              <a:t> (- </a:t>
            </a:r>
            <a:r>
              <a:rPr lang="cs-CZ" dirty="0" err="1" smtClean="0"/>
              <a:t>Vaal</a:t>
            </a:r>
            <a:r>
              <a:rPr lang="cs-CZ" dirty="0" smtClean="0"/>
              <a:t>, Atlantský </a:t>
            </a:r>
            <a:r>
              <a:rPr lang="cs-CZ" dirty="0" err="1" smtClean="0"/>
              <a:t>oc</a:t>
            </a:r>
            <a:r>
              <a:rPr lang="cs-CZ" dirty="0" smtClean="0"/>
              <a:t>.)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  <a:r>
              <a:rPr lang="cs-CZ" dirty="0" smtClean="0"/>
              <a:t>: při pobřeží středomořská vegetace - macchie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SV savana (levhart, slon, zebra)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SZ polopouště  a pouště (</a:t>
            </a:r>
            <a:r>
              <a:rPr lang="cs-CZ" dirty="0" err="1" smtClean="0"/>
              <a:t>Namib</a:t>
            </a:r>
            <a:r>
              <a:rPr lang="cs-CZ" dirty="0" smtClean="0"/>
              <a:t>) - chudá fauna i flóra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při pobřeží bohatá rybí a ptačí říše (dokonce i tučňáci)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charakteristickým rysem byla politika apartheidu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vysoká střední délka života a na africké poměry nižší porodnost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vysoká urbanizace (60%) a poměrně vysoká negramotnost (40%)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převládá černošské obyvatelstvo (75%), křesťané (70%)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úředními jazyky jsou angličtina, afrikánština a dalších 9 jazyků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největší města: Johannesburg, </a:t>
            </a:r>
            <a:r>
              <a:rPr lang="cs-CZ" dirty="0" err="1" smtClean="0"/>
              <a:t>Cape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, Pretoria, Durban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460" y="188640"/>
            <a:ext cx="141902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9288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Jihoafrická republika - hospodářství 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36104"/>
            <a:ext cx="8316416" cy="58772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  nejvyspělejší stát s vysokým HDP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000" dirty="0" smtClean="0"/>
              <a:t> </a:t>
            </a:r>
            <a:endParaRPr lang="cs-CZ" sz="1200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Těžba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  bohaté zásoby nerostných surovin: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1. místo: zlato, platina, chróm, vanad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2. místo: mangan, diamanty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5. místo: černé uhlí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ostatní: železná ruda, měď, zinek, olovo, nikl, fosfáty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>
              <a:spcBef>
                <a:spcPct val="0"/>
              </a:spcBef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dominuje strojírenství (dopravní prostředky, důlní a zemědělské stroje, zbraně)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energetika: vyrábí 2/3 celoafrické produkce elektřiny - tepelné (</a:t>
            </a:r>
            <a:r>
              <a:rPr lang="cs-CZ" sz="2000" dirty="0" err="1" smtClean="0"/>
              <a:t>Transvaal</a:t>
            </a:r>
            <a:r>
              <a:rPr lang="cs-CZ" sz="2000" dirty="0" smtClean="0"/>
              <a:t>) a jaderné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hutnictví: železo, ocel, měď, hliník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chemie: výbušniny, umělá hnojiva, pohonné hmoty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potravinářský průmysl, papírenský a textilní průmysl </a:t>
            </a:r>
          </a:p>
          <a:p>
            <a:pPr>
              <a:spcBef>
                <a:spcPct val="0"/>
              </a:spcBef>
              <a:defRPr/>
            </a:pPr>
            <a:endParaRPr lang="cs-CZ" sz="1200" dirty="0" smtClean="0"/>
          </a:p>
          <a:p>
            <a:pPr>
              <a:spcBef>
                <a:spcPct val="0"/>
              </a:spcBef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Zemědělství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zaměstnává pouze 10% EAO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převažuje živočišná výroba: chov ovcí, skotu, drůbeže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rostlinná výroba je soustředěna na JV a V pobřeží: kukuřice, pšenice, cukrová třtina, citrusy, vinná réva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významný je rybolov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>
              <a:spcBef>
                <a:spcPct val="0"/>
              </a:spcBef>
              <a:defRPr/>
            </a:pP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poměrně kvalitní dopravní síť - železnice budována zejména v souvislosti s těžbou zlata a diamantů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  největší přístavy: </a:t>
            </a:r>
            <a:r>
              <a:rPr lang="cs-CZ" sz="2000" dirty="0" err="1" smtClean="0"/>
              <a:t>Richards</a:t>
            </a:r>
            <a:r>
              <a:rPr lang="cs-CZ" sz="2000" dirty="0" smtClean="0"/>
              <a:t> </a:t>
            </a:r>
            <a:r>
              <a:rPr lang="cs-CZ" sz="2000" dirty="0" err="1" smtClean="0"/>
              <a:t>Bay</a:t>
            </a:r>
            <a:r>
              <a:rPr lang="cs-CZ" sz="2000" dirty="0" smtClean="0"/>
              <a:t>, Kapské město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1059</Words>
  <Application>Microsoft Office PowerPoint</Application>
  <PresentationFormat>Předvádění na obrazovce (4:3)</PresentationFormat>
  <Paragraphs>160</Paragraphs>
  <Slides>15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Výchozí návrh</vt:lpstr>
      <vt:lpstr>Afrika – Jižní Afrika</vt:lpstr>
      <vt:lpstr>Prezentace aplikace PowerPoint</vt:lpstr>
      <vt:lpstr>Jižní Afrika</vt:lpstr>
      <vt:lpstr>Základní FG charakteristiky </vt:lpstr>
      <vt:lpstr>Prezentace aplikace PowerPoint</vt:lpstr>
      <vt:lpstr>Základní SG charakteristiky</vt:lpstr>
      <vt:lpstr>Prezentace aplikace PowerPoint</vt:lpstr>
      <vt:lpstr>Jihoafrická republika </vt:lpstr>
      <vt:lpstr>Jihoafrická republika - hospodářství  </vt:lpstr>
      <vt:lpstr>Prezentace aplikace PowerPoint</vt:lpstr>
      <vt:lpstr>Prezentace aplikace PowerPoint</vt:lpstr>
      <vt:lpstr>Doplňte chybějící části slovních spojení </vt:lpstr>
      <vt:lpstr>Doplňte chybějící části slovních spojení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224</cp:revision>
  <dcterms:created xsi:type="dcterms:W3CDTF">2012-08-15T09:12:49Z</dcterms:created>
  <dcterms:modified xsi:type="dcterms:W3CDTF">2013-04-29T17:49:53Z</dcterms:modified>
</cp:coreProperties>
</file>