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9" r:id="rId3"/>
    <p:sldId id="256" r:id="rId4"/>
    <p:sldId id="257" r:id="rId5"/>
    <p:sldId id="268" r:id="rId6"/>
    <p:sldId id="258" r:id="rId7"/>
    <p:sldId id="259" r:id="rId8"/>
    <p:sldId id="260" r:id="rId9"/>
    <p:sldId id="274" r:id="rId10"/>
    <p:sldId id="273" r:id="rId11"/>
    <p:sldId id="269" r:id="rId12"/>
    <p:sldId id="270" r:id="rId13"/>
    <p:sldId id="271" r:id="rId14"/>
    <p:sldId id="275" r:id="rId15"/>
    <p:sldId id="272" r:id="rId16"/>
    <p:sldId id="276" r:id="rId17"/>
    <p:sldId id="277" r:id="rId18"/>
    <p:sldId id="278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4333" autoAdjust="0"/>
  </p:normalViewPr>
  <p:slideViewPr>
    <p:cSldViewPr>
      <p:cViewPr>
        <p:scale>
          <a:sx n="70" d="100"/>
          <a:sy n="70" d="100"/>
        </p:scale>
        <p:origin x="-130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egatta.fr/kilimandjaro2.htm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http://free-extras.com/images/congo_river-12317.htm</a:t>
            </a:r>
            <a:endParaRPr lang="cs-CZ" dirty="0" smtClean="0"/>
          </a:p>
          <a:p>
            <a:r>
              <a:rPr lang="en-US" dirty="0" smtClean="0"/>
              <a:t>http://www.skyscrapercity.com/showthread.php?t=953528&amp;page=2</a:t>
            </a:r>
            <a:r>
              <a:rPr lang="cs-CZ" dirty="0" smtClean="0"/>
              <a:t>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http://en.wikipedia.org/wiki/Okapi</a:t>
            </a:r>
          </a:p>
          <a:p>
            <a:r>
              <a:rPr lang="en-US" dirty="0" smtClean="0"/>
              <a:t>http://www.cites.org/I/news/mahogany_big.jpg</a:t>
            </a:r>
          </a:p>
          <a:p>
            <a:r>
              <a:rPr lang="en-US" dirty="0" smtClean="0"/>
              <a:t>http://www.safarigifts.com/forum/?p=28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philippegatta.fr</a:t>
            </a:r>
            <a:r>
              <a:rPr lang="cs-CZ" dirty="0" smtClean="0">
                <a:hlinkClick r:id="rId3"/>
              </a:rPr>
              <a:t>/kilimandjaro2.htm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http://www.telegraph.co.uk/travel/destinations/africaandindianocean/3172127/Sierra-Leone-A-safe-choice-for-the-adventurous-traveller.html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http://www.boston.com/bigpicture/2009/01/the_2009_dakar_rally.html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http://www.global-dam-re-operation.org/where-we-work/africa/ghana-lower-volta.html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http://agrobiodiversityplatform.org/par/2010/07/27/getting-the-most-of-out-of-groundnuts-in-senegal/</a:t>
            </a:r>
          </a:p>
          <a:p>
            <a:r>
              <a:rPr lang="en-US" dirty="0" smtClean="0"/>
              <a:t>http://www.tootoo.com/buy-palm_kennel_oil/</a:t>
            </a:r>
          </a:p>
          <a:p>
            <a:r>
              <a:rPr lang="en-US" dirty="0" smtClean="0"/>
              <a:t>http://www.putera.com.sg/Palm%20Oil.htm</a:t>
            </a:r>
          </a:p>
          <a:p>
            <a:r>
              <a:rPr lang="en-US" dirty="0" smtClean="0"/>
              <a:t>http://www.museum.agropolis.fr/english/pages/expos/aliments/matieres_grasses/images/palmierahuile.htm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cojeco.cz</a:t>
            </a:r>
            <a:r>
              <a:rPr lang="cs-CZ" dirty="0" smtClean="0"/>
              <a:t>/index.</a:t>
            </a:r>
            <a:r>
              <a:rPr lang="cs-CZ" dirty="0" err="1" smtClean="0"/>
              <a:t>php</a:t>
            </a:r>
            <a:r>
              <a:rPr lang="cs-CZ" dirty="0" smtClean="0"/>
              <a:t>?detail=1&amp;s_</a:t>
            </a:r>
            <a:r>
              <a:rPr lang="cs-CZ" dirty="0" err="1" smtClean="0"/>
              <a:t>lang</a:t>
            </a:r>
            <a:r>
              <a:rPr lang="cs-CZ" dirty="0" smtClean="0"/>
              <a:t>=2&amp;id_</a:t>
            </a:r>
            <a:r>
              <a:rPr lang="cs-CZ" dirty="0" err="1" smtClean="0"/>
              <a:t>desc</a:t>
            </a:r>
            <a:r>
              <a:rPr lang="cs-CZ" dirty="0" smtClean="0"/>
              <a:t>=385782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http://www.esf.edu/scme/ttic.htm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7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3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19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9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6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4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3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11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otoo.com/buy-palm_kennel_oil/" TargetMode="External"/><Relationship Id="rId13" Type="http://schemas.openxmlformats.org/officeDocument/2006/relationships/hyperlink" Target="http://www.skyscrapercity.com/showthread.php?t=953528&amp;page=2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putera.com.sg/Palm%20Oil.htm" TargetMode="External"/><Relationship Id="rId12" Type="http://schemas.openxmlformats.org/officeDocument/2006/relationships/hyperlink" Target="http://free-extras.com/images/congo_river-12317.htm%3e%5bcit.26.9.2012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en.wikipedia.org/wiki/Okapi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agrobiodiversityplatform.org/par/2010/07/27/getting-the-most-of-out-of-groundnuts-in-senegal/%3e%5bcit.26.9.2012" TargetMode="External"/><Relationship Id="rId11" Type="http://schemas.openxmlformats.org/officeDocument/2006/relationships/hyperlink" Target="http://www.esf.edu/scme/ttic.htm" TargetMode="External"/><Relationship Id="rId5" Type="http://schemas.openxmlformats.org/officeDocument/2006/relationships/hyperlink" Target="http://www.global-dam-re-operation.org/where-we-work/africa/ghana-lower-volta.html%3e%5bcit.26.9.2012" TargetMode="External"/><Relationship Id="rId15" Type="http://schemas.openxmlformats.org/officeDocument/2006/relationships/hyperlink" Target="http://www.safarigifts.com/forum/?p=28" TargetMode="External"/><Relationship Id="rId10" Type="http://schemas.openxmlformats.org/officeDocument/2006/relationships/hyperlink" Target="http://www.cojeco.cz/index.php?detail=1&amp;s_lang=2&amp;id_desc=385782" TargetMode="External"/><Relationship Id="rId4" Type="http://schemas.openxmlformats.org/officeDocument/2006/relationships/hyperlink" Target="http://room42.wikispaces.com/Savanna+Geography" TargetMode="External"/><Relationship Id="rId9" Type="http://schemas.openxmlformats.org/officeDocument/2006/relationships/hyperlink" Target="http://www.museum.agropolis.fr/english/pages/expos/aliments/matieres_grasses/images/palmierahuile.htm%3e%5bcit.26.9.2012" TargetMode="External"/><Relationship Id="rId14" Type="http://schemas.openxmlformats.org/officeDocument/2006/relationships/hyperlink" Target="http://www.cites.org/I/news/mahogany_big.jpg%3e%5bcit.26.9.201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>
                <a:solidFill>
                  <a:srgbClr val="000000"/>
                </a:solidFill>
              </a:rPr>
              <a:t>g</a:t>
            </a:r>
            <a:r>
              <a:rPr lang="cs-CZ" sz="1100" dirty="0" smtClean="0">
                <a:solidFill>
                  <a:srgbClr val="000000"/>
                </a:solidFill>
              </a:rPr>
              <a:t>eografická charakteristika Západní a střední Afriky. Pro snazší upevnění probírané látky je výklad doplněn závěrečným cvičením.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z</a:t>
            </a:r>
            <a:r>
              <a:rPr lang="cs-CZ" sz="1100" dirty="0" smtClean="0">
                <a:solidFill>
                  <a:srgbClr val="000000"/>
                </a:solidFill>
              </a:rPr>
              <a:t>ápadní Afrika, střední Afrika, povrch, poloha, podnebí, vodstvo, rostlinstvo a živočišstvo, těžba, průmysl, zemědělství, Nigérie, geografická charakteristika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Afrika – Západní a střední Afrika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VY-32-INOVACE-ZEM-230</a:t>
            </a:r>
          </a:p>
        </p:txBody>
      </p:sp>
    </p:spTree>
    <p:extLst>
      <p:ext uri="{BB962C8B-B14F-4D97-AF65-F5344CB8AC3E}">
        <p14:creationId xmlns:p14="http://schemas.microsoft.com/office/powerpoint/2010/main" val="40454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572000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Střední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9014"/>
          <a:stretch>
            <a:fillRect/>
          </a:stretch>
        </p:blipFill>
        <p:spPr bwMode="auto">
          <a:xfrm>
            <a:off x="753603" y="476671"/>
            <a:ext cx="4394461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Střední Afrika zahrnuje </a:t>
            </a:r>
            <a:r>
              <a:rPr lang="cs-CZ" b="1" dirty="0" smtClean="0"/>
              <a:t>9 států: </a:t>
            </a:r>
            <a:r>
              <a:rPr lang="cs-CZ" dirty="0" smtClean="0"/>
              <a:t>Kamerun, Středoafrická republika, Rovníková Guinea, Sv. Tomáš, Gabon, Kongo, Demokratické Kongo - Zair, Rwanda a Burundi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tektonická sníženina, střední část 300m a okrajové až 3 000 m n. 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třetihorách zde bylo velké jezero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</a:t>
            </a:r>
            <a:r>
              <a:rPr lang="cs-CZ" dirty="0" err="1" smtClean="0"/>
              <a:t>Adamauská</a:t>
            </a:r>
            <a:r>
              <a:rPr lang="cs-CZ" dirty="0" smtClean="0"/>
              <a:t> vysočina s rozsáhlými lávovými příkrovy - vázány na zlomovou linii - Kamerunská hora a sopečné ostrovy v Guinejském zálivu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extrémně vlhké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oblast Kamerunu patří k nejdeštivějším v Africe (až 10 000 mm/rok)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minimální rozdíly v teplotách během dne i roku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nejhustší říční síť v Africe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většina roků náleží do povodí Konga: </a:t>
            </a:r>
            <a:r>
              <a:rPr lang="cs-CZ" dirty="0" err="1" smtClean="0"/>
              <a:t>Kasaj</a:t>
            </a:r>
            <a:r>
              <a:rPr lang="cs-CZ" dirty="0" smtClean="0"/>
              <a:t>, </a:t>
            </a:r>
            <a:r>
              <a:rPr lang="cs-CZ" dirty="0" err="1" smtClean="0"/>
              <a:t>Ubangi</a:t>
            </a:r>
            <a:r>
              <a:rPr lang="cs-CZ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četné mohutné vodopády: </a:t>
            </a:r>
            <a:r>
              <a:rPr lang="cs-CZ" dirty="0" err="1" smtClean="0"/>
              <a:t>Stanleyovy</a:t>
            </a:r>
            <a:r>
              <a:rPr lang="cs-CZ" dirty="0" smtClean="0"/>
              <a:t> (</a:t>
            </a:r>
            <a:r>
              <a:rPr lang="cs-CZ" dirty="0" err="1" smtClean="0"/>
              <a:t>Bojoma</a:t>
            </a:r>
            <a:r>
              <a:rPr lang="cs-CZ" dirty="0" smtClean="0"/>
              <a:t>) na Kongu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převládá deštný prales: fíkus, vzácná dřeva (mahagon, eben), stromovité kapradiny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bohatá živočišná říše: </a:t>
            </a:r>
            <a:r>
              <a:rPr lang="cs-CZ" dirty="0" err="1" smtClean="0"/>
              <a:t>lidoopi</a:t>
            </a:r>
            <a:r>
              <a:rPr lang="cs-CZ" dirty="0" smtClean="0"/>
              <a:t> (šimpanz, gorila), slon, okapi, hroch, krokodýl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5572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49149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48291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5469" y="3468960"/>
            <a:ext cx="395287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6493" y="260648"/>
            <a:ext cx="20478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převážně křesťanské státy (pouze Kamerun 25% muslimové)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nízká střední délka života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převážně zemědělské státy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orientace na rostlinnou výrobu: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pěstování: kakao, káva, čaj, palma olejná, bavlna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těžba dřeva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export: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Kamerun</a:t>
            </a:r>
            <a:r>
              <a:rPr lang="cs-CZ" dirty="0" smtClean="0"/>
              <a:t>: ropa, kakao, dřevo, bavlna, kaučuk, hliník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Středoafrická republika</a:t>
            </a:r>
            <a:r>
              <a:rPr lang="cs-CZ" dirty="0" smtClean="0"/>
              <a:t>: bavlna, zlato, diamanty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Rovníková Guinea</a:t>
            </a:r>
            <a:r>
              <a:rPr lang="cs-CZ" dirty="0" smtClean="0"/>
              <a:t>: kakao, dřevo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Tomáš</a:t>
            </a:r>
            <a:r>
              <a:rPr lang="cs-CZ" dirty="0" smtClean="0"/>
              <a:t>: kakao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Gabon</a:t>
            </a:r>
            <a:r>
              <a:rPr lang="cs-CZ" dirty="0" smtClean="0"/>
              <a:t>: ropa, mangan, uran, mahagon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Kongo</a:t>
            </a:r>
            <a:r>
              <a:rPr lang="cs-CZ" dirty="0" smtClean="0"/>
              <a:t>: ropa, dřevo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Demokratické Kongo-Zair</a:t>
            </a:r>
            <a:r>
              <a:rPr lang="cs-CZ" dirty="0" smtClean="0"/>
              <a:t>: diamanty, kobalt, měď, zinek, zlato, ropa, bavlna, káva, palma olejná, kaučuk, dřevo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Rwanda</a:t>
            </a:r>
            <a:r>
              <a:rPr lang="cs-CZ" dirty="0" smtClean="0"/>
              <a:t>: káva, čaj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Burundi</a:t>
            </a:r>
            <a:r>
              <a:rPr lang="cs-CZ" dirty="0" smtClean="0"/>
              <a:t>: káva, čaj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Opakování</a:t>
            </a:r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eyesonafrica.net/Images/WebImages/map_collage_jpeg70-U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9238" y="347663"/>
            <a:ext cx="6105525" cy="616267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dvojice: </a:t>
            </a:r>
            <a:endParaRPr lang="cs-CZ" sz="2000" b="1" dirty="0">
              <a:latin typeface="Arial Narrow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539552" y="2780928"/>
            <a:ext cx="9113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Senegal</a:t>
            </a:r>
          </a:p>
        </p:txBody>
      </p:sp>
      <p:sp>
        <p:nvSpPr>
          <p:cNvPr id="7" name="Obdélník 6"/>
          <p:cNvSpPr/>
          <p:nvPr/>
        </p:nvSpPr>
        <p:spPr>
          <a:xfrm>
            <a:off x="1691680" y="3573016"/>
            <a:ext cx="20611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Země levných vlajek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7544" y="1556792"/>
            <a:ext cx="7954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Ghana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39752" y="5589240"/>
            <a:ext cx="18157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Pobřeží slonoviny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475656" y="4725144"/>
            <a:ext cx="13758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Burkina</a:t>
            </a:r>
            <a:r>
              <a:rPr lang="cs-CZ" dirty="0" smtClean="0"/>
              <a:t> </a:t>
            </a:r>
            <a:r>
              <a:rPr lang="cs-CZ" dirty="0" err="1" smtClean="0"/>
              <a:t>Faso</a:t>
            </a:r>
            <a:endParaRPr lang="cs-CZ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6228184" y="908720"/>
            <a:ext cx="9514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Mangan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164288" y="3140968"/>
            <a:ext cx="138890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Cote</a:t>
            </a:r>
            <a:r>
              <a:rPr lang="cs-CZ" dirty="0" smtClean="0"/>
              <a:t> d´</a:t>
            </a:r>
            <a:r>
              <a:rPr lang="cs-CZ" dirty="0" err="1" smtClean="0"/>
              <a:t>Ivoire</a:t>
            </a:r>
            <a:endParaRPr lang="cs-CZ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7020272" y="4293096"/>
            <a:ext cx="8210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Libérie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444208" y="5373216"/>
            <a:ext cx="8547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Loprais</a:t>
            </a:r>
            <a:endParaRPr lang="cs-CZ" dirty="0" smtClean="0"/>
          </a:p>
        </p:txBody>
      </p:sp>
      <p:sp>
        <p:nvSpPr>
          <p:cNvPr id="23" name="Obdélník 22"/>
          <p:cNvSpPr/>
          <p:nvPr/>
        </p:nvSpPr>
        <p:spPr>
          <a:xfrm>
            <a:off x="7164288" y="1772816"/>
            <a:ext cx="15012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Ouagadougou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ourladyandstjoseph.org.uk/Into_Africa_1_html_m3e1ad985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30832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Utvoř správné dvojice: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1763524"/>
            <a:ext cx="91134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Senegal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2996952"/>
            <a:ext cx="20611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Země levných vlajek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1560" y="836712"/>
            <a:ext cx="7954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Ghana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11560" y="5157192"/>
            <a:ext cx="181575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Pobřeží slonoviny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11560" y="3933056"/>
            <a:ext cx="137588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Burkina</a:t>
            </a:r>
            <a:r>
              <a:rPr lang="cs-CZ" dirty="0" smtClean="0"/>
              <a:t> </a:t>
            </a:r>
            <a:r>
              <a:rPr lang="cs-CZ" dirty="0" err="1" smtClean="0"/>
              <a:t>Faso</a:t>
            </a:r>
            <a:endParaRPr lang="cs-CZ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1604362" y="836712"/>
            <a:ext cx="9514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Mangan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627784" y="5157192"/>
            <a:ext cx="138890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Cote</a:t>
            </a:r>
            <a:r>
              <a:rPr lang="cs-CZ" dirty="0" smtClean="0"/>
              <a:t> d´</a:t>
            </a:r>
            <a:r>
              <a:rPr lang="cs-CZ" dirty="0" err="1" smtClean="0"/>
              <a:t>Ivoire</a:t>
            </a:r>
            <a:endParaRPr lang="cs-CZ" dirty="0" smtClean="0"/>
          </a:p>
        </p:txBody>
      </p:sp>
      <p:sp>
        <p:nvSpPr>
          <p:cNvPr id="21" name="Obdélník 20"/>
          <p:cNvSpPr/>
          <p:nvPr/>
        </p:nvSpPr>
        <p:spPr>
          <a:xfrm>
            <a:off x="2843808" y="2987660"/>
            <a:ext cx="8210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Libérie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691680" y="1772816"/>
            <a:ext cx="85478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err="1" smtClean="0"/>
              <a:t>Loprais</a:t>
            </a:r>
            <a:endParaRPr lang="cs-CZ" dirty="0" smtClean="0"/>
          </a:p>
        </p:txBody>
      </p:sp>
      <p:sp>
        <p:nvSpPr>
          <p:cNvPr id="23" name="Obdélník 22"/>
          <p:cNvSpPr/>
          <p:nvPr/>
        </p:nvSpPr>
        <p:spPr>
          <a:xfrm>
            <a:off x="2195736" y="3933056"/>
            <a:ext cx="15012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cs-CZ" dirty="0" smtClean="0"/>
              <a:t>Ouagadougou</a:t>
            </a:r>
          </a:p>
        </p:txBody>
      </p:sp>
      <p:pic>
        <p:nvPicPr>
          <p:cNvPr id="2052" name="Picture 4" descr="http://www.eyesonafrica.net/Images/WebImages/map_collage_jpeg70-U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238" y="347663"/>
            <a:ext cx="6105525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95536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ANDĚL, J. - BIČÍK, I. - HAVLÍČEK, T. </a:t>
            </a:r>
            <a:r>
              <a:rPr lang="cs-CZ" i="1" dirty="0" err="1" smtClean="0"/>
              <a:t>Makroregiony</a:t>
            </a:r>
            <a:r>
              <a:rPr lang="cs-CZ" i="1" dirty="0" smtClean="0"/>
              <a:t> světa: regionální geografie pro gymnázia.  </a:t>
            </a:r>
            <a:r>
              <a:rPr lang="cs-CZ" dirty="0" smtClean="0"/>
              <a:t>1. vyd. Praha : Nakladatelství České geografické společnosti, 2010. 148 s. ISBN 978-80-86034-78-2.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ANDĚL, J. - MAREŠ, R. </a:t>
            </a:r>
            <a:r>
              <a:rPr lang="cs-CZ" i="1" dirty="0" smtClean="0"/>
              <a:t>"Starý svět" Evropa : encyklopedický přehled zemí.  </a:t>
            </a:r>
            <a:r>
              <a:rPr lang="cs-CZ" dirty="0" smtClean="0"/>
              <a:t>2. vyd. Olomouc : Nakladatelství Olomouc, 2001. 293 s. ISBN 80-7182-115-2.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algn="just"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4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95536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Titulní strana URL&lt;</a:t>
            </a:r>
            <a:r>
              <a:rPr lang="cs-CZ" sz="1200" dirty="0" smtClean="0">
                <a:hlinkClick r:id="rId4"/>
              </a:rPr>
              <a:t>http://room42.wikispaces.com/</a:t>
            </a:r>
            <a:r>
              <a:rPr lang="cs-CZ" sz="1200" dirty="0" err="1" smtClean="0">
                <a:hlinkClick r:id="rId4"/>
              </a:rPr>
              <a:t>Savanna</a:t>
            </a:r>
            <a:r>
              <a:rPr lang="cs-CZ" sz="1200" dirty="0" smtClean="0">
                <a:hlinkClick r:id="rId4"/>
              </a:rPr>
              <a:t>+</a:t>
            </a:r>
            <a:r>
              <a:rPr lang="cs-CZ" sz="1200" dirty="0" err="1" smtClean="0">
                <a:hlinkClick r:id="rId4"/>
              </a:rPr>
              <a:t>Geography</a:t>
            </a:r>
            <a:r>
              <a:rPr lang="cs-CZ" sz="1200" dirty="0" smtClean="0"/>
              <a:t>&gt;[cit.22.8.2012]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2  URL&lt;</a:t>
            </a:r>
            <a:r>
              <a:rPr lang="en-US" sz="1200" u="sng" dirty="0" smtClean="0">
                <a:solidFill>
                  <a:srgbClr val="0000FF"/>
                </a:solidFill>
              </a:rPr>
              <a:t>http://www.telegraph.co.uk/travel/destinations/africaandindianocean/3172127/Sierra-Leone-A-safe-choice-for-the-adventurous-traveller.html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Slide č. 3  URL&lt;</a:t>
            </a:r>
            <a:r>
              <a:rPr lang="en-US" sz="1200" u="sng" dirty="0" smtClean="0">
                <a:solidFill>
                  <a:srgbClr val="0000FF"/>
                </a:solidFill>
              </a:rPr>
              <a:t>http://www.boston.com/bigpicture/2009/01/the_2009_dakar_rally.html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1  URL&lt; </a:t>
            </a:r>
            <a:r>
              <a:rPr lang="en-US" sz="1200" u="sng" dirty="0" smtClean="0">
                <a:solidFill>
                  <a:srgbClr val="0000FF"/>
                </a:solidFill>
                <a:hlinkClick r:id="rId5"/>
              </a:rPr>
              <a:t>http://www.global-dam-re-operation.org/where-we-work/africa/ghana-lower-volta.html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2  </a:t>
            </a:r>
            <a:r>
              <a:rPr lang="cs-CZ" sz="1200" dirty="0" smtClean="0"/>
              <a:t>URL&lt;</a:t>
            </a:r>
            <a:r>
              <a:rPr lang="cs-CZ" sz="1200" u="sng" dirty="0" smtClean="0">
                <a:solidFill>
                  <a:srgbClr val="0000FF"/>
                </a:solidFill>
              </a:rPr>
              <a:t>http</a:t>
            </a:r>
            <a:r>
              <a:rPr lang="cs-CZ" sz="1200" u="sng" dirty="0" smtClean="0">
                <a:solidFill>
                  <a:srgbClr val="0000FF"/>
                </a:solidFill>
              </a:rPr>
              <a:t>://oceanservice.noaa.gov/education/kits/estuaries/media/supp_estuar06b_mangrove.html</a:t>
            </a:r>
            <a:r>
              <a:rPr lang="cs-CZ" sz="1200" dirty="0" smtClean="0"/>
              <a:t>&gt;[cit.26.9.2012]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 Obr. 3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6"/>
              </a:rPr>
              <a:t>http://agrobiodiversityplatform.org/par/2010/07/27/getting-the-most-of-out-of-groundnuts-in-senegal/</a:t>
            </a:r>
            <a:r>
              <a:rPr lang="cs-CZ" sz="1200" dirty="0" smtClean="0"/>
              <a:t>&gt;[cit.26.9.2012]</a:t>
            </a:r>
          </a:p>
          <a:p>
            <a:pPr>
              <a:buFont typeface="Arial" pitchFamily="34" charset="0"/>
              <a:buChar char="•"/>
            </a:pPr>
            <a:r>
              <a:rPr lang="cs-CZ" sz="1200" dirty="0" smtClean="0"/>
              <a:t>   Obr. 4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7"/>
              </a:rPr>
              <a:t>http://www.putera.com.sg/Palm%20Oil.htm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5a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8"/>
              </a:rPr>
              <a:t>http://www.tootoo.com/buy-palm_kennel_oil/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 Obr. 5b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9"/>
              </a:rPr>
              <a:t>http://www.museum.agropolis.fr/english/pages/expos/aliments/matieres_grasses/images/palmierahuile.htm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8  URL&lt; </a:t>
            </a:r>
            <a:r>
              <a:rPr lang="cs-CZ" sz="1200" dirty="0" smtClean="0">
                <a:hlinkClick r:id="rId10"/>
              </a:rPr>
              <a:t>http://www.</a:t>
            </a:r>
            <a:r>
              <a:rPr lang="cs-CZ" sz="1200" dirty="0" err="1" smtClean="0">
                <a:hlinkClick r:id="rId10"/>
              </a:rPr>
              <a:t>cojeco.cz</a:t>
            </a:r>
            <a:r>
              <a:rPr lang="cs-CZ" sz="1200" dirty="0" smtClean="0">
                <a:hlinkClick r:id="rId10"/>
              </a:rPr>
              <a:t>/index.</a:t>
            </a:r>
            <a:r>
              <a:rPr lang="cs-CZ" sz="1200" dirty="0" err="1" smtClean="0">
                <a:hlinkClick r:id="rId10"/>
              </a:rPr>
              <a:t>php</a:t>
            </a:r>
            <a:r>
              <a:rPr lang="cs-CZ" sz="1200" dirty="0" smtClean="0">
                <a:hlinkClick r:id="rId10"/>
              </a:rPr>
              <a:t>?detail=1&amp;s_</a:t>
            </a:r>
            <a:r>
              <a:rPr lang="cs-CZ" sz="1200" dirty="0" err="1" smtClean="0">
                <a:hlinkClick r:id="rId10"/>
              </a:rPr>
              <a:t>lang</a:t>
            </a:r>
            <a:r>
              <a:rPr lang="cs-CZ" sz="1200" dirty="0" smtClean="0">
                <a:hlinkClick r:id="rId10"/>
              </a:rPr>
              <a:t>=2&amp;id_</a:t>
            </a:r>
            <a:r>
              <a:rPr lang="cs-CZ" sz="1200" dirty="0" err="1" smtClean="0">
                <a:hlinkClick r:id="rId10"/>
              </a:rPr>
              <a:t>desc</a:t>
            </a:r>
            <a:r>
              <a:rPr lang="cs-CZ" sz="1200" dirty="0" smtClean="0">
                <a:hlinkClick r:id="rId10"/>
              </a:rPr>
              <a:t>=385782</a:t>
            </a:r>
            <a:r>
              <a:rPr lang="cs-CZ" sz="1200" dirty="0" smtClean="0"/>
              <a:t> &gt;[cit.26.9.2012]</a:t>
            </a:r>
          </a:p>
          <a:p>
            <a:pPr marL="92075" indent="-92075" algn="just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Slide č. 9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1"/>
              </a:rPr>
              <a:t>http://www.esf.edu/scme/ttic.htm</a:t>
            </a:r>
            <a:r>
              <a:rPr lang="cs-CZ" sz="1200" dirty="0" smtClean="0"/>
              <a:t> 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6  URL&lt; </a:t>
            </a:r>
            <a:r>
              <a:rPr lang="en-US" sz="1200" dirty="0" smtClean="0">
                <a:hlinkClick r:id="rId12"/>
              </a:rPr>
              <a:t>http://free-extras.com/images/congo_river-12317.htm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7  URL&lt; </a:t>
            </a:r>
            <a:r>
              <a:rPr lang="en-US" sz="1200" dirty="0" smtClean="0">
                <a:hlinkClick r:id="rId13"/>
              </a:rPr>
              <a:t>http://www.skyscrapercity.com/showthread.php?t=953528&amp;page=2</a:t>
            </a:r>
            <a:r>
              <a:rPr lang="cs-CZ" sz="1200" dirty="0" smtClean="0">
                <a:hlinkClick r:id="rId12"/>
              </a:rPr>
              <a:t> 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8  URL&lt;</a:t>
            </a:r>
            <a:r>
              <a:rPr lang="cs-CZ" sz="1200" dirty="0" smtClean="0">
                <a:hlinkClick r:id="rId12"/>
              </a:rPr>
              <a:t> </a:t>
            </a:r>
            <a:r>
              <a:rPr lang="en-US" sz="1200" dirty="0" smtClean="0">
                <a:hlinkClick r:id="rId14"/>
              </a:rPr>
              <a:t>http://www.cites.org/I/news/mahogany_big.jpg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9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5"/>
              </a:rPr>
              <a:t>http://www.safarigifts.com/forum/?p=28</a:t>
            </a:r>
            <a:r>
              <a:rPr lang="cs-CZ" sz="1200" dirty="0" smtClean="0"/>
              <a:t> 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200" dirty="0" smtClean="0"/>
              <a:t> Obr. 10  URL&lt;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16"/>
              </a:rPr>
              <a:t>http://en.wikipedia.org/wiki/Okapi</a:t>
            </a:r>
            <a:r>
              <a:rPr lang="cs-CZ" sz="1200" dirty="0" smtClean="0"/>
              <a:t>&gt;[cit.26.9.2012]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marL="92075" indent="-92075">
              <a:spcBef>
                <a:spcPct val="0"/>
              </a:spcBef>
              <a:defRPr/>
            </a:pPr>
            <a:endParaRPr lang="cs-CZ" sz="1200" dirty="0" smtClean="0"/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200" dirty="0" smtClean="0"/>
          </a:p>
          <a:p>
            <a:pPr marL="92075" indent="-92075">
              <a:spcBef>
                <a:spcPct val="0"/>
              </a:spcBef>
              <a:defRPr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734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67944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Západní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Střední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24" t="-3950" r="27910" b="356"/>
          <a:stretch>
            <a:fillRect/>
          </a:stretch>
        </p:blipFill>
        <p:spPr bwMode="auto">
          <a:xfrm>
            <a:off x="395536" y="476672"/>
            <a:ext cx="47525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1691680" y="5661248"/>
            <a:ext cx="5760640" cy="12241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Západní Afrika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511"/>
            <a:ext cx="9144000" cy="53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FG charakteristiky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zahrnuje </a:t>
            </a:r>
            <a:r>
              <a:rPr lang="cs-CZ" b="1" dirty="0" smtClean="0"/>
              <a:t>13 států: </a:t>
            </a:r>
            <a:r>
              <a:rPr lang="cs-CZ" dirty="0" smtClean="0"/>
              <a:t>Senegal, Gambie, Kapverdy, Guinea-Bissau, Guinea, Sierra </a:t>
            </a:r>
            <a:r>
              <a:rPr lang="cs-CZ" dirty="0" err="1" smtClean="0"/>
              <a:t>Leone</a:t>
            </a:r>
            <a:r>
              <a:rPr lang="cs-CZ" dirty="0" smtClean="0"/>
              <a:t>, Libérie, Pobřeží Slonoviny, </a:t>
            </a:r>
            <a:r>
              <a:rPr lang="cs-CZ" dirty="0" err="1" smtClean="0"/>
              <a:t>Burkina</a:t>
            </a:r>
            <a:r>
              <a:rPr lang="cs-CZ" dirty="0" smtClean="0"/>
              <a:t>, Ghana, Togo, Benin, Nigérie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stará pohoří klesají stupňovitě směrem k pobřeží, na pobřeží nížiny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na západě členité pobřeží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rovníkové velmi vlhké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8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hustá síť vodnatých toků s častými vodopády a peřejemi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nejdelší  řekou je Volta a největší řekou je dolní tok Nigeru </a:t>
            </a:r>
          </a:p>
          <a:p>
            <a:pPr lvl="1">
              <a:spcBef>
                <a:spcPct val="0"/>
              </a:spcBef>
              <a:defRPr/>
            </a:pPr>
            <a:endParaRPr lang="cs-CZ" sz="800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převládají deštivé tropické lesy, na S navazují savany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při pobřeží místy porosty mangrove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bohatá fauna: šimpanz, kočkodan, hroch, ptáci, brouci, motýli </a:t>
            </a:r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4951" y="1448780"/>
            <a:ext cx="607409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4339" y="1161853"/>
            <a:ext cx="5315322" cy="453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91276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SG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08720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střet náboženství - tradiční, křesťanství, islám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převládá černošské obyvatelstvo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nízká gramotnost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1400" dirty="0" smtClean="0"/>
          </a:p>
          <a:p>
            <a:pPr>
              <a:spcBef>
                <a:spcPct val="0"/>
              </a:spcBef>
              <a:tabLst>
                <a:tab pos="2065338" algn="l"/>
              </a:tabLs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zemědělské státy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pěstování: podzemnice olejná, palma olejná, maniok, rýže, káva, kakao, bavlna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významné postavení má těžba dřeva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rybolov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významné postavení má těžba: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bauxit: Guinea, Sierra </a:t>
            </a:r>
            <a:r>
              <a:rPr lang="cs-CZ" dirty="0" err="1" smtClean="0"/>
              <a:t>Leone</a:t>
            </a: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diamanty: Sierra </a:t>
            </a:r>
            <a:r>
              <a:rPr lang="cs-CZ" dirty="0" err="1" smtClean="0"/>
              <a:t>Leone</a:t>
            </a:r>
            <a:r>
              <a:rPr lang="cs-CZ" dirty="0" smtClean="0"/>
              <a:t>, Libérie, Ghana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zlato: Ghana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mangan: Ghana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železná ruda: Libérie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fosfáty: Senegal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ropa a zemní plyn: Nigérie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země „levných vlajek“ Libérie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tabLst>
                <a:tab pos="2065338" algn="l"/>
              </a:tabLst>
              <a:defRPr/>
            </a:pPr>
            <a:r>
              <a:rPr lang="cs-CZ" dirty="0" smtClean="0"/>
              <a:t>  významným státem je Nigérie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588" y="260648"/>
            <a:ext cx="5143500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3314700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" y="571500"/>
            <a:ext cx="7086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Nigérie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 charakteristiky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poloha</a:t>
            </a:r>
            <a:r>
              <a:rPr lang="cs-CZ" dirty="0" smtClean="0"/>
              <a:t>: největší stát Guinejského zálivu, při Otrockém pobřeží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povrch</a:t>
            </a:r>
            <a:r>
              <a:rPr lang="cs-CZ" dirty="0" smtClean="0"/>
              <a:t>: ve vnitrozemí náhorní plošina, roviny a pánve, na V </a:t>
            </a:r>
            <a:r>
              <a:rPr lang="cs-CZ" dirty="0" err="1" smtClean="0"/>
              <a:t>Adamauská</a:t>
            </a:r>
            <a:r>
              <a:rPr lang="cs-CZ" dirty="0" smtClean="0"/>
              <a:t> vysočina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podnebí</a:t>
            </a:r>
            <a:r>
              <a:rPr lang="cs-CZ" dirty="0" smtClean="0"/>
              <a:t>: rovníkové s velkými rozdíly v množství srážek (JV 4000 mm, sever 800mm)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</a:t>
            </a:r>
            <a:r>
              <a:rPr lang="cs-CZ" dirty="0" smtClean="0"/>
              <a:t>:  hlavní řekou je Niger a její přítok Benue, vodní nádrž </a:t>
            </a:r>
            <a:r>
              <a:rPr lang="cs-CZ" dirty="0" err="1" smtClean="0"/>
              <a:t>Kainji</a:t>
            </a:r>
            <a:r>
              <a:rPr lang="cs-CZ" dirty="0" smtClean="0"/>
              <a:t>, SV Čadské 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rostlinstvo a živočišstvo</a:t>
            </a:r>
            <a:r>
              <a:rPr lang="cs-CZ" dirty="0" smtClean="0"/>
              <a:t>: od deštného lesa na pobřeží až k savanám, bohatá fauna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Obyvatelstvo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nejpočetnější populace v Africe, velmi vysoká hustota zalidnění, pestré etnické složení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50% křesťané, 45</a:t>
            </a:r>
            <a:r>
              <a:rPr lang="cs-CZ" smtClean="0"/>
              <a:t>% muslimové</a:t>
            </a:r>
            <a:endParaRPr lang="cs-CZ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velké množství měst (</a:t>
            </a:r>
            <a:r>
              <a:rPr lang="cs-CZ" dirty="0" err="1" smtClean="0"/>
              <a:t>Lagos</a:t>
            </a:r>
            <a:r>
              <a:rPr lang="cs-CZ" dirty="0" smtClean="0"/>
              <a:t>, </a:t>
            </a:r>
            <a:r>
              <a:rPr lang="cs-CZ" dirty="0" err="1" smtClean="0"/>
              <a:t>Ibadan</a:t>
            </a:r>
            <a:r>
              <a:rPr lang="cs-CZ" dirty="0" smtClean="0"/>
              <a:t>, </a:t>
            </a:r>
            <a:r>
              <a:rPr lang="cs-CZ" dirty="0" err="1" smtClean="0"/>
              <a:t>Oyo</a:t>
            </a:r>
            <a:r>
              <a:rPr lang="cs-CZ" dirty="0" smtClean="0"/>
              <a:t>, </a:t>
            </a:r>
            <a:r>
              <a:rPr lang="cs-CZ" dirty="0" err="1" smtClean="0"/>
              <a:t>Abuja</a:t>
            </a:r>
            <a:r>
              <a:rPr lang="cs-CZ" dirty="0" smtClean="0"/>
              <a:t>), přesto 75% obyvatel žije na venkově</a:t>
            </a:r>
          </a:p>
          <a:p>
            <a:pPr lvl="0">
              <a:spcBef>
                <a:spcPct val="0"/>
              </a:spcBef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0"/>
              </a:spcBef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bývá označována za africkou velmoc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velký producent zemědělských výrobků: olejniny, proso, kakao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světový producent ropy a zemního plynu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průmysl: petrochemie, montáž automobilů, výroba papíru a cementu, tradiční textilní a potravinářský průmysl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vztahy a cestovní ruch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export: ropa a ropné výrobky (98%)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480" y="188640"/>
            <a:ext cx="1296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1146</Words>
  <Application>Microsoft Office PowerPoint</Application>
  <PresentationFormat>Předvádění na obrazovce (4:3)</PresentationFormat>
  <Paragraphs>194</Paragraphs>
  <Slides>19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Motiv sady Office</vt:lpstr>
      <vt:lpstr>Výchozí návrh</vt:lpstr>
      <vt:lpstr>Afrika – Západní a střední Afrika</vt:lpstr>
      <vt:lpstr>Prezentace aplikace PowerPoint</vt:lpstr>
      <vt:lpstr>Západní  a  Střední Afrika</vt:lpstr>
      <vt:lpstr>Západní Afrika</vt:lpstr>
      <vt:lpstr>Základní FG charakteristiky </vt:lpstr>
      <vt:lpstr>Prezentace aplikace PowerPoint</vt:lpstr>
      <vt:lpstr>Základní SG charakteristiky</vt:lpstr>
      <vt:lpstr>Prezentace aplikace PowerPoint</vt:lpstr>
      <vt:lpstr>Nigérie</vt:lpstr>
      <vt:lpstr>Střední Afrika</vt:lpstr>
      <vt:lpstr>Základní FG charakteristiky </vt:lpstr>
      <vt:lpstr>Prezentace aplikace PowerPoint</vt:lpstr>
      <vt:lpstr>Prezentace aplikace PowerPoint</vt:lpstr>
      <vt:lpstr>Základní SG charakteristiky</vt:lpstr>
      <vt:lpstr>Prezentace aplikace PowerPoint</vt:lpstr>
      <vt:lpstr>Utvoř správné dvojice: </vt:lpstr>
      <vt:lpstr>Utvoř správné dvojice: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228</cp:revision>
  <dcterms:created xsi:type="dcterms:W3CDTF">2012-08-15T09:12:49Z</dcterms:created>
  <dcterms:modified xsi:type="dcterms:W3CDTF">2013-04-29T17:40:03Z</dcterms:modified>
</cp:coreProperties>
</file>