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6" r:id="rId4"/>
    <p:sldId id="257" r:id="rId5"/>
    <p:sldId id="268" r:id="rId6"/>
    <p:sldId id="258" r:id="rId7"/>
    <p:sldId id="259" r:id="rId8"/>
    <p:sldId id="260" r:id="rId9"/>
    <p:sldId id="262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5" r:id="rId18"/>
    <p:sldId id="278" r:id="rId19"/>
    <p:sldId id="27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333" autoAdjust="0"/>
  </p:normalViewPr>
  <p:slideViewPr>
    <p:cSldViewPr>
      <p:cViewPr>
        <p:scale>
          <a:sx n="70" d="100"/>
          <a:sy n="70" d="100"/>
        </p:scale>
        <p:origin x="-130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eww.wordpress.com/category/japan-earthquakes-201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odernhumanorigins.com/lake-turkana" TargetMode="External"/><Relationship Id="rId4" Type="http://schemas.openxmlformats.org/officeDocument/2006/relationships/hyperlink" Target="http://www.privatekilimanjaro.com/blog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egatta.fr/kilimandjaro2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den.cz/rubriky/veda/veda-a-my/animace-satelit-sleduje-umirani-aralskeho-jezera_129009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renesance.cz/biorenesance/eshop/307-1-Prirodni-produkty-A-Z/1349-2-BAOBAB/1/ro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nce.tv/sahel_081015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da.no/publications/vg/africa/page/3115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eckeranddecker.wordpress.com/2008/06/27/waterles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te.cojeco.cz/img.php?id=87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Eastern-Africa-map.P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http://feww.wordpress.com/category/japan-earthquakes-2011/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privatekilimanjaro.com</a:t>
            </a:r>
            <a:r>
              <a:rPr lang="cs-CZ" dirty="0" smtClean="0">
                <a:hlinkClick r:id="rId4"/>
              </a:rPr>
              <a:t>/blog/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modernhumanorigins.com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lake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turkana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philippegatta.fr</a:t>
            </a:r>
            <a:r>
              <a:rPr lang="cs-CZ" dirty="0" smtClean="0">
                <a:hlinkClick r:id="rId3"/>
              </a:rPr>
              <a:t>/kilimandjaro2.htm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tyden.cz</a:t>
            </a:r>
            <a:r>
              <a:rPr lang="cs-CZ" dirty="0" smtClean="0">
                <a:hlinkClick r:id="rId3"/>
              </a:rPr>
              <a:t>/rubriky/veda/veda-a-my/animace-satelit-sleduje-</a:t>
            </a:r>
            <a:r>
              <a:rPr lang="cs-CZ" dirty="0" err="1" smtClean="0">
                <a:hlinkClick r:id="rId3"/>
              </a:rPr>
              <a:t>umirani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aralskeho</a:t>
            </a:r>
            <a:r>
              <a:rPr lang="cs-CZ" dirty="0" smtClean="0">
                <a:hlinkClick r:id="rId3"/>
              </a:rPr>
              <a:t>-jezera_129009.html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biorenesance.cz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biorenesance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eshop</a:t>
            </a:r>
            <a:r>
              <a:rPr lang="cs-CZ" dirty="0" smtClean="0">
                <a:hlinkClick r:id="rId3"/>
              </a:rPr>
              <a:t>/307-1-</a:t>
            </a:r>
            <a:r>
              <a:rPr lang="cs-CZ" dirty="0" err="1" smtClean="0">
                <a:hlinkClick r:id="rId3"/>
              </a:rPr>
              <a:t>Prirodni</a:t>
            </a:r>
            <a:r>
              <a:rPr lang="cs-CZ" dirty="0" smtClean="0">
                <a:hlinkClick r:id="rId3"/>
              </a:rPr>
              <a:t>-produkty-A-Z/1349-2-BAOBAB/1/</a:t>
            </a:r>
            <a:r>
              <a:rPr lang="cs-CZ" dirty="0" err="1" smtClean="0">
                <a:hlinkClick r:id="rId3"/>
              </a:rPr>
              <a:t>row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http://ponce.tv/sahel_081015.html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grida.no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publications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vg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africa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page</a:t>
            </a:r>
            <a:r>
              <a:rPr lang="cs-CZ" dirty="0" smtClean="0">
                <a:hlinkClick r:id="rId3"/>
              </a:rPr>
              <a:t>/3115.aspx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http://heckeranddecker.wordpress.com/2008/06/27/waterless/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http://lite.</a:t>
            </a:r>
            <a:r>
              <a:rPr lang="cs-CZ" dirty="0" err="1" smtClean="0">
                <a:hlinkClick r:id="rId3"/>
              </a:rPr>
              <a:t>cojeco.cz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img.php</a:t>
            </a:r>
            <a:r>
              <a:rPr lang="cs-CZ" dirty="0" smtClean="0">
                <a:hlinkClick r:id="rId3"/>
              </a:rPr>
              <a:t>?id=879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http://upload.wikimedia.org/wikipedia/commons/2/23/Eastern-Africa-map.PNG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1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7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3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7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6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ida.no/publications/vg/africa/page/3115.aspx" TargetMode="External"/><Relationship Id="rId13" Type="http://schemas.openxmlformats.org/officeDocument/2006/relationships/hyperlink" Target="http://www.treking.cz/treky/palestina-vadi-kelt.htm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ponce.tv/sahel_081015.html" TargetMode="External"/><Relationship Id="rId12" Type="http://schemas.openxmlformats.org/officeDocument/2006/relationships/hyperlink" Target="http://www.modernhumanorigins.com/lake-turka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biorenesance.cz/biorenesance/eshop/307-1-Prirodni-produkty-A-Z/1349-2-BAOBAB/1/row%3e%5bcit.16.9.2012" TargetMode="External"/><Relationship Id="rId11" Type="http://schemas.openxmlformats.org/officeDocument/2006/relationships/hyperlink" Target="http://feww.wordpress.com/category/japan-earthquakes-2011/" TargetMode="External"/><Relationship Id="rId5" Type="http://schemas.openxmlformats.org/officeDocument/2006/relationships/hyperlink" Target="http://www.biorenesance.cz/biorenesance/eshop/307-1-Prirodni-produkty-A-Z/1349-2-BAOBAB/1/row" TargetMode="External"/><Relationship Id="rId10" Type="http://schemas.openxmlformats.org/officeDocument/2006/relationships/hyperlink" Target="http://upload.wikimedia.org/wikipedia/commons/2/23/Eastern-Africa-map.PNG" TargetMode="External"/><Relationship Id="rId4" Type="http://schemas.openxmlformats.org/officeDocument/2006/relationships/hyperlink" Target="http://room42.wikispaces.com/Savanna+Geography" TargetMode="External"/><Relationship Id="rId9" Type="http://schemas.openxmlformats.org/officeDocument/2006/relationships/hyperlink" Target="http://heckeranddecker.wordpress.com/2008/06/27/waterless/" TargetMode="External"/><Relationship Id="rId14" Type="http://schemas.openxmlformats.org/officeDocument/2006/relationships/hyperlink" Target="http://www.privatekilimanjaro.com/blog/%3e%5bcit.16.9.20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>
                <a:solidFill>
                  <a:srgbClr val="000000"/>
                </a:solidFill>
              </a:rPr>
              <a:t>g</a:t>
            </a:r>
            <a:r>
              <a:rPr lang="cs-CZ" sz="1100" dirty="0" smtClean="0">
                <a:solidFill>
                  <a:srgbClr val="000000"/>
                </a:solidFill>
              </a:rPr>
              <a:t>eografická charakteristika </a:t>
            </a:r>
            <a:r>
              <a:rPr lang="cs-CZ" sz="1100" dirty="0" smtClean="0">
                <a:solidFill>
                  <a:srgbClr val="000000"/>
                </a:solidFill>
              </a:rPr>
              <a:t>oblasti Sahelu a východní Afriky. </a:t>
            </a:r>
            <a:r>
              <a:rPr lang="cs-CZ" sz="1100" dirty="0" smtClean="0">
                <a:solidFill>
                  <a:srgbClr val="000000"/>
                </a:solidFill>
              </a:rPr>
              <a:t>Pro snazší upevnění probírané látky je výklad doplněn </a:t>
            </a:r>
            <a:r>
              <a:rPr lang="cs-CZ" sz="1100" dirty="0" smtClean="0">
                <a:solidFill>
                  <a:srgbClr val="000000"/>
                </a:solidFill>
              </a:rPr>
              <a:t>závěrečnou tajenkou.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Sahel, východní </a:t>
            </a:r>
            <a:r>
              <a:rPr lang="cs-CZ" sz="1100" dirty="0" smtClean="0">
                <a:solidFill>
                  <a:srgbClr val="000000"/>
                </a:solidFill>
              </a:rPr>
              <a:t>Afrika, střední Afrika, povrch, poloha, podnebí, vodstvo, rostlinstvo a živočišstvo, těžba, průmysl, zemědělství, </a:t>
            </a:r>
            <a:r>
              <a:rPr lang="cs-CZ" sz="1100" dirty="0" smtClean="0">
                <a:solidFill>
                  <a:srgbClr val="000000"/>
                </a:solidFill>
              </a:rPr>
              <a:t>hospodářství, </a:t>
            </a:r>
            <a:r>
              <a:rPr lang="cs-CZ" sz="1100" dirty="0" smtClean="0">
                <a:solidFill>
                  <a:srgbClr val="000000"/>
                </a:solidFill>
              </a:rPr>
              <a:t>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Afrika – </a:t>
            </a:r>
            <a:r>
              <a:rPr lang="cs-CZ" sz="3200" b="1" dirty="0" smtClean="0">
                <a:solidFill>
                  <a:srgbClr val="000000"/>
                </a:solidFill>
              </a:rPr>
              <a:t>Sahel a východní Afrika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VY-32-INOVACE-ZEM-229</a:t>
            </a:r>
            <a:endParaRPr lang="cs-CZ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Východní Afrika zahrnuje </a:t>
            </a:r>
            <a:r>
              <a:rPr lang="cs-CZ" b="1" dirty="0" smtClean="0"/>
              <a:t>8 států: </a:t>
            </a:r>
            <a:r>
              <a:rPr lang="cs-CZ" dirty="0" smtClean="0"/>
              <a:t>Uganda, Keňa, Tanzanie, Seychely, Mauricius, Madagaskar, Komory a Mosambik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krajině je zřetelná protáhlá sníženina - středoafrická příkopová propadlina, vyplněná hlubokými jezery Tanganika a Malawi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rovnoběžně se středoafrickou příkopovou propadlinou probíhá východoafrická příkopová propadlina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okrajích se zvedají vysoké kužely sopek - Kilimandžáro (5 895 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tektonicky živá oblast až do současnosti - častá zemětřesení a aktivní sopečná činnost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monzunové  - srážky většinou pod 1 000 mm/rok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horské oblasti chladné, nad 3 500 m n. m. padá sníh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obrovský vodní systém, tvořený jezery převážně tektonického původu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převažují savany, na návětrných svazích hor lesy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savci (lev, slon, antilopa, zebra, žirafa), plazi, ptáci, hmyz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cs-CZ" dirty="0" smtClean="0"/>
              <a:t>: </a:t>
            </a:r>
            <a:r>
              <a:rPr lang="cs-CZ" dirty="0" err="1" smtClean="0"/>
              <a:t>Serengeti</a:t>
            </a:r>
            <a:r>
              <a:rPr lang="cs-CZ" dirty="0" smtClean="0"/>
              <a:t>, </a:t>
            </a:r>
            <a:r>
              <a:rPr lang="cs-CZ" dirty="0" err="1" smtClean="0"/>
              <a:t>Ngorongoro</a:t>
            </a:r>
            <a:r>
              <a:rPr lang="cs-CZ" dirty="0" smtClean="0"/>
              <a:t>, rezervace Kilimandžáro, Nairobi, </a:t>
            </a:r>
            <a:r>
              <a:rPr lang="cs-CZ" dirty="0" err="1" smtClean="0"/>
              <a:t>Mt</a:t>
            </a:r>
            <a:r>
              <a:rPr lang="cs-CZ" dirty="0" smtClean="0"/>
              <a:t>. </a:t>
            </a:r>
            <a:r>
              <a:rPr lang="cs-CZ" dirty="0" err="1" smtClean="0"/>
              <a:t>Kenya</a:t>
            </a:r>
            <a:r>
              <a:rPr lang="cs-CZ" dirty="0" smtClean="0"/>
              <a:t>, Kagera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6672"/>
            <a:ext cx="7048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105" y="1943100"/>
            <a:ext cx="4448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491" y="1327365"/>
            <a:ext cx="7003925" cy="46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velké kulturní bohatství - desítky národů, etnických skupin a entit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střet původních kultur, křesťanství a islámu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pobřeží také přistěhovalci z Asie - zejména Indie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převážně zemědělské státy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orientace na rostlinnou i živočišnou výrobu: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pěstování: maniok, batáty, káva, čaj, koření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chov: skot, kozy, ovce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rybolov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těžba dřeva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orientace na cestovní ruch: safari, národní parky a přírodní rezervace, ostrovy Seychely, Mauricius, Réunion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Opakování</a:t>
            </a:r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Zuzka\AppData\Local\Microsoft\Windows\Temporary Internet Files\Content.IE5\6BIYVHLC\MC90007874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589240"/>
            <a:ext cx="783916" cy="1067414"/>
          </a:xfrm>
          <a:prstGeom prst="rect">
            <a:avLst/>
          </a:prstGeom>
          <a:noFill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23528" y="3429000"/>
          <a:ext cx="7200800" cy="3293745"/>
        </p:xfrm>
        <a:graphic>
          <a:graphicData uri="http://schemas.openxmlformats.org/drawingml/2006/table">
            <a:tbl>
              <a:tblPr/>
              <a:tblGrid>
                <a:gridCol w="293911"/>
                <a:gridCol w="6906889"/>
              </a:tblGrid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záliv v Indickém oceánu při pobřeží Somálska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řeka, na které se nacházejí Viktoriiny vodopády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přehrada na Nilu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 v jižní Africe s přítokem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Vaal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alternativní název nejvyšší hory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nejhlubší africké jezero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označení pro politiku rasové segregace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nejvýchodnější mys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 ústící do bezodtokového Čadského jezera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poušť v jižní Africe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pás táhnoucí se jižně od Sahary, jedna z nejchudších oblastí světa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jedna z hlavních fytogeografických oblastí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jeden z ostrovů Maskarén, zámořský departement Francie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915816" y="332659"/>
          <a:ext cx="6075036" cy="3024333"/>
        </p:xfrm>
        <a:graphic>
          <a:graphicData uri="http://schemas.openxmlformats.org/drawingml/2006/table">
            <a:tbl>
              <a:tblPr/>
              <a:tblGrid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</a:tblGrid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915816" y="332659"/>
          <a:ext cx="6075036" cy="3024333"/>
        </p:xfrm>
        <a:graphic>
          <a:graphicData uri="http://schemas.openxmlformats.org/drawingml/2006/table">
            <a:tbl>
              <a:tblPr/>
              <a:tblGrid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  <a:gridCol w="337502"/>
              </a:tblGrid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23528" y="3429000"/>
          <a:ext cx="7200800" cy="3293745"/>
        </p:xfrm>
        <a:graphic>
          <a:graphicData uri="http://schemas.openxmlformats.org/drawingml/2006/table">
            <a:tbl>
              <a:tblPr/>
              <a:tblGrid>
                <a:gridCol w="293911"/>
                <a:gridCol w="6906889"/>
              </a:tblGrid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záliv v Indickém oceánu při pobřeží Somálska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řeka, na které se nacházejí Viktoriiny vodopády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přehrada na Nilu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 v jižní Africe s přítokem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Vaal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alternativní název nejvyšší hory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nejhlubší africké jezero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označení pro politiku rasové segregace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nejvýchodnější mys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řeka ústící do bezodtokového Čadského jezera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poušť v jižní Africe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pás táhnoucí se jižně od Sahary, jedna z nejchudších oblastí světa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jedna z hlavních fytogeografických oblastí Afriky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jeden z ostrovů Maskarén, zámořský departement Francie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915816" y="332997"/>
          <a:ext cx="6076800" cy="3023995"/>
        </p:xfrm>
        <a:graphic>
          <a:graphicData uri="http://schemas.openxmlformats.org/drawingml/2006/table">
            <a:tbl>
              <a:tblPr/>
              <a:tblGrid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  <a:gridCol w="337600"/>
              </a:tblGrid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148064" y="4437112"/>
            <a:ext cx="361413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Tajenka: </a:t>
            </a:r>
          </a:p>
          <a:p>
            <a:r>
              <a:rPr lang="cs-CZ" sz="1600" dirty="0" smtClean="0"/>
              <a:t>Vysvětli daný jev - jeho příčiny a důsledky</a:t>
            </a:r>
            <a:endParaRPr lang="en-US" sz="1600" dirty="0"/>
          </a:p>
        </p:txBody>
      </p:sp>
      <p:pic>
        <p:nvPicPr>
          <p:cNvPr id="18434" name="Picture 2" descr="C:\Users\Zuzka\AppData\Local\Microsoft\Windows\Temporary Internet Files\Content.IE5\ND0KODUP\MC90035415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301208"/>
            <a:ext cx="60409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16767 L -2.22222E-6 -3.83904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Desertifikace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/>
              <a:t> </a:t>
            </a:r>
            <a:r>
              <a:rPr lang="cs-CZ" dirty="0" smtClean="0"/>
              <a:t>  proces rozšiřování pouště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/>
              <a:t>Příčiny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/>
              <a:t> </a:t>
            </a:r>
            <a:r>
              <a:rPr lang="cs-CZ" dirty="0" smtClean="0"/>
              <a:t>  je způsobena přirozenými vlivy nebo antropogenními zásahy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výkyvy v množství srážek 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eroze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nadměrné spásání – pastva koz a ovcí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nadměrné využívání dřevin (např. jako paliva)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nadměrný odběr vody pro zavlažování zemědělské půdy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špatné obdělávání půdy 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desertifikace se projevuje nejvíce v oblasti </a:t>
            </a:r>
            <a:r>
              <a:rPr lang="cs-CZ" dirty="0" err="1" smtClean="0"/>
              <a:t>Sahelu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dalším příkladem může být vysychání Aralského jezera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/>
          </a:p>
          <a:p>
            <a:pPr>
              <a:spcBef>
                <a:spcPct val="0"/>
              </a:spcBef>
              <a:defRPr/>
            </a:pPr>
            <a:r>
              <a:rPr lang="cs-CZ" b="1" dirty="0" smtClean="0"/>
              <a:t>Důsledky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klesá hladina podzemních vod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zasolování a eroze půd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ohrožení rostlinstva, živočišstva a lidí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b="1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/>
              <a:t>Řešení?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řešením jsou investice do zalesňování, realizace vzdělávacích programů a s tím související následné využívání vhodných hospodářských metod, rekultivace krajiny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dirty="0" smtClean="0"/>
              <a:t> příkladem může být </a:t>
            </a:r>
            <a:r>
              <a:rPr lang="cs-CZ" dirty="0"/>
              <a:t>čínský projekt „Velká zelená zeď“ – projekt zalesňování, jež má zabránit rozšiřování pouště Gobi</a:t>
            </a:r>
            <a:endParaRPr lang="en-US" dirty="0"/>
          </a:p>
        </p:txBody>
      </p:sp>
      <p:pic>
        <p:nvPicPr>
          <p:cNvPr id="21506" name="Picture 2" descr="http://www.tyden.cz/obrazek/4a5b4621916b0/aral-vyvoj-4a5b46d66c396_543x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100" y="3140968"/>
            <a:ext cx="347044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395536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ANDĚL, J. - BIČÍK, I. - HAVLÍČEK, T. </a:t>
            </a:r>
            <a:r>
              <a:rPr lang="cs-CZ" i="1" dirty="0" err="1" smtClean="0"/>
              <a:t>Makroregiony</a:t>
            </a:r>
            <a:r>
              <a:rPr lang="cs-CZ" i="1" dirty="0" smtClean="0"/>
              <a:t> světa: regionální geografie pro gymnázia.  </a:t>
            </a:r>
            <a:r>
              <a:rPr lang="cs-CZ" dirty="0" smtClean="0"/>
              <a:t>1. vyd. Praha : Nakladatelství České geografické společnosti, 2010. 148 s. ISBN 978-80-86034-78-2.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ANDĚL, J. - MAREŠ, R. </a:t>
            </a:r>
            <a:r>
              <a:rPr lang="cs-CZ" i="1" dirty="0" smtClean="0"/>
              <a:t>"Starý svět" Evropa : encyklopedický přehled zemí.  </a:t>
            </a:r>
            <a:r>
              <a:rPr lang="cs-CZ" dirty="0" smtClean="0"/>
              <a:t>2. vyd.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8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467544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Titulní strana URL&lt;</a:t>
            </a:r>
            <a:r>
              <a:rPr lang="cs-CZ" sz="1200" dirty="0" smtClean="0">
                <a:hlinkClick r:id="rId4"/>
              </a:rPr>
              <a:t>http://room42.wikispaces.com/</a:t>
            </a:r>
            <a:r>
              <a:rPr lang="cs-CZ" sz="1200" dirty="0" err="1" smtClean="0">
                <a:hlinkClick r:id="rId4"/>
              </a:rPr>
              <a:t>Savanna</a:t>
            </a:r>
            <a:r>
              <a:rPr lang="cs-CZ" sz="1200" dirty="0" smtClean="0">
                <a:hlinkClick r:id="rId4"/>
              </a:rPr>
              <a:t>+</a:t>
            </a:r>
            <a:r>
              <a:rPr lang="cs-CZ" sz="1200" dirty="0" err="1" smtClean="0">
                <a:hlinkClick r:id="rId4"/>
              </a:rPr>
              <a:t>Geography</a:t>
            </a:r>
            <a:r>
              <a:rPr lang="cs-CZ" sz="1200" dirty="0" smtClean="0"/>
              <a:t>&gt;[cit.22.8.2012]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2  URL&lt;</a:t>
            </a:r>
            <a:r>
              <a:rPr lang="cs-CZ" sz="1200" dirty="0" smtClean="0">
                <a:hlinkClick r:id="rId5"/>
              </a:rPr>
              <a:t> </a:t>
            </a: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biorenesance.cz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biorenesance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eshop</a:t>
            </a:r>
            <a:r>
              <a:rPr lang="cs-CZ" sz="1200" dirty="0" smtClean="0">
                <a:hlinkClick r:id="rId6"/>
              </a:rPr>
              <a:t>/307-1-</a:t>
            </a:r>
            <a:r>
              <a:rPr lang="cs-CZ" sz="1200" dirty="0" err="1" smtClean="0">
                <a:hlinkClick r:id="rId6"/>
              </a:rPr>
              <a:t>Prirodni</a:t>
            </a:r>
            <a:r>
              <a:rPr lang="cs-CZ" sz="1200" dirty="0" smtClean="0">
                <a:hlinkClick r:id="rId6"/>
              </a:rPr>
              <a:t>-produkty-A-Z/1349-2-BAOBAB/1/</a:t>
            </a:r>
            <a:r>
              <a:rPr lang="cs-CZ" sz="1200" dirty="0" err="1" smtClean="0">
                <a:hlinkClick r:id="rId6"/>
              </a:rPr>
              <a:t>row</a:t>
            </a:r>
            <a:r>
              <a:rPr lang="cs-CZ" sz="1200" dirty="0" smtClean="0"/>
              <a:t>&gt;[cit.16.9.2012]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3  URL&lt;</a:t>
            </a:r>
            <a:r>
              <a:rPr lang="cs-CZ" sz="1200" dirty="0" smtClean="0">
                <a:hlinkClick r:id="rId5"/>
              </a:rPr>
              <a:t> </a:t>
            </a:r>
            <a:r>
              <a:rPr lang="cs-CZ" sz="1200" dirty="0" smtClean="0">
                <a:hlinkClick r:id="rId7"/>
              </a:rPr>
              <a:t>http://ponce.tv/sahel_081015.html</a:t>
            </a:r>
            <a:r>
              <a:rPr lang="cs-CZ" sz="1200" dirty="0" smtClean="0"/>
              <a:t>&gt;cit.16.9.2012]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1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25.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 smtClean="0"/>
              <a:t>   Obr. 2 URL&lt; </a:t>
            </a:r>
            <a:r>
              <a:rPr lang="cs-CZ" sz="1200" dirty="0" smtClean="0">
                <a:hlinkClick r:id="rId8"/>
              </a:rPr>
              <a:t>http://www.</a:t>
            </a:r>
            <a:r>
              <a:rPr lang="cs-CZ" sz="1200" dirty="0" err="1" smtClean="0">
                <a:hlinkClick r:id="rId8"/>
              </a:rPr>
              <a:t>grida.no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publications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vg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africa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page</a:t>
            </a:r>
            <a:r>
              <a:rPr lang="cs-CZ" sz="1200" dirty="0" smtClean="0">
                <a:hlinkClick r:id="rId8"/>
              </a:rPr>
              <a:t>/3115.aspx</a:t>
            </a:r>
            <a:r>
              <a:rPr lang="cs-CZ" sz="1200" dirty="0" smtClean="0"/>
              <a:t>&gt;[cit.16.9.2012]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 smtClean="0"/>
              <a:t>   Obr. 3 URL&lt;</a:t>
            </a:r>
            <a:r>
              <a:rPr lang="cs-CZ" sz="1200" dirty="0" smtClean="0">
                <a:hlinkClick r:id="rId9"/>
              </a:rPr>
              <a:t>http://heckeranddecker.wordpress.com/2008/06/27/waterless/</a:t>
            </a:r>
            <a:r>
              <a:rPr lang="cs-CZ" sz="1200" dirty="0" smtClean="0"/>
              <a:t>&gt;[cit.16.9.2012]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8 URL&lt;</a:t>
            </a:r>
            <a:r>
              <a:rPr lang="cs-CZ" sz="1200" dirty="0" smtClean="0">
                <a:hlinkClick r:id="rId10"/>
              </a:rPr>
              <a:t>http://upload.wikimedia.org/wikipedia/commons/2/23/Eastern-Africa-map.PNG</a:t>
            </a:r>
            <a:r>
              <a:rPr lang="cs-CZ" sz="1200" dirty="0" smtClean="0"/>
              <a:t>&gt;[cit.16.9.2012]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4 URL&lt;</a:t>
            </a:r>
            <a:r>
              <a:rPr lang="cs-CZ" sz="1200" dirty="0" smtClean="0">
                <a:hlinkClick r:id="rId11"/>
              </a:rPr>
              <a:t>http://feww.wordpress.com/category/japan-earthquakes-2011/</a:t>
            </a:r>
            <a:r>
              <a:rPr lang="cs-CZ" sz="1200" dirty="0" smtClean="0"/>
              <a:t>&gt;[cit.16.9.2012]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5 URL&lt;</a:t>
            </a:r>
            <a:r>
              <a:rPr lang="cs-CZ" sz="1200" dirty="0" smtClean="0">
                <a:hlinkClick r:id="rId12"/>
              </a:rPr>
              <a:t>http://www.</a:t>
            </a:r>
            <a:r>
              <a:rPr lang="cs-CZ" sz="1200" dirty="0" err="1" smtClean="0">
                <a:hlinkClick r:id="rId12"/>
              </a:rPr>
              <a:t>modernhumanorigins.com</a:t>
            </a:r>
            <a:r>
              <a:rPr lang="cs-CZ" sz="1200" dirty="0" smtClean="0">
                <a:hlinkClick r:id="rId12"/>
              </a:rPr>
              <a:t>/</a:t>
            </a:r>
            <a:r>
              <a:rPr lang="cs-CZ" sz="1200" dirty="0" err="1" smtClean="0">
                <a:hlinkClick r:id="rId12"/>
              </a:rPr>
              <a:t>lake</a:t>
            </a:r>
            <a:r>
              <a:rPr lang="cs-CZ" sz="1200" dirty="0" smtClean="0">
                <a:hlinkClick r:id="rId12"/>
              </a:rPr>
              <a:t>-</a:t>
            </a:r>
            <a:r>
              <a:rPr lang="cs-CZ" sz="1200" dirty="0" err="1" smtClean="0">
                <a:hlinkClick r:id="rId12"/>
              </a:rPr>
              <a:t>turkana</a:t>
            </a:r>
            <a:r>
              <a:rPr lang="cs-CZ" sz="1200" dirty="0" smtClean="0"/>
              <a:t>&gt;[cit.16.9.2012]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6 URL&lt;</a:t>
            </a:r>
            <a:r>
              <a:rPr lang="cs-CZ" sz="1200" dirty="0" smtClean="0">
                <a:hlinkClick r:id="rId13"/>
              </a:rPr>
              <a:t> </a:t>
            </a:r>
            <a:r>
              <a:rPr lang="cs-CZ" sz="1200" dirty="0" smtClean="0">
                <a:hlinkClick r:id="rId14"/>
              </a:rPr>
              <a:t>http://www.</a:t>
            </a:r>
            <a:r>
              <a:rPr lang="cs-CZ" sz="1200" dirty="0" err="1" smtClean="0">
                <a:hlinkClick r:id="rId14"/>
              </a:rPr>
              <a:t>privatekilimanjaro.com</a:t>
            </a:r>
            <a:r>
              <a:rPr lang="cs-CZ" sz="1200" dirty="0" smtClean="0">
                <a:hlinkClick r:id="rId14"/>
              </a:rPr>
              <a:t>/blog/</a:t>
            </a:r>
            <a:r>
              <a:rPr lang="cs-CZ" sz="1200" dirty="0" smtClean="0"/>
              <a:t>&gt;[cit.16.9.2012]</a:t>
            </a:r>
          </a:p>
          <a:p>
            <a:pPr marL="92075" indent="-92075">
              <a:spcBef>
                <a:spcPct val="0"/>
              </a:spcBef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38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67944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Sahel</a:t>
            </a: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Východní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www.biorenesance.cz/fotky4158/baobab-adansonia-grandidieri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032000" cy="57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44008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Sahel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http://ponce.tv/sahel80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328592" cy="57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přechodná oblast jižně od Sahary - pás od Atlantského oceánu na západě až po Rudé moře na východě - přechodný pás mezi vyprahlou pouští a úrodnou savanou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</a:t>
            </a:r>
            <a:r>
              <a:rPr lang="cs-CZ" b="1" dirty="0" smtClean="0"/>
              <a:t>10 států: </a:t>
            </a:r>
            <a:r>
              <a:rPr lang="cs-CZ" dirty="0" smtClean="0"/>
              <a:t>Mauritánie, Mali, Niger, Čad, Súdán, Jižní Súdán, Eritrea, Etiopie, Džibutsko, Somálsko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jednotvárný se středními výškami 400 až 500 m n. 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typické rozsáhlé pánve - Čadská (vyplněná ve čtvrtohorách jezerem)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monzunové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typické změny proudění vzduchu během roku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zimě suchý SV až V pasát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létě vlhký monzun z oblasti Guinejského zálivu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srážky na JZ až 2000 mm za rok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vyjma dvou veletoků (Nil a Niger) převažují vádí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řeky Gambie a Senegal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suché savany: sloní trávy, keře, palmy, typickým stromem je baobab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údolí řek galeriové lesy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charakteristickými živočichy jsou býložravci a fauna bažin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810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71723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77072"/>
            <a:ext cx="4762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velké kulturní bohatství - desítky národů, etnických skupin a entit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pro většinu zemí jsou typické následující demografické charakteristiky: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nízká střední délka života (v průměru 46 let muži, 49 let ženy)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negramotnost 70 - 80%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průměru 75% obyvatel žije na venkově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kojenecká úmrtnost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jedná se převážně o muslimské země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výjimky:   	Etiopie (60% křesťané, 30% muslimové)</a:t>
            </a:r>
          </a:p>
          <a:p>
            <a:pPr lvl="2">
              <a:spcBef>
                <a:spcPct val="0"/>
              </a:spcBef>
              <a:tabLst>
                <a:tab pos="2065338" algn="l"/>
              </a:tabLst>
              <a:defRPr/>
            </a:pPr>
            <a:r>
              <a:rPr lang="cs-CZ" dirty="0" smtClean="0"/>
              <a:t>	Eritrea (50% křesťané, 50% muslimové)</a:t>
            </a:r>
          </a:p>
          <a:p>
            <a:pPr lvl="2">
              <a:spcBef>
                <a:spcPct val="0"/>
              </a:spcBef>
              <a:tabLst>
                <a:tab pos="2065338" algn="l"/>
              </a:tabLst>
              <a:defRPr/>
            </a:pPr>
            <a:endParaRPr lang="cs-CZ" sz="1400" dirty="0" smtClean="0"/>
          </a:p>
          <a:p>
            <a:pPr>
              <a:spcBef>
                <a:spcPct val="0"/>
              </a:spcBef>
              <a:tabLst>
                <a:tab pos="2065338" algn="l"/>
              </a:tabLs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charakteristický je vysoký podíl zemědělství na HDP (40%), zemědělství zaměstnává v průměru 75% EAO 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zaostalé zemědělství - převařuje živočišná výroba, pastevectví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chov skotu, ovcí, koz a velbloudů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 bavlny, podzemnice olejné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místy rybolov (pobřeží, Čadské jezero)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malý podíl orné půdy (2-3%)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nerostné bohatství: železná ruda (Mauritánie), uran (Niger), zlato (Mali)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264696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Hlavní problémy </a:t>
            </a:r>
            <a:r>
              <a:rPr lang="cs-CZ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Sahelu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hladomory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nemoci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válečné konflikty (Etiopie, Somálsko)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úbytek zemědělské půdy a snižování její úrodnosti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desertifikace a odlesňování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jednostranná orientace ekonomiky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0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Východní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19168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1305</Words>
  <Application>Microsoft Office PowerPoint</Application>
  <PresentationFormat>Předvádění na obrazovce (4:3)</PresentationFormat>
  <Paragraphs>919</Paragraphs>
  <Slides>18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Výchozí návrh</vt:lpstr>
      <vt:lpstr>Afrika – Sahel a východní Afrika</vt:lpstr>
      <vt:lpstr>Prezentace aplikace PowerPoint</vt:lpstr>
      <vt:lpstr>Sahel  a  Východní Afrika</vt:lpstr>
      <vt:lpstr>Sahel</vt:lpstr>
      <vt:lpstr>Základní FG charakteristiky </vt:lpstr>
      <vt:lpstr>Prezentace aplikace PowerPoint</vt:lpstr>
      <vt:lpstr>Základní SG charakteristiky</vt:lpstr>
      <vt:lpstr>Hlavní problémy Sahelu</vt:lpstr>
      <vt:lpstr>Východní Afrika</vt:lpstr>
      <vt:lpstr>Základní FG charakteristiky </vt:lpstr>
      <vt:lpstr>Prezentace aplikace PowerPoint</vt:lpstr>
      <vt:lpstr>Základní SG charakteristiky</vt:lpstr>
      <vt:lpstr>Prezentace aplikace PowerPoint</vt:lpstr>
      <vt:lpstr>Prezentace aplikace PowerPoint</vt:lpstr>
      <vt:lpstr>Prezentace aplikace PowerPoint</vt:lpstr>
      <vt:lpstr>Desertifikace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190</cp:revision>
  <dcterms:created xsi:type="dcterms:W3CDTF">2012-08-15T09:12:49Z</dcterms:created>
  <dcterms:modified xsi:type="dcterms:W3CDTF">2013-04-29T17:41:42Z</dcterms:modified>
</cp:coreProperties>
</file>