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6" r:id="rId3"/>
    <p:sldId id="256" r:id="rId4"/>
    <p:sldId id="257" r:id="rId5"/>
    <p:sldId id="258" r:id="rId6"/>
    <p:sldId id="261" r:id="rId7"/>
    <p:sldId id="262" r:id="rId8"/>
    <p:sldId id="272" r:id="rId9"/>
    <p:sldId id="273" r:id="rId10"/>
    <p:sldId id="274" r:id="rId11"/>
    <p:sldId id="259" r:id="rId12"/>
    <p:sldId id="275" r:id="rId13"/>
    <p:sldId id="283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4333" autoAdjust="0"/>
  </p:normalViewPr>
  <p:slideViewPr>
    <p:cSldViewPr>
      <p:cViewPr>
        <p:scale>
          <a:sx n="70" d="100"/>
          <a:sy n="70" d="100"/>
        </p:scale>
        <p:origin x="-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EDC0-E9B5-497E-ABB0-74CE4D481876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CE57-2F32-40A7-84C8-0A5D32EDC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0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oom42.wikispaces.com/Savanna+Geograph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gm.nationalgeographic.com/1975/06/suez-canal/gates-tex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hotos.mongabay.com/j/nilenight.nasa.600.jpg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ippegatta.fr/kilimandjaro2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Ramad%C3%A1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World_Muslim_Population_Map.pn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et.hu/auto/20120722/a_googlet_sem_hagyja_hidegen_a_ramada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vropa2045.cz/hra/napoveda.php?kategorie=7&amp;tema=138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deazeme.cz/clanek/kdo-vlastne-stavel-pyramid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jduch.net/svet/afrika/regiony-a-stat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lumberlady.wordpress.com/2012/05/10/quercus-suber-aka-cork-oak/" TargetMode="External"/><Relationship Id="rId5" Type="http://schemas.openxmlformats.org/officeDocument/2006/relationships/hyperlink" Target="http://gymtri.trinec.org/index.php?option=com_content&amp;view=article&amp;id=195&amp;catid=25&amp;Itemid=20" TargetMode="External"/><Relationship Id="rId4" Type="http://schemas.openxmlformats.org/officeDocument/2006/relationships/hyperlink" Target="http://mtbs.cz/clanek/pestry-freeridovy-raj-je-nadosah-v-marockem-atlasu/kategorie/ostatn&#237;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grafie.info/?cz_popvyvoj_svet_a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te.cojeco.cz/img.php?id=87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-suna.webnode.cz/okoli/oaza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doaaraku.com/mountain-and-adventure-tuorism/tourist-information-erg-chebbi-desert-in-southeastern-morocco-by-the-extraordinary-landscape/" TargetMode="External"/><Relationship Id="rId5" Type="http://schemas.openxmlformats.org/officeDocument/2006/relationships/hyperlink" Target="http://www.zoonar.com/photo/unfruchtbare-hammada-steinwste-in-der-sahara_2782435.html" TargetMode="External"/><Relationship Id="rId4" Type="http://schemas.openxmlformats.org/officeDocument/2006/relationships/hyperlink" Target="http://www.treking.cz/treky/palestina-vadi-kelt.htm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te.cojeco.cz/img.php?id=87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http://room42.wikispaces.com/</a:t>
            </a:r>
            <a:r>
              <a:rPr lang="cs-CZ" dirty="0" err="1" smtClean="0">
                <a:hlinkClick r:id="rId3"/>
              </a:rPr>
              <a:t>Savanna</a:t>
            </a:r>
            <a:r>
              <a:rPr lang="cs-CZ" dirty="0" smtClean="0">
                <a:hlinkClick r:id="rId3"/>
              </a:rPr>
              <a:t>+</a:t>
            </a:r>
            <a:r>
              <a:rPr lang="cs-CZ" dirty="0" err="1" smtClean="0">
                <a:hlinkClick r:id="rId3"/>
              </a:rPr>
              <a:t>Geography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hlinkClick r:id="rId3"/>
              </a:rPr>
              <a:t>http://ngm.nationalgeographic.com/1975/06/suez-canal/gates-text</a:t>
            </a:r>
            <a:endParaRPr lang="en-US" dirty="0" smtClean="0"/>
          </a:p>
          <a:p>
            <a:r>
              <a:rPr lang="cs-CZ" dirty="0" smtClean="0">
                <a:hlinkClick r:id="rId4"/>
              </a:rPr>
              <a:t>http://photos.mongabay.com/j/nilenight.nasa.600.jpg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philippegatta.fr</a:t>
            </a:r>
            <a:r>
              <a:rPr lang="cs-CZ" dirty="0" smtClean="0">
                <a:hlinkClick r:id="rId3"/>
              </a:rPr>
              <a:t>/kilimandjaro2.htm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http://cs.wikipedia.org/wiki/Ramad%C3%A1n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Almanach vědomostí</a:t>
            </a:r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 [</a:t>
            </a:r>
            <a:r>
              <a:rPr lang="cs-CZ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Sarah</a:t>
            </a:r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Anglissová</a:t>
            </a:r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... [</a:t>
            </a:r>
            <a:r>
              <a:rPr lang="cs-CZ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.] ; [z anglického originálu přeložili, adaptovali a doplnili Michal Bareš ... [</a:t>
            </a:r>
            <a:r>
              <a:rPr lang="cs-CZ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.]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Vyd. 1. Praha :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Reader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's Digest Výběr, 2003. 640 s. : ,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mapky. Obsahuje rejstřík . ISBN 80-86196-63-1 :.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http://cs.wikipedia.org/wiki/Soubor:World_Muslim_Population_Map.png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technet.hu</a:t>
            </a:r>
            <a:r>
              <a:rPr lang="cs-CZ" dirty="0" smtClean="0">
                <a:hlinkClick r:id="rId3"/>
              </a:rPr>
              <a:t>/auto/20120722/a_</a:t>
            </a:r>
            <a:r>
              <a:rPr lang="cs-CZ" dirty="0" err="1" smtClean="0">
                <a:hlinkClick r:id="rId3"/>
              </a:rPr>
              <a:t>googlet</a:t>
            </a:r>
            <a:r>
              <a:rPr lang="cs-CZ" dirty="0" smtClean="0">
                <a:hlinkClick r:id="rId3"/>
              </a:rPr>
              <a:t>_sem_</a:t>
            </a:r>
            <a:r>
              <a:rPr lang="cs-CZ" dirty="0" err="1" smtClean="0">
                <a:hlinkClick r:id="rId3"/>
              </a:rPr>
              <a:t>hagyja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hidegen</a:t>
            </a:r>
            <a:r>
              <a:rPr lang="cs-CZ" dirty="0" smtClean="0">
                <a:hlinkClick r:id="rId3"/>
              </a:rPr>
              <a:t>_a_ramadan/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http://www.evropa2045.cz/hra/</a:t>
            </a:r>
            <a:r>
              <a:rPr lang="cs-CZ" dirty="0" err="1" smtClean="0">
                <a:hlinkClick r:id="rId4"/>
              </a:rPr>
              <a:t>napoveda.php</a:t>
            </a:r>
            <a:r>
              <a:rPr lang="cs-CZ" dirty="0" smtClean="0">
                <a:hlinkClick r:id="rId4"/>
              </a:rPr>
              <a:t>?kategorie=7&amp;</a:t>
            </a:r>
            <a:r>
              <a:rPr lang="cs-CZ" dirty="0" err="1" smtClean="0">
                <a:hlinkClick r:id="rId4"/>
              </a:rPr>
              <a:t>tema</a:t>
            </a:r>
            <a:r>
              <a:rPr lang="cs-CZ" dirty="0" smtClean="0">
                <a:hlinkClick r:id="rId4"/>
              </a:rPr>
              <a:t>=138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lideazeme.cz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clanek</a:t>
            </a:r>
            <a:r>
              <a:rPr lang="cs-CZ" dirty="0" smtClean="0">
                <a:hlinkClick r:id="rId3"/>
              </a:rPr>
              <a:t>/kdo-</a:t>
            </a:r>
            <a:r>
              <a:rPr lang="cs-CZ" dirty="0" err="1" smtClean="0">
                <a:hlinkClick r:id="rId3"/>
              </a:rPr>
              <a:t>vlastne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stavel</a:t>
            </a:r>
            <a:r>
              <a:rPr lang="cs-CZ" dirty="0" smtClean="0">
                <a:hlinkClick r:id="rId3"/>
              </a:rPr>
              <a:t>-pyramidy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http://www.hajduch.</a:t>
            </a:r>
            <a:r>
              <a:rPr lang="cs-CZ" dirty="0" err="1" smtClean="0">
                <a:hlinkClick r:id="rId3"/>
              </a:rPr>
              <a:t>net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svet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afrika</a:t>
            </a:r>
            <a:r>
              <a:rPr lang="cs-CZ" dirty="0" smtClean="0">
                <a:hlinkClick r:id="rId3"/>
              </a:rPr>
              <a:t>/regiony-a-</a:t>
            </a:r>
            <a:r>
              <a:rPr lang="cs-CZ" dirty="0" err="1" smtClean="0">
                <a:hlinkClick r:id="rId3"/>
              </a:rPr>
              <a:t>staty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http://mtbs.cz/clanek/pestry-freeridovy-raj-je-nadosah-v-marockem-atlasu/kategorie/ostatní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http://gymtri.trinec.org/index.php?option=com_content&amp;view=article&amp;id=195&amp;catid=25&amp;Itemid=20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http://lumberlady.wordpress.com/2012/05/10/quercus-suber-aka-cork-oak/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http://www.demografie.</a:t>
            </a:r>
            <a:r>
              <a:rPr lang="cs-CZ" dirty="0" err="1" smtClean="0">
                <a:hlinkClick r:id="rId3"/>
              </a:rPr>
              <a:t>info</a:t>
            </a:r>
            <a:r>
              <a:rPr lang="cs-CZ" dirty="0" smtClean="0">
                <a:hlinkClick r:id="rId3"/>
              </a:rPr>
              <a:t>/?cz_</a:t>
            </a:r>
            <a:r>
              <a:rPr lang="cs-CZ" dirty="0" err="1" smtClean="0">
                <a:hlinkClick r:id="rId3"/>
              </a:rPr>
              <a:t>popvyvoj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svet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af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http://lite.</a:t>
            </a:r>
            <a:r>
              <a:rPr lang="cs-CZ" dirty="0" err="1" smtClean="0">
                <a:hlinkClick r:id="rId3"/>
              </a:rPr>
              <a:t>cojeco.cz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img.php</a:t>
            </a:r>
            <a:r>
              <a:rPr lang="cs-CZ" dirty="0" smtClean="0">
                <a:hlinkClick r:id="rId3"/>
              </a:rPr>
              <a:t>?id=879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http://virtual-suna.webnode.cz/okoli/oaza/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treking.cz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treky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palestina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vadi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kelt.htm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zoonar.com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photo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unfruchtbare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hammada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steinwste</a:t>
            </a:r>
            <a:r>
              <a:rPr lang="cs-CZ" dirty="0" smtClean="0">
                <a:hlinkClick r:id="rId5"/>
              </a:rPr>
              <a:t>-in-der-sahara_2782435.html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doaaraku.com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mountain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and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adventure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tuorism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tourist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information</a:t>
            </a:r>
            <a:r>
              <a:rPr lang="cs-CZ" dirty="0" smtClean="0">
                <a:hlinkClick r:id="rId6"/>
              </a:rPr>
              <a:t>-erg-</a:t>
            </a:r>
            <a:r>
              <a:rPr lang="cs-CZ" dirty="0" err="1" smtClean="0">
                <a:hlinkClick r:id="rId6"/>
              </a:rPr>
              <a:t>chebbi</a:t>
            </a:r>
            <a:r>
              <a:rPr lang="cs-CZ" dirty="0" smtClean="0">
                <a:hlinkClick r:id="rId6"/>
              </a:rPr>
              <a:t>-desert-in-</a:t>
            </a:r>
            <a:r>
              <a:rPr lang="cs-CZ" dirty="0" err="1" smtClean="0">
                <a:hlinkClick r:id="rId6"/>
              </a:rPr>
              <a:t>southeastern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morocco</a:t>
            </a:r>
            <a:r>
              <a:rPr lang="cs-CZ" dirty="0" smtClean="0">
                <a:hlinkClick r:id="rId6"/>
              </a:rPr>
              <a:t>-by-</a:t>
            </a:r>
            <a:r>
              <a:rPr lang="cs-CZ" dirty="0" err="1" smtClean="0">
                <a:hlinkClick r:id="rId6"/>
              </a:rPr>
              <a:t>the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extraordinary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landscape</a:t>
            </a:r>
            <a:r>
              <a:rPr lang="cs-CZ" dirty="0" smtClean="0">
                <a:hlinkClick r:id="rId6"/>
              </a:rPr>
              <a:t>/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http://lite.</a:t>
            </a:r>
            <a:r>
              <a:rPr lang="cs-CZ" dirty="0" err="1" smtClean="0">
                <a:hlinkClick r:id="rId3"/>
              </a:rPr>
              <a:t>cojeco.cz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img.php</a:t>
            </a:r>
            <a:r>
              <a:rPr lang="cs-CZ" dirty="0" smtClean="0">
                <a:hlinkClick r:id="rId3"/>
              </a:rPr>
              <a:t>?id=879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1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8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6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68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7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9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9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5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53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8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gymtri.trinec.org/index.php?option=com_content&amp;view=article&amp;id=195&amp;catid=25&amp;Itemid=20" TargetMode="External"/><Relationship Id="rId13" Type="http://schemas.openxmlformats.org/officeDocument/2006/relationships/hyperlink" Target="http://www.doaaraku.com/mountain-and-adventure-tuorism/tourist-information-erg-chebbi-desert-in-southeastern-morocco-by-the-extraordinary-landscape/" TargetMode="External"/><Relationship Id="rId3" Type="http://schemas.openxmlformats.org/officeDocument/2006/relationships/hyperlink" Target="http://www.glassschool.cz/" TargetMode="External"/><Relationship Id="rId7" Type="http://schemas.openxmlformats.org/officeDocument/2006/relationships/hyperlink" Target="http://mtbs.cz/clanek/pestry-freeridovy-raj-je-nadosah-v-marockem-atlasu/kategorie/ostatn&#237;" TargetMode="External"/><Relationship Id="rId12" Type="http://schemas.openxmlformats.org/officeDocument/2006/relationships/hyperlink" Target="http://www.treking.cz/treky/palestina-vadi-kelt.htm%3e%5bcit.15.9.2012" TargetMode="External"/><Relationship Id="rId17" Type="http://schemas.openxmlformats.org/officeDocument/2006/relationships/hyperlink" Target="http://ngm.nationalgeographic.com/1975/06/suez-canal/gates-text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photos.mongabay.com/j/nilenight.nasa.600.jpg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hajduch.net/svet/afrika/regiony-a-staty" TargetMode="External"/><Relationship Id="rId11" Type="http://schemas.openxmlformats.org/officeDocument/2006/relationships/hyperlink" Target="http://www.treking.cz/treky/palestina-vadi-kelt.htm" TargetMode="External"/><Relationship Id="rId5" Type="http://schemas.openxmlformats.org/officeDocument/2006/relationships/hyperlink" Target="http://www.lideazeme.cz/clanek/kdo-vlastne-stavel-pyramidy" TargetMode="External"/><Relationship Id="rId15" Type="http://schemas.openxmlformats.org/officeDocument/2006/relationships/hyperlink" Target="http://www.zoonar.com/photo/unfruchtbare-hammada-steinwste-in-der-sahara_2782435.html%3e%5bcit.15.9.2012" TargetMode="External"/><Relationship Id="rId10" Type="http://schemas.openxmlformats.org/officeDocument/2006/relationships/hyperlink" Target="http://virtual-suna.webnode.cz/okoli/oaza/" TargetMode="External"/><Relationship Id="rId4" Type="http://schemas.openxmlformats.org/officeDocument/2006/relationships/hyperlink" Target="http://room42.wikispaces.com/Savanna+Geography" TargetMode="External"/><Relationship Id="rId9" Type="http://schemas.openxmlformats.org/officeDocument/2006/relationships/hyperlink" Target="http://lumberlady.wordpress.com/2012/05/10/quercus-suber-aka-cork-oak/" TargetMode="External"/><Relationship Id="rId14" Type="http://schemas.openxmlformats.org/officeDocument/2006/relationships/hyperlink" Target="http://www.zoonar.com/photo/unfruchtbare-hammada-steinwste-in-der-sahara_2782435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ANOTACE: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Prezentace s výkladem, která je doprovodným materiálem při výuce tématu </a:t>
            </a:r>
            <a:r>
              <a:rPr lang="cs-CZ" sz="1100" dirty="0">
                <a:solidFill>
                  <a:srgbClr val="000000"/>
                </a:solidFill>
              </a:rPr>
              <a:t>g</a:t>
            </a:r>
            <a:r>
              <a:rPr lang="cs-CZ" sz="1100" dirty="0" smtClean="0">
                <a:solidFill>
                  <a:srgbClr val="000000"/>
                </a:solidFill>
              </a:rPr>
              <a:t>eografická charakteristika severní Afriky. Pro snazší upevnění probírané látky je výklad doplněn tajenkou odkazující na související pojem s jeho vysvětlením.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KLÍČOVÁ SLOVA: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Severní Afrika</a:t>
            </a:r>
            <a:r>
              <a:rPr lang="cs-CZ" sz="1100" dirty="0" smtClean="0">
                <a:solidFill>
                  <a:srgbClr val="000000"/>
                </a:solidFill>
              </a:rPr>
              <a:t>, </a:t>
            </a:r>
            <a:r>
              <a:rPr lang="cs-CZ" sz="1100" dirty="0" smtClean="0">
                <a:solidFill>
                  <a:srgbClr val="000000"/>
                </a:solidFill>
              </a:rPr>
              <a:t>povrch, poloha, </a:t>
            </a:r>
            <a:r>
              <a:rPr lang="cs-CZ" sz="1100" dirty="0" smtClean="0">
                <a:solidFill>
                  <a:srgbClr val="000000"/>
                </a:solidFill>
              </a:rPr>
              <a:t>podnebí, vodstvo, </a:t>
            </a:r>
            <a:r>
              <a:rPr lang="cs-CZ" sz="1100" dirty="0" smtClean="0">
                <a:solidFill>
                  <a:srgbClr val="000000"/>
                </a:solidFill>
              </a:rPr>
              <a:t>rostlinstvo a </a:t>
            </a:r>
            <a:r>
              <a:rPr lang="cs-CZ" sz="1100" dirty="0" err="1" smtClean="0">
                <a:solidFill>
                  <a:srgbClr val="000000"/>
                </a:solidFill>
              </a:rPr>
              <a:t>živočištvo</a:t>
            </a:r>
            <a:r>
              <a:rPr lang="cs-CZ" sz="1100" dirty="0" smtClean="0">
                <a:solidFill>
                  <a:srgbClr val="000000"/>
                </a:solidFill>
              </a:rPr>
              <a:t>, těžba, průmysl, zemědělství, Sahara, Egypt, geografická charakteristika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</a:rPr>
              <a:t>Afrika – </a:t>
            </a:r>
            <a:r>
              <a:rPr lang="cs-CZ" sz="3200" b="1" dirty="0" smtClean="0">
                <a:solidFill>
                  <a:srgbClr val="000000"/>
                </a:solidFill>
              </a:rPr>
              <a:t>Severní Afrika</a:t>
            </a:r>
            <a:endParaRPr lang="cs-CZ" sz="3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</a:rPr>
              <a:t>VY-32-INOVACE-ZEM-228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Egypt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FG charakteristiky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  <a:r>
              <a:rPr lang="cs-CZ" dirty="0" smtClean="0"/>
              <a:t>: strategická při Středozemním moři a Rudém moři (Suezský průplav)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  <a:r>
              <a:rPr lang="cs-CZ" dirty="0" smtClean="0"/>
              <a:t>: převládají pouště a polopouště, při pobřeží a podél Nilu nížiny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</a:t>
            </a:r>
            <a:r>
              <a:rPr lang="cs-CZ" dirty="0" smtClean="0"/>
              <a:t>: tropické suché, velmi horké (až 50°C), při pobřeží mediteránní klima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</a:t>
            </a:r>
            <a:r>
              <a:rPr lang="cs-CZ" dirty="0" smtClean="0"/>
              <a:t>:  Nil - zavlažování, doprava, pravidelné záplavy, Asuánská přehrada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a živočišstvo</a:t>
            </a:r>
            <a:r>
              <a:rPr lang="cs-CZ" dirty="0" smtClean="0"/>
              <a:t>: velmi chudé - palmy v oázách, rákos; hyena, škorpion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homogenní: Arabové (99%), islámské vyznání (90%)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údolí a delta Nilu patří k nejhustěji zalidněným územím planety (až 1 500 obyv./km²)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největší města: Káhira (10 mil. obyv.), Alexandrie (4 mil. obyv.), Gíza (2,5 mil. obyv.)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Hospodářství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světový význam má těžba ropy a zemního plynu, dále železné rudy, fosfátů a soli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zemědělství disponuje jen 3% orné půdy, přesto zaměstnává 40% EAO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dominuje rostlinná výroba - bavlna, cukrová třtina, zelenina, datle a citrusy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průmysl: potravinářský, petrochemický, textilní (výroba bavlněné látky)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dopravní síť je velmi řídká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významnou dopravní tepnou je Nil, světový význam má Suezský průplav </a:t>
            </a:r>
          </a:p>
          <a:p>
            <a:pPr>
              <a:spcBef>
                <a:spcPct val="0"/>
              </a:spcBef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Zahraniční vztahy a cestovní ruch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export: ropa a ropné výrobky (45%), bavlna (15%), zelenina a ovoce (10%)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turistický ruch: Káhira, Gíza, Asuán, Théby, přímořská letoviska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cs-CZ" dirty="0" smtClean="0"/>
          </a:p>
          <a:p>
            <a:pPr marL="857250" lvl="1" indent="-400050">
              <a:spcBef>
                <a:spcPct val="0"/>
              </a:spcBef>
              <a:buAutoNum type="romanUcPeriod"/>
              <a:defRPr/>
            </a:pPr>
            <a:endParaRPr lang="cs-CZ" dirty="0" smtClean="0"/>
          </a:p>
        </p:txBody>
      </p:sp>
      <p:pic>
        <p:nvPicPr>
          <p:cNvPr id="7" name="Picture 2" descr="http://www.cojeco.cz/attach/image/max/73/04ed/7304ed6abe66f1f25e82e36ddca3f43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295132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68651"/>
            <a:ext cx="7560840" cy="521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7685" y="1196752"/>
            <a:ext cx="780278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hilippegatta.fr/expedition/kilimanjaro/pg_kilimanjaro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4032448"/>
          </a:xfrm>
          <a:prstGeom prst="rect">
            <a:avLst/>
          </a:prstGeom>
          <a:noFill/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5830416"/>
            <a:ext cx="6400800" cy="766936"/>
          </a:xfrm>
        </p:spPr>
        <p:txBody>
          <a:bodyPr>
            <a:normAutofit lnSpcReduction="10000"/>
          </a:bodyPr>
          <a:lstStyle/>
          <a:p>
            <a:r>
              <a:rPr lang="cs-C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Opakování</a:t>
            </a:r>
            <a:endParaRPr lang="cs-CZ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Zuzka\AppData\Local\Microsoft\Windows\Temporary Internet Files\Content.IE5\6BIYVHLC\MC90007874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589240"/>
            <a:ext cx="783916" cy="1067414"/>
          </a:xfrm>
          <a:prstGeom prst="rect">
            <a:avLst/>
          </a:prstGeom>
          <a:noFill/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915816" y="352649"/>
          <a:ext cx="5924384" cy="1924223"/>
        </p:xfrm>
        <a:graphic>
          <a:graphicData uri="http://schemas.openxmlformats.org/drawingml/2006/table">
            <a:tbl>
              <a:tblPr/>
              <a:tblGrid>
                <a:gridCol w="370274"/>
                <a:gridCol w="370274"/>
                <a:gridCol w="370274"/>
                <a:gridCol w="370274"/>
                <a:gridCol w="370274"/>
                <a:gridCol w="370274"/>
                <a:gridCol w="370274"/>
                <a:gridCol w="370274"/>
                <a:gridCol w="370274"/>
                <a:gridCol w="370274"/>
                <a:gridCol w="370274"/>
                <a:gridCol w="370274"/>
                <a:gridCol w="370274"/>
                <a:gridCol w="370274"/>
                <a:gridCol w="370274"/>
                <a:gridCol w="370274"/>
              </a:tblGrid>
              <a:tr h="27488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88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88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88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88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88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88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95536" y="4293096"/>
          <a:ext cx="5943674" cy="2016224"/>
        </p:xfrm>
        <a:graphic>
          <a:graphicData uri="http://schemas.openxmlformats.org/drawingml/2006/table">
            <a:tbl>
              <a:tblPr/>
              <a:tblGrid>
                <a:gridCol w="443558"/>
                <a:gridCol w="5500116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suchý a horký vítr vanoucí ze Sahary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španělská exkláva na pobřeží Afriky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skalnatá poušť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hlavní město Libye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druhé největší město Egypta (4 mil. obyv.)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suché říční koryto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největší marocké město (3 mil. obyv.), významný přístav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5508104" y="3429000"/>
            <a:ext cx="184762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/>
              <a:t>Tajenka: </a:t>
            </a:r>
          </a:p>
          <a:p>
            <a:r>
              <a:rPr lang="cs-CZ" sz="1600" dirty="0" smtClean="0"/>
              <a:t>Vysvětli daný pojem</a:t>
            </a:r>
            <a:endParaRPr lang="en-US" sz="1600" dirty="0"/>
          </a:p>
        </p:txBody>
      </p:sp>
      <p:pic>
        <p:nvPicPr>
          <p:cNvPr id="18434" name="Picture 2" descr="C:\Users\Zuzka\AppData\Local\Microsoft\Windows\Temporary Internet Files\Content.IE5\ND0KODUP\MC90035415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301208"/>
            <a:ext cx="604097" cy="792088"/>
          </a:xfrm>
          <a:prstGeom prst="rect">
            <a:avLst/>
          </a:prstGeom>
          <a:noFill/>
        </p:spPr>
      </p:pic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915816" y="350871"/>
          <a:ext cx="5925600" cy="1926001"/>
        </p:xfrm>
        <a:graphic>
          <a:graphicData uri="http://schemas.openxmlformats.org/drawingml/2006/table">
            <a:tbl>
              <a:tblPr/>
              <a:tblGrid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</a:tblGrid>
              <a:tr h="2751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2915816" y="332656"/>
          <a:ext cx="5925600" cy="1926001"/>
        </p:xfrm>
        <a:graphic>
          <a:graphicData uri="http://schemas.openxmlformats.org/drawingml/2006/table">
            <a:tbl>
              <a:tblPr/>
              <a:tblGrid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  <a:gridCol w="370350"/>
              </a:tblGrid>
              <a:tr h="2751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395536" y="4293096"/>
          <a:ext cx="5943674" cy="2016224"/>
        </p:xfrm>
        <a:graphic>
          <a:graphicData uri="http://schemas.openxmlformats.org/drawingml/2006/table">
            <a:tbl>
              <a:tblPr/>
              <a:tblGrid>
                <a:gridCol w="443558"/>
                <a:gridCol w="5500116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suchý a horký vítr vanoucí ze Sahary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španělská exkláva na pobřeží Afriky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skalnatá poušť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hlavní město Libye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druhé největší město Egypta (4 mil. obyv.)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suché říční koryto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největší marocké město (3 mil. obyv.), významný přístav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16767 L -2.22222E-6 -3.83904E-6 " pathEditMode="relative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Ramadán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/>
              <a:t> </a:t>
            </a:r>
            <a:r>
              <a:rPr lang="cs-CZ" dirty="0" smtClean="0"/>
              <a:t>  ramadán je jedním z měsíců islámského kalendáře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během tohoto měsíce údajně prorok Mohamed obdržel první boží zjevení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na paměť toho drží muslimové v měsíci ramadánu zvláštní půst (tzv. </a:t>
            </a:r>
            <a:r>
              <a:rPr lang="cs-CZ" dirty="0" err="1" smtClean="0"/>
              <a:t>saum</a:t>
            </a:r>
            <a:r>
              <a:rPr lang="cs-CZ" dirty="0" smtClean="0"/>
              <a:t>)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jeho smyslem je (pomocí dočasného zřeknutí se některých pozemských potřeb) přiblížit se více k duchovní podstatě islámu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půst začíná svoláním ranní modlitby (</a:t>
            </a:r>
            <a:r>
              <a:rPr lang="cs-CZ" dirty="0" err="1" smtClean="0"/>
              <a:t>fadžr</a:t>
            </a:r>
            <a:r>
              <a:rPr lang="cs-CZ" dirty="0" smtClean="0"/>
              <a:t>)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během půstu je muslimům zakázáno jíst, pít, kouřit, mít sexuální styk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půst je ukončován se svoláváním na večerní modlitbu (maghrib)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první pokrm, který muslimové po skončení půstu jedí jsou nejčastěji datle s mlékem nebo vodou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 ramadán je měsícem, během kterého jsou muslimové nabádáni k zlepšení svého chování - měli by se zdržet špatné mluvy, nadávání, pomlouvání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je to také čas k urovnání sporů a špatných vztahů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během ramadánu by měl každý muslim přečíst celý korán </a:t>
            </a:r>
          </a:p>
          <a:p>
            <a:pPr lvl="0">
              <a:spcBef>
                <a:spcPct val="0"/>
              </a:spcBef>
              <a:defRPr/>
            </a:pPr>
            <a:endParaRPr lang="cs-CZ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Od půstu jsou osvobozeny těhotné a kojící ženy, nemocní lidé, </a:t>
            </a:r>
            <a:r>
              <a:rPr lang="cs-CZ" dirty="0" err="1" smtClean="0"/>
              <a:t>lidé</a:t>
            </a:r>
            <a:r>
              <a:rPr lang="cs-CZ" dirty="0" smtClean="0"/>
              <a:t> cestující na dlouhou vzdálenost. Nepostí se také děti do doby, než dosáhnou puberty. Dále je zakázáno postit se menstruujícím ženám a ženám v šestinedělí.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Islám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Islám vznikl roku 622 n. l., kdy prorok </a:t>
            </a:r>
            <a:r>
              <a:rPr lang="cs-CZ" dirty="0" err="1" smtClean="0"/>
              <a:t>Muhammad</a:t>
            </a:r>
            <a:r>
              <a:rPr lang="cs-CZ" dirty="0" smtClean="0"/>
              <a:t> uprchl před pronásledovateli z Mekky do Medíny – tato událost se označuje jako tzv. hidžra.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Ještě než </a:t>
            </a:r>
            <a:r>
              <a:rPr lang="cs-CZ" dirty="0" err="1" smtClean="0"/>
              <a:t>Muhammad</a:t>
            </a:r>
            <a:r>
              <a:rPr lang="cs-CZ" dirty="0" smtClean="0"/>
              <a:t> roku 632 n. l. zemřel, rozšířilo se nové náboženství po celé Arábii. Dnes muslimové tvoří asi 20% světové populace a jejich víra se šíří rychleji než kterákoli jiná.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Islám tvoří dvě větve: </a:t>
            </a:r>
            <a:r>
              <a:rPr lang="cs-CZ" dirty="0" err="1" smtClean="0"/>
              <a:t>sunnité</a:t>
            </a:r>
            <a:r>
              <a:rPr lang="cs-CZ" dirty="0" smtClean="0"/>
              <a:t> (80% muslimů) a </a:t>
            </a:r>
            <a:r>
              <a:rPr lang="cs-CZ" dirty="0" err="1" smtClean="0"/>
              <a:t>šíité</a:t>
            </a:r>
            <a:r>
              <a:rPr lang="cs-CZ" dirty="0" smtClean="0"/>
              <a:t>.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Svatou knihou pro muslimy je korán. Představuje Boží poselství zjevené </a:t>
            </a:r>
            <a:r>
              <a:rPr lang="cs-CZ" dirty="0" err="1" smtClean="0"/>
              <a:t>Muhammadovi</a:t>
            </a:r>
            <a:r>
              <a:rPr lang="cs-CZ" dirty="0" smtClean="0"/>
              <a:t>.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Všichni muslimové věří v jedinečnost a všemohoucnost Boha – Alláha.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Abrahama, Mojžíše a Ježíše považují za </a:t>
            </a:r>
            <a:r>
              <a:rPr lang="cs-CZ" dirty="0" err="1" smtClean="0"/>
              <a:t>Muhammadovy</a:t>
            </a:r>
            <a:r>
              <a:rPr lang="cs-CZ" dirty="0" smtClean="0"/>
              <a:t> předchůdce, jimž se dostalo Boží vnuknutí. Pro muslimy je však jen jediným prorokem </a:t>
            </a:r>
            <a:r>
              <a:rPr lang="cs-CZ" dirty="0" err="1" smtClean="0"/>
              <a:t>Muhammad</a:t>
            </a:r>
            <a:r>
              <a:rPr lang="cs-CZ" dirty="0" smtClean="0"/>
              <a:t>. </a:t>
            </a:r>
          </a:p>
          <a:p>
            <a:pPr lvl="0">
              <a:spcBef>
                <a:spcPct val="0"/>
              </a:spcBef>
              <a:defRPr/>
            </a:pPr>
            <a:endParaRPr lang="cs-CZ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Náboženský život islámu stojí na pěti povinnostech: </a:t>
            </a:r>
          </a:p>
          <a:p>
            <a:pPr marL="342900" lvl="0" indent="-342900">
              <a:spcBef>
                <a:spcPct val="0"/>
              </a:spcBef>
              <a:buAutoNum type="arabicPeriod"/>
              <a:defRPr/>
            </a:pPr>
            <a:r>
              <a:rPr lang="cs-CZ" dirty="0" smtClean="0"/>
              <a:t>Alespoň jednou za život musí každý muslim vyznat svou víru slovy: „Není Boha kromě Alláha, a </a:t>
            </a:r>
            <a:r>
              <a:rPr lang="cs-CZ" dirty="0" err="1" smtClean="0"/>
              <a:t>Muhammad</a:t>
            </a:r>
            <a:r>
              <a:rPr lang="cs-CZ" dirty="0" smtClean="0"/>
              <a:t> je jeho </a:t>
            </a:r>
            <a:r>
              <a:rPr lang="cs-CZ" smtClean="0"/>
              <a:t>prorok.“</a:t>
            </a:r>
            <a:endParaRPr lang="cs-CZ" dirty="0" smtClean="0"/>
          </a:p>
          <a:p>
            <a:pPr marL="342900" lvl="0" indent="-342900">
              <a:spcBef>
                <a:spcPct val="0"/>
              </a:spcBef>
              <a:buAutoNum type="arabicPeriod"/>
              <a:defRPr/>
            </a:pPr>
            <a:r>
              <a:rPr lang="cs-CZ" dirty="0" smtClean="0"/>
              <a:t>Muslimové se modlí pětkrát denně (na úsvitu, v poledne, odpoledne, při západu slunce a před odchodem na lože). Padají při tom na tvář směrem k Mekce, kde se narodil </a:t>
            </a:r>
            <a:r>
              <a:rPr lang="cs-CZ" dirty="0" err="1" smtClean="0"/>
              <a:t>Muhammad</a:t>
            </a:r>
            <a:r>
              <a:rPr lang="cs-CZ" dirty="0" smtClean="0"/>
              <a:t>. </a:t>
            </a:r>
          </a:p>
          <a:p>
            <a:pPr marL="342900" lvl="0" indent="-342900">
              <a:spcBef>
                <a:spcPct val="0"/>
              </a:spcBef>
              <a:buAutoNum type="arabicPeriod"/>
              <a:defRPr/>
            </a:pPr>
            <a:r>
              <a:rPr lang="cs-CZ" dirty="0" smtClean="0"/>
              <a:t>Muslimové jsou povinni dávat almužny chudým a potřebným (a to ve výši 2,5% z veškerého svého majetku). </a:t>
            </a:r>
          </a:p>
          <a:p>
            <a:pPr marL="342900" lvl="0" indent="-342900">
              <a:spcBef>
                <a:spcPct val="0"/>
              </a:spcBef>
              <a:buAutoNum type="arabicPeriod"/>
              <a:defRPr/>
            </a:pPr>
            <a:r>
              <a:rPr lang="cs-CZ" dirty="0" smtClean="0"/>
              <a:t>Muslimové mají zachovávat půst v posvátném měsíci ramadánu, který je připomínkou hidžry. V tu dobu nesmějí od východu do východu jíst, pít ani kouřit. </a:t>
            </a:r>
          </a:p>
          <a:p>
            <a:pPr marL="342900" lvl="0" indent="-342900">
              <a:spcBef>
                <a:spcPct val="0"/>
              </a:spcBef>
              <a:buAutoNum type="arabicPeriod"/>
              <a:defRPr/>
            </a:pPr>
            <a:r>
              <a:rPr lang="cs-CZ" dirty="0" smtClean="0"/>
              <a:t>Každý muslim by měl alespoň jednou v životě vykonat pouť do Mekky.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Islám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5602" name="Picture 2" descr="Soubor:World Muslim Population 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464" y="1624012"/>
            <a:ext cx="7620000" cy="3609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Islám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506" name="Picture 2" descr="http://www.technet.hu/data/cikk/40/5/80/cikk_400580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052736"/>
            <a:ext cx="5553075" cy="3810000"/>
          </a:xfrm>
          <a:prstGeom prst="rect">
            <a:avLst/>
          </a:prstGeom>
          <a:noFill/>
        </p:spPr>
      </p:pic>
      <p:pic>
        <p:nvPicPr>
          <p:cNvPr id="21508" name="Picture 4" descr="http://www.evropa2045.cz/hra/klara/napoveda/html/obr/isl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17032"/>
            <a:ext cx="381000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432048" y="11331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ANDĚL, J. - BIČÍK, I. - HAVLÍČEK, T. </a:t>
            </a:r>
            <a:r>
              <a:rPr lang="cs-CZ" i="1" dirty="0" err="1" smtClean="0"/>
              <a:t>Makroregiony</a:t>
            </a:r>
            <a:r>
              <a:rPr lang="cs-CZ" i="1" dirty="0" smtClean="0"/>
              <a:t> světa: regionální geografie pro gymnázia.  </a:t>
            </a:r>
            <a:r>
              <a:rPr lang="cs-CZ" dirty="0" smtClean="0"/>
              <a:t>1. vyd. Praha : Nakladatelství České geografické společnosti, 2010. 148 s. ISBN 978-80-86034-78-2.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ANDĚL, J. - MAREŠ, R. </a:t>
            </a:r>
            <a:r>
              <a:rPr lang="cs-CZ" i="1" dirty="0" smtClean="0"/>
              <a:t>"Starý svět" Evropa : encyklopedický přehled zemí.  </a:t>
            </a:r>
            <a:r>
              <a:rPr lang="cs-CZ" dirty="0" smtClean="0"/>
              <a:t>2. vyd. Olomouc : Nakladatelství Olomouc, 2001. 293 s. ISBN 80-7182-115-2.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BIČÍK, I. a kol. </a:t>
            </a:r>
            <a:r>
              <a:rPr lang="cs-CZ" i="1" dirty="0" smtClean="0"/>
              <a:t>Regionální zeměpis světadílů: učebnice zeměpisu pro střední školy. </a:t>
            </a:r>
            <a:r>
              <a:rPr lang="cs-CZ" dirty="0" smtClean="0"/>
              <a:t>1. vyd. Praha : Nakladatelství České geografické společnosti, 2000. 135 s. ISBN 80-86034-43-7.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VOŽENÍLEK, V. - DEMEK, J. </a:t>
            </a:r>
            <a:r>
              <a:rPr lang="cs-CZ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dirty="0" smtClean="0"/>
              <a:t>Olomouc: </a:t>
            </a:r>
            <a:r>
              <a:rPr lang="cs-CZ" dirty="0" err="1" smtClean="0"/>
              <a:t>Prodos</a:t>
            </a:r>
            <a:r>
              <a:rPr lang="cs-CZ" dirty="0" smtClean="0"/>
              <a:t>, 2001. 58 s.  ISBN 80-7230-099-7.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>
              <a:spcBef>
                <a:spcPct val="0"/>
              </a:spcBef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290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2" name="Picture 8" descr="http://room42.wikispaces.com/file/view/savanna2.jpg/33510387/savann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796136" y="448796"/>
            <a:ext cx="28419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isse ITC" pitchFamily="82" charset="0"/>
              </a:rPr>
              <a:t>Afrika</a:t>
            </a:r>
            <a:endParaRPr lang="cs-CZ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tisse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360040" y="1124744"/>
            <a:ext cx="8316416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Titulní strana URL&lt;</a:t>
            </a:r>
            <a:r>
              <a:rPr lang="cs-CZ" sz="1200" dirty="0" smtClean="0">
                <a:hlinkClick r:id="rId4"/>
              </a:rPr>
              <a:t>http://room42.wikispaces.com/</a:t>
            </a:r>
            <a:r>
              <a:rPr lang="cs-CZ" sz="1200" dirty="0" err="1" smtClean="0">
                <a:hlinkClick r:id="rId4"/>
              </a:rPr>
              <a:t>Savanna</a:t>
            </a:r>
            <a:r>
              <a:rPr lang="cs-CZ" sz="1200" dirty="0" smtClean="0">
                <a:hlinkClick r:id="rId4"/>
              </a:rPr>
              <a:t>+</a:t>
            </a:r>
            <a:r>
              <a:rPr lang="cs-CZ" sz="1200" dirty="0" err="1" smtClean="0">
                <a:hlinkClick r:id="rId4"/>
              </a:rPr>
              <a:t>Geography</a:t>
            </a:r>
            <a:r>
              <a:rPr lang="cs-CZ" sz="1200" dirty="0" smtClean="0"/>
              <a:t>&gt;[cit.22.8.2012]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Slide č. 2  URL&lt;</a:t>
            </a:r>
            <a:r>
              <a:rPr lang="cs-CZ" sz="1200" dirty="0" smtClean="0">
                <a:hlinkClick r:id="rId5"/>
              </a:rPr>
              <a:t>http://www.</a:t>
            </a:r>
            <a:r>
              <a:rPr lang="cs-CZ" sz="1200" dirty="0" err="1" smtClean="0">
                <a:hlinkClick r:id="rId5"/>
              </a:rPr>
              <a:t>lideazeme.cz</a:t>
            </a:r>
            <a:r>
              <a:rPr lang="cs-CZ" sz="1200" dirty="0" smtClean="0">
                <a:hlinkClick r:id="rId5"/>
              </a:rPr>
              <a:t>/</a:t>
            </a:r>
            <a:r>
              <a:rPr lang="cs-CZ" sz="1200" dirty="0" err="1" smtClean="0">
                <a:hlinkClick r:id="rId5"/>
              </a:rPr>
              <a:t>clanek</a:t>
            </a:r>
            <a:r>
              <a:rPr lang="cs-CZ" sz="1200" dirty="0" smtClean="0">
                <a:hlinkClick r:id="rId5"/>
              </a:rPr>
              <a:t>/kdo-</a:t>
            </a:r>
            <a:r>
              <a:rPr lang="cs-CZ" sz="1200" dirty="0" err="1" smtClean="0">
                <a:hlinkClick r:id="rId5"/>
              </a:rPr>
              <a:t>vlastne</a:t>
            </a:r>
            <a:r>
              <a:rPr lang="cs-CZ" sz="1200" dirty="0" smtClean="0">
                <a:hlinkClick r:id="rId5"/>
              </a:rPr>
              <a:t>-</a:t>
            </a:r>
            <a:r>
              <a:rPr lang="cs-CZ" sz="1200" dirty="0" err="1" smtClean="0">
                <a:hlinkClick r:id="rId5"/>
              </a:rPr>
              <a:t>stavel</a:t>
            </a:r>
            <a:r>
              <a:rPr lang="cs-CZ" sz="1200" dirty="0" smtClean="0">
                <a:hlinkClick r:id="rId5"/>
              </a:rPr>
              <a:t>-pyramidy</a:t>
            </a:r>
            <a:r>
              <a:rPr lang="cs-CZ" sz="1200" dirty="0" smtClean="0"/>
              <a:t>&gt;[cit.15.9.2012]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1 URL&lt;</a:t>
            </a:r>
            <a:r>
              <a:rPr lang="cs-CZ" sz="1200" dirty="0" smtClean="0">
                <a:hlinkClick r:id="rId6"/>
              </a:rPr>
              <a:t>http://www.hajduch.</a:t>
            </a:r>
            <a:r>
              <a:rPr lang="cs-CZ" sz="1200" dirty="0" err="1" smtClean="0">
                <a:hlinkClick r:id="rId6"/>
              </a:rPr>
              <a:t>net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err="1" smtClean="0">
                <a:hlinkClick r:id="rId6"/>
              </a:rPr>
              <a:t>svet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err="1" smtClean="0">
                <a:hlinkClick r:id="rId6"/>
              </a:rPr>
              <a:t>afrika</a:t>
            </a:r>
            <a:r>
              <a:rPr lang="cs-CZ" sz="1200" dirty="0" smtClean="0">
                <a:hlinkClick r:id="rId6"/>
              </a:rPr>
              <a:t>/regiony-a-</a:t>
            </a:r>
            <a:r>
              <a:rPr lang="cs-CZ" sz="1200" dirty="0" err="1" smtClean="0">
                <a:hlinkClick r:id="rId6"/>
              </a:rPr>
              <a:t>staty</a:t>
            </a:r>
            <a:r>
              <a:rPr lang="cs-CZ" sz="1200" dirty="0" smtClean="0"/>
              <a:t>&gt;[cit.15.9.2012]</a:t>
            </a:r>
            <a:endParaRPr lang="en-US" sz="1200" dirty="0" smtClean="0"/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2 URL&lt;</a:t>
            </a:r>
            <a:r>
              <a:rPr lang="cs-CZ" sz="1200" dirty="0" smtClean="0">
                <a:hlinkClick r:id="rId7"/>
              </a:rPr>
              <a:t> http://mtbs.cz/clanek/pestry-freeridovy-raj-je-nadosah-v-marockem-atlasu/kategorie/ostatní</a:t>
            </a:r>
            <a:r>
              <a:rPr lang="cs-CZ" sz="1200" dirty="0" smtClean="0"/>
              <a:t>&gt;[cit.15.9.2012]</a:t>
            </a:r>
          </a:p>
          <a:p>
            <a:pPr>
              <a:buFont typeface="Arial" pitchFamily="34" charset="0"/>
              <a:buChar char="•"/>
            </a:pPr>
            <a:r>
              <a:rPr lang="cs-CZ" sz="1200" dirty="0" smtClean="0"/>
              <a:t>   Obr. 3a URL&lt; </a:t>
            </a:r>
            <a:r>
              <a:rPr lang="cs-CZ" sz="1200" dirty="0" smtClean="0">
                <a:hlinkClick r:id="rId8"/>
              </a:rPr>
              <a:t>http://gymtri.trinec.org/index.php?option=com_content&amp;view=article&amp;id=195&amp;catid=25&amp;Itemid=20</a:t>
            </a:r>
            <a:r>
              <a:rPr lang="cs-CZ" sz="1200" dirty="0" smtClean="0"/>
              <a:t>&gt;</a:t>
            </a:r>
            <a:br>
              <a:rPr lang="cs-CZ" sz="1200" dirty="0" smtClean="0"/>
            </a:br>
            <a:r>
              <a:rPr lang="cs-CZ" sz="1200" dirty="0" smtClean="0"/>
              <a:t>[cit.15.9.2012]</a:t>
            </a:r>
          </a:p>
          <a:p>
            <a:pPr>
              <a:buFont typeface="Arial" pitchFamily="34" charset="0"/>
              <a:buChar char="•"/>
            </a:pPr>
            <a:r>
              <a:rPr lang="cs-CZ" sz="1200" dirty="0" smtClean="0"/>
              <a:t>   Obr. 3b URL&lt;</a:t>
            </a:r>
            <a:r>
              <a:rPr lang="cs-CZ" sz="1200" dirty="0" smtClean="0">
                <a:hlinkClick r:id="rId9"/>
              </a:rPr>
              <a:t>http://lumberlady.wordpress.com/2012/05/10/quercus-suber-aka-cork-oak/</a:t>
            </a:r>
            <a:r>
              <a:rPr lang="cs-CZ" sz="1200" dirty="0" smtClean="0"/>
              <a:t>&gt;[cit.15.9.2012]</a:t>
            </a:r>
          </a:p>
          <a:p>
            <a:pPr>
              <a:buFont typeface="Arial" pitchFamily="34" charset="0"/>
              <a:buChar char="•"/>
            </a:pPr>
            <a:r>
              <a:rPr lang="cs-CZ" sz="1200" dirty="0" smtClean="0"/>
              <a:t>   Obr. 4 VOŽENÍLEK, V. - DEMEK, J. </a:t>
            </a:r>
            <a:r>
              <a:rPr lang="cs-CZ" sz="1200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200" dirty="0" smtClean="0"/>
              <a:t>Olomouc: </a:t>
            </a:r>
            <a:r>
              <a:rPr lang="cs-CZ" sz="1200" dirty="0" err="1" smtClean="0"/>
              <a:t>Prodos</a:t>
            </a:r>
            <a:r>
              <a:rPr lang="cs-CZ" sz="1200" dirty="0" smtClean="0"/>
              <a:t>, 2001. ISBN 80-7230-099-7. str. 17.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5 URL&lt;</a:t>
            </a:r>
            <a:r>
              <a:rPr lang="cs-CZ" sz="1200" dirty="0" smtClean="0">
                <a:hlinkClick r:id="rId10"/>
              </a:rPr>
              <a:t> http://virtual-suna.webnode.cz/okoli/oaza/</a:t>
            </a:r>
            <a:r>
              <a:rPr lang="cs-CZ" sz="1200" dirty="0" smtClean="0"/>
              <a:t>&gt;[cit.15.9.2012]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6 URL&lt;</a:t>
            </a:r>
            <a:r>
              <a:rPr lang="cs-CZ" sz="1200" dirty="0" smtClean="0">
                <a:hlinkClick r:id="rId11"/>
              </a:rPr>
              <a:t> </a:t>
            </a:r>
            <a:r>
              <a:rPr lang="cs-CZ" sz="1200" dirty="0" smtClean="0">
                <a:hlinkClick r:id="rId12"/>
              </a:rPr>
              <a:t>http://www.</a:t>
            </a:r>
            <a:r>
              <a:rPr lang="cs-CZ" sz="1200" dirty="0" err="1" smtClean="0">
                <a:hlinkClick r:id="rId12"/>
              </a:rPr>
              <a:t>treking.cz</a:t>
            </a:r>
            <a:r>
              <a:rPr lang="cs-CZ" sz="1200" dirty="0" smtClean="0">
                <a:hlinkClick r:id="rId12"/>
              </a:rPr>
              <a:t>/</a:t>
            </a:r>
            <a:r>
              <a:rPr lang="cs-CZ" sz="1200" dirty="0" err="1" smtClean="0">
                <a:hlinkClick r:id="rId12"/>
              </a:rPr>
              <a:t>treky</a:t>
            </a:r>
            <a:r>
              <a:rPr lang="cs-CZ" sz="1200" dirty="0" smtClean="0">
                <a:hlinkClick r:id="rId12"/>
              </a:rPr>
              <a:t>/</a:t>
            </a:r>
            <a:r>
              <a:rPr lang="cs-CZ" sz="1200" dirty="0" err="1" smtClean="0">
                <a:hlinkClick r:id="rId12"/>
              </a:rPr>
              <a:t>palestina</a:t>
            </a:r>
            <a:r>
              <a:rPr lang="cs-CZ" sz="1200" dirty="0" smtClean="0">
                <a:hlinkClick r:id="rId12"/>
              </a:rPr>
              <a:t>-</a:t>
            </a:r>
            <a:r>
              <a:rPr lang="cs-CZ" sz="1200" dirty="0" err="1" smtClean="0">
                <a:hlinkClick r:id="rId12"/>
              </a:rPr>
              <a:t>vadi</a:t>
            </a:r>
            <a:r>
              <a:rPr lang="cs-CZ" sz="1200" dirty="0" smtClean="0">
                <a:hlinkClick r:id="rId12"/>
              </a:rPr>
              <a:t>-</a:t>
            </a:r>
            <a:r>
              <a:rPr lang="cs-CZ" sz="1200" dirty="0" err="1" smtClean="0">
                <a:hlinkClick r:id="rId12"/>
              </a:rPr>
              <a:t>kelt.htm</a:t>
            </a:r>
            <a:r>
              <a:rPr lang="cs-CZ" sz="1200" dirty="0" smtClean="0"/>
              <a:t>&gt;[cit.15.9.2012]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7 URL&lt;</a:t>
            </a:r>
            <a:r>
              <a:rPr lang="cs-CZ" sz="1200" dirty="0" smtClean="0">
                <a:hlinkClick r:id="rId11"/>
              </a:rPr>
              <a:t> </a:t>
            </a:r>
            <a:r>
              <a:rPr lang="cs-CZ" sz="1200" dirty="0" smtClean="0">
                <a:hlinkClick r:id="rId13"/>
              </a:rPr>
              <a:t>http://www.</a:t>
            </a:r>
            <a:r>
              <a:rPr lang="cs-CZ" sz="1200" dirty="0" err="1" smtClean="0">
                <a:hlinkClick r:id="rId13"/>
              </a:rPr>
              <a:t>doaaraku.com</a:t>
            </a:r>
            <a:r>
              <a:rPr lang="cs-CZ" sz="1200" dirty="0" smtClean="0">
                <a:hlinkClick r:id="rId13"/>
              </a:rPr>
              <a:t>/</a:t>
            </a:r>
            <a:r>
              <a:rPr lang="cs-CZ" sz="1200" dirty="0" err="1" smtClean="0">
                <a:hlinkClick r:id="rId13"/>
              </a:rPr>
              <a:t>mountain</a:t>
            </a:r>
            <a:r>
              <a:rPr lang="cs-CZ" sz="1200" dirty="0" smtClean="0">
                <a:hlinkClick r:id="rId13"/>
              </a:rPr>
              <a:t>-</a:t>
            </a:r>
            <a:r>
              <a:rPr lang="cs-CZ" sz="1200" dirty="0" err="1" smtClean="0">
                <a:hlinkClick r:id="rId13"/>
              </a:rPr>
              <a:t>and</a:t>
            </a:r>
            <a:r>
              <a:rPr lang="cs-CZ" sz="1200" dirty="0" smtClean="0">
                <a:hlinkClick r:id="rId13"/>
              </a:rPr>
              <a:t>-</a:t>
            </a:r>
            <a:r>
              <a:rPr lang="cs-CZ" sz="1200" dirty="0" err="1" smtClean="0">
                <a:hlinkClick r:id="rId13"/>
              </a:rPr>
              <a:t>adventure</a:t>
            </a:r>
            <a:r>
              <a:rPr lang="cs-CZ" sz="1200" dirty="0" smtClean="0">
                <a:hlinkClick r:id="rId13"/>
              </a:rPr>
              <a:t>-</a:t>
            </a:r>
            <a:r>
              <a:rPr lang="cs-CZ" sz="1200" dirty="0" err="1" smtClean="0">
                <a:hlinkClick r:id="rId13"/>
              </a:rPr>
              <a:t>tuorism</a:t>
            </a:r>
            <a:r>
              <a:rPr lang="cs-CZ" sz="1200" dirty="0" smtClean="0">
                <a:hlinkClick r:id="rId13"/>
              </a:rPr>
              <a:t>/</a:t>
            </a:r>
            <a:r>
              <a:rPr lang="cs-CZ" sz="1200" dirty="0" err="1" smtClean="0">
                <a:hlinkClick r:id="rId13"/>
              </a:rPr>
              <a:t>tourist</a:t>
            </a:r>
            <a:r>
              <a:rPr lang="cs-CZ" sz="1200" dirty="0" smtClean="0">
                <a:hlinkClick r:id="rId13"/>
              </a:rPr>
              <a:t>-</a:t>
            </a:r>
            <a:r>
              <a:rPr lang="cs-CZ" sz="1200" dirty="0" err="1" smtClean="0">
                <a:hlinkClick r:id="rId13"/>
              </a:rPr>
              <a:t>information</a:t>
            </a:r>
            <a:r>
              <a:rPr lang="cs-CZ" sz="1200" dirty="0" smtClean="0">
                <a:hlinkClick r:id="rId13"/>
              </a:rPr>
              <a:t>-erg-</a:t>
            </a:r>
            <a:r>
              <a:rPr lang="cs-CZ" sz="1200" dirty="0" err="1" smtClean="0">
                <a:hlinkClick r:id="rId13"/>
              </a:rPr>
              <a:t>chebbi</a:t>
            </a:r>
            <a:r>
              <a:rPr lang="cs-CZ" sz="1200" dirty="0" smtClean="0">
                <a:hlinkClick r:id="rId13"/>
              </a:rPr>
              <a:t>-desert-in-</a:t>
            </a:r>
            <a:r>
              <a:rPr lang="cs-CZ" sz="1200" dirty="0" err="1" smtClean="0">
                <a:hlinkClick r:id="rId13"/>
              </a:rPr>
              <a:t>southeastern</a:t>
            </a:r>
            <a:r>
              <a:rPr lang="cs-CZ" sz="1200" dirty="0" smtClean="0">
                <a:hlinkClick r:id="rId13"/>
              </a:rPr>
              <a:t>-</a:t>
            </a:r>
            <a:r>
              <a:rPr lang="cs-CZ" sz="1200" dirty="0" err="1" smtClean="0">
                <a:hlinkClick r:id="rId13"/>
              </a:rPr>
              <a:t>morocco</a:t>
            </a:r>
            <a:r>
              <a:rPr lang="cs-CZ" sz="1200" dirty="0" smtClean="0">
                <a:hlinkClick r:id="rId13"/>
              </a:rPr>
              <a:t>-by-</a:t>
            </a:r>
            <a:r>
              <a:rPr lang="cs-CZ" sz="1200" dirty="0" err="1" smtClean="0">
                <a:hlinkClick r:id="rId13"/>
              </a:rPr>
              <a:t>the</a:t>
            </a:r>
            <a:r>
              <a:rPr lang="cs-CZ" sz="1200" dirty="0" smtClean="0">
                <a:hlinkClick r:id="rId13"/>
              </a:rPr>
              <a:t>-</a:t>
            </a:r>
            <a:r>
              <a:rPr lang="cs-CZ" sz="1200" dirty="0" err="1" smtClean="0">
                <a:hlinkClick r:id="rId13"/>
              </a:rPr>
              <a:t>extraordinary</a:t>
            </a:r>
            <a:r>
              <a:rPr lang="cs-CZ" sz="1200" dirty="0" smtClean="0">
                <a:hlinkClick r:id="rId13"/>
              </a:rPr>
              <a:t>-</a:t>
            </a:r>
            <a:r>
              <a:rPr lang="cs-CZ" sz="1200" dirty="0" err="1" smtClean="0">
                <a:hlinkClick r:id="rId13"/>
              </a:rPr>
              <a:t>landscape</a:t>
            </a:r>
            <a:r>
              <a:rPr lang="cs-CZ" sz="1200" dirty="0" smtClean="0">
                <a:hlinkClick r:id="rId13"/>
              </a:rPr>
              <a:t>/</a:t>
            </a:r>
            <a:r>
              <a:rPr lang="cs-CZ" sz="1200" dirty="0" smtClean="0"/>
              <a:t>&gt;[cit.15.9.2012]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8URL&lt;</a:t>
            </a:r>
            <a:r>
              <a:rPr lang="cs-CZ" sz="1200" dirty="0" smtClean="0">
                <a:hlinkClick r:id="rId14"/>
              </a:rPr>
              <a:t> </a:t>
            </a:r>
            <a:r>
              <a:rPr lang="cs-CZ" sz="1200" dirty="0" smtClean="0">
                <a:hlinkClick r:id="rId15"/>
              </a:rPr>
              <a:t>http://www.</a:t>
            </a:r>
            <a:r>
              <a:rPr lang="cs-CZ" sz="1200" dirty="0" err="1" smtClean="0">
                <a:hlinkClick r:id="rId15"/>
              </a:rPr>
              <a:t>zoonar.com</a:t>
            </a:r>
            <a:r>
              <a:rPr lang="cs-CZ" sz="1200" dirty="0" smtClean="0">
                <a:hlinkClick r:id="rId15"/>
              </a:rPr>
              <a:t>/</a:t>
            </a:r>
            <a:r>
              <a:rPr lang="cs-CZ" sz="1200" dirty="0" err="1" smtClean="0">
                <a:hlinkClick r:id="rId15"/>
              </a:rPr>
              <a:t>photo</a:t>
            </a:r>
            <a:r>
              <a:rPr lang="cs-CZ" sz="1200" dirty="0" smtClean="0">
                <a:hlinkClick r:id="rId15"/>
              </a:rPr>
              <a:t>/</a:t>
            </a:r>
            <a:r>
              <a:rPr lang="cs-CZ" sz="1200" dirty="0" err="1" smtClean="0">
                <a:hlinkClick r:id="rId15"/>
              </a:rPr>
              <a:t>unfruchtbare</a:t>
            </a:r>
            <a:r>
              <a:rPr lang="cs-CZ" sz="1200" dirty="0" smtClean="0">
                <a:hlinkClick r:id="rId15"/>
              </a:rPr>
              <a:t>-</a:t>
            </a:r>
            <a:r>
              <a:rPr lang="cs-CZ" sz="1200" dirty="0" err="1" smtClean="0">
                <a:hlinkClick r:id="rId15"/>
              </a:rPr>
              <a:t>hammada</a:t>
            </a:r>
            <a:r>
              <a:rPr lang="cs-CZ" sz="1200" dirty="0" smtClean="0">
                <a:hlinkClick r:id="rId15"/>
              </a:rPr>
              <a:t>-</a:t>
            </a:r>
            <a:r>
              <a:rPr lang="cs-CZ" sz="1200" dirty="0" err="1" smtClean="0">
                <a:hlinkClick r:id="rId15"/>
              </a:rPr>
              <a:t>steinwste</a:t>
            </a:r>
            <a:r>
              <a:rPr lang="cs-CZ" sz="1200" dirty="0" smtClean="0">
                <a:hlinkClick r:id="rId15"/>
              </a:rPr>
              <a:t>-in-der-sahara_2782435.html</a:t>
            </a:r>
            <a:r>
              <a:rPr lang="cs-CZ" sz="1200" dirty="0" smtClean="0"/>
              <a:t>&gt;[cit.15.9.2012]</a:t>
            </a:r>
            <a:endParaRPr lang="en-US" sz="1200" dirty="0" smtClean="0"/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9 URL&lt;</a:t>
            </a:r>
            <a:r>
              <a:rPr lang="cs-CZ" sz="1200" dirty="0" smtClean="0">
                <a:hlinkClick r:id="rId16"/>
              </a:rPr>
              <a:t> http://photos.mongabay.com/j/nilenight.nasa.600.jpg</a:t>
            </a:r>
            <a:r>
              <a:rPr lang="cs-CZ" sz="1200" dirty="0" smtClean="0"/>
              <a:t>&gt;[cit.15.9.2012]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10 URL&lt;</a:t>
            </a:r>
            <a:r>
              <a:rPr lang="cs-CZ" sz="1200" dirty="0" smtClean="0">
                <a:hlinkClick r:id="rId17"/>
              </a:rPr>
              <a:t> http://ngm.nationalgeographic.com/1975/06/suez-canal/gates-text</a:t>
            </a:r>
            <a:r>
              <a:rPr lang="cs-CZ" sz="1200" dirty="0" smtClean="0"/>
              <a:t>&gt;[cit.15.9.2012]</a:t>
            </a:r>
          </a:p>
        </p:txBody>
      </p:sp>
    </p:spTree>
    <p:extLst>
      <p:ext uri="{BB962C8B-B14F-4D97-AF65-F5344CB8AC3E}">
        <p14:creationId xmlns:p14="http://schemas.microsoft.com/office/powerpoint/2010/main" val="9290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1691680" y="5013176"/>
            <a:ext cx="5760640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Severní Afrika</a:t>
            </a:r>
            <a:endParaRPr lang="en-US" sz="3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4" name="Picture 6" descr="http://www.lideazeme.cz/files/imagecache/dust_filerenderer_big/files/upload/story_press/4365/012_obraz_0003_jpg_4b6ffc7284.jpg"/>
          <p:cNvPicPr>
            <a:picLocks noChangeAspect="1" noChangeArrowheads="1"/>
          </p:cNvPicPr>
          <p:nvPr/>
        </p:nvPicPr>
        <p:blipFill>
          <a:blip r:embed="rId3" cstate="print"/>
          <a:srcRect t="34500"/>
          <a:stretch>
            <a:fillRect/>
          </a:stretch>
        </p:blipFill>
        <p:spPr bwMode="auto">
          <a:xfrm>
            <a:off x="0" y="1784784"/>
            <a:ext cx="9144000" cy="3288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FG charakteristiky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Severní Afrika se rozkládá od pobřeží Středozemního moře až po hranici 20°s. z. </a:t>
            </a:r>
            <a:r>
              <a:rPr lang="cs-CZ" dirty="0" err="1" smtClean="0"/>
              <a:t>š</a:t>
            </a:r>
            <a:r>
              <a:rPr lang="cs-CZ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zahrnuje </a:t>
            </a:r>
            <a:r>
              <a:rPr lang="cs-CZ" b="1" dirty="0" smtClean="0"/>
              <a:t>5 států: </a:t>
            </a:r>
            <a:r>
              <a:rPr lang="cs-CZ" dirty="0" smtClean="0"/>
              <a:t>Egypt, Libye, Tunisko, Alžírsko a Maroko (včetně Západní Sahary)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 SZ se rozkládá pohoří Atlas (Džabal </a:t>
            </a:r>
            <a:r>
              <a:rPr lang="cs-CZ" dirty="0" err="1" smtClean="0"/>
              <a:t>Tubkal</a:t>
            </a:r>
            <a:r>
              <a:rPr lang="cs-CZ" dirty="0" smtClean="0"/>
              <a:t>  4 165 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podél pobřeží se rozkládá pobřežní nížina (umělé zavlažování)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jižní část severní Afriky tvoří tabule, dále sopečná pohoří </a:t>
            </a:r>
            <a:r>
              <a:rPr lang="cs-CZ" dirty="0" err="1" smtClean="0"/>
              <a:t>Hoggar</a:t>
            </a:r>
            <a:r>
              <a:rPr lang="cs-CZ" dirty="0" smtClean="0"/>
              <a:t> a </a:t>
            </a:r>
            <a:r>
              <a:rPr lang="cs-CZ" dirty="0" err="1" smtClean="0"/>
              <a:t>Tibesti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subtropické podnebí (suchá horká léta, vlhké zimy) - suchý horký vítr „scirocco“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směrem k jihu roste kontinentalita - podnebí extrémně suché, velké výkyvy teplot mezi dnem a nocí (místy až 25°C)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nedostatek srážek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řídká říční síť, většinou jen vádí a šoty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výjimkou je Nil - úrodné naplavené půdy </a:t>
            </a:r>
          </a:p>
          <a:p>
            <a:pPr lvl="1">
              <a:spcBef>
                <a:spcPct val="0"/>
              </a:spcBef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a živočišstvo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rostlinný pokryv jen řídký: stepi, při pobřeží macchie, málo lesů (dub korkový, cedr atlantský), v oázách palmy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fauna chudá: opice magot, hyena, fenek, plazi, velbloud</a:t>
            </a:r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5738" y="117000"/>
            <a:ext cx="6232524" cy="66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0675" y="1400175"/>
            <a:ext cx="59626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5475" y="561975"/>
            <a:ext cx="53530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91276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SG charakteristiky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08720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hospodářský a kulturní vliv Evropy a zároveň silná tradice islámu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střet kultur - evropské, islámské a černošské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obyvatelstvo soustředěno většinou při pobřeží Středozemního moře a v deltě Nilu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spolu s JAR se jedná o ekonomicky nejvýznamnější oblast kontinentu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hospodářství je silně orientováno na země Evropské unie, zejména Francii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hospodářství je založeno na těžbě nerostných surovin a cestovním ruchu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Těžba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ropa a zemní plyn (4% světové těžby) - Maroko a Alžírsko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fosfáty - Maroko a Tunisko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Zemědělství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je značně ovlivněno přírodními podmínkami: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pouště: chov ovcí, koz a velbloudů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údolí řek a oblast vádí: rolnictví, pěstování ječmene a prosa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středomořská oblast: pěstování obilnin, luštěnin, citrusů, oliv, fíků a hroznů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vývoz: datle, cukrová třtina, bavlník, kůra korkového dubu a trávy halfa (celulóza)</a:t>
            </a:r>
          </a:p>
          <a:p>
            <a:pPr>
              <a:spcBef>
                <a:spcPct val="0"/>
              </a:spcBef>
              <a:defRPr/>
            </a:pPr>
            <a:r>
              <a:rPr lang="cs-CZ" sz="800" dirty="0" smtClean="0"/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Průmysl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potravinářský, textilní a kožedělný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petrochemický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místy lehké strojírenství a výroba stavebních hmot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5" name="Nadpis 8"/>
          <p:cNvSpPr txBox="1">
            <a:spLocks/>
          </p:cNvSpPr>
          <p:nvPr/>
        </p:nvSpPr>
        <p:spPr>
          <a:xfrm>
            <a:off x="6588224" y="6021288"/>
            <a:ext cx="2592288" cy="836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dirty="0" smtClean="0"/>
              <a:t>Obr. 4  Severní Afrika</a:t>
            </a:r>
            <a:endParaRPr lang="en-US" sz="16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969" y="1283323"/>
            <a:ext cx="7674471" cy="4593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Sahara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největší poušť naší planety (9 milionů km²)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rozkládá se v severní Africe podél obratníku Raka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obrovská tabule o nadmořské výšce 200 - 500 m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vlivem hercynského vrásnění byla vyzdvižena pohoří </a:t>
            </a:r>
            <a:r>
              <a:rPr lang="cs-CZ" dirty="0" err="1" smtClean="0"/>
              <a:t>Hoggar</a:t>
            </a:r>
            <a:r>
              <a:rPr lang="cs-CZ" dirty="0" smtClean="0"/>
              <a:t>, </a:t>
            </a:r>
            <a:r>
              <a:rPr lang="cs-CZ" dirty="0" err="1" smtClean="0"/>
              <a:t>Tassili</a:t>
            </a:r>
            <a:r>
              <a:rPr lang="cs-CZ" dirty="0" smtClean="0"/>
              <a:t> a </a:t>
            </a:r>
            <a:r>
              <a:rPr lang="cs-CZ" dirty="0" err="1" smtClean="0"/>
              <a:t>Tibesti</a:t>
            </a:r>
            <a:r>
              <a:rPr lang="cs-CZ" dirty="0" smtClean="0"/>
              <a:t>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typy pouští: </a:t>
            </a:r>
          </a:p>
          <a:p>
            <a:pPr marL="457200"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písečná (erg) - tvoří 20% rozlohy Sahary</a:t>
            </a:r>
          </a:p>
          <a:p>
            <a:pPr marL="457200"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skalnatá (hamada)  </a:t>
            </a:r>
          </a:p>
          <a:p>
            <a:pPr marL="457200"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štěrková (</a:t>
            </a:r>
            <a:r>
              <a:rPr lang="cs-CZ" dirty="0" err="1" smtClean="0"/>
              <a:t>serír</a:t>
            </a:r>
            <a:r>
              <a:rPr lang="cs-CZ" dirty="0" smtClean="0"/>
              <a:t>)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suchá krajina se srážkami nižšími než 250 mm/rok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 létě teploty vzduchu až nad 50°C, teplotní výkyvy mezi dnem a nocí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vanou zde suché severovýchodní pasáty, písečné bouře, vznikají písečné přesypy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 výjimkou Nilu pouze periodická vádí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bohaté podzemní vody (vznik oáz)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velmi řídký rostlinný pokryv - palmy v oázách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chudá fauna - hadi, ještěrky, škorpioni, hmyz, velbloudi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oblast je liduprázdná nebo jen v krátkém období roku osídlena kočovnými kmeny pastevců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Sahara skrývá značné zásoby nerostných surovin (zejména ropy a zemního plynu), jejich využívání však brání horké a suché podnebí, chybí dopravní síť </a:t>
            </a:r>
          </a:p>
          <a:p>
            <a:pPr marL="0" lvl="1">
              <a:spcBef>
                <a:spcPct val="0"/>
              </a:spcBef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1675" y="504825"/>
            <a:ext cx="52006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93" y="1733550"/>
            <a:ext cx="52482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80" y="1179000"/>
            <a:ext cx="2494188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1536</Words>
  <Application>Microsoft Office PowerPoint</Application>
  <PresentationFormat>Předvádění na obrazovce (4:3)</PresentationFormat>
  <Paragraphs>548</Paragraphs>
  <Slides>20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Motiv sady Office</vt:lpstr>
      <vt:lpstr>Výchozí návrh</vt:lpstr>
      <vt:lpstr>Afrika – Severní Afrika</vt:lpstr>
      <vt:lpstr>Prezentace aplikace PowerPoint</vt:lpstr>
      <vt:lpstr>Severní Afrika</vt:lpstr>
      <vt:lpstr>Základní FG charakteristiky </vt:lpstr>
      <vt:lpstr>Prezentace aplikace PowerPoint</vt:lpstr>
      <vt:lpstr>Základní SG charakteristiky</vt:lpstr>
      <vt:lpstr>Prezentace aplikace PowerPoint</vt:lpstr>
      <vt:lpstr>Sahara</vt:lpstr>
      <vt:lpstr>Prezentace aplikace PowerPoint</vt:lpstr>
      <vt:lpstr>Egypt </vt:lpstr>
      <vt:lpstr>Prezentace aplikace PowerPoint</vt:lpstr>
      <vt:lpstr>Prezentace aplikace PowerPoint</vt:lpstr>
      <vt:lpstr>Prezentace aplikace PowerPoint</vt:lpstr>
      <vt:lpstr>Prezentace aplikace PowerPoint</vt:lpstr>
      <vt:lpstr>Ramadán</vt:lpstr>
      <vt:lpstr>Islám</vt:lpstr>
      <vt:lpstr>Islám</vt:lpstr>
      <vt:lpstr>Islám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JZ</cp:lastModifiedBy>
  <cp:revision>191</cp:revision>
  <dcterms:created xsi:type="dcterms:W3CDTF">2012-08-15T09:12:49Z</dcterms:created>
  <dcterms:modified xsi:type="dcterms:W3CDTF">2013-04-29T17:29:12Z</dcterms:modified>
</cp:coreProperties>
</file>