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8" r:id="rId3"/>
    <p:sldId id="256" r:id="rId4"/>
    <p:sldId id="257" r:id="rId5"/>
    <p:sldId id="258" r:id="rId6"/>
    <p:sldId id="261" r:id="rId7"/>
    <p:sldId id="262" r:id="rId8"/>
    <p:sldId id="259" r:id="rId9"/>
    <p:sldId id="264" r:id="rId10"/>
    <p:sldId id="265" r:id="rId11"/>
    <p:sldId id="266" r:id="rId12"/>
    <p:sldId id="268" r:id="rId13"/>
    <p:sldId id="277" r:id="rId14"/>
    <p:sldId id="272" r:id="rId15"/>
    <p:sldId id="273" r:id="rId16"/>
    <p:sldId id="274" r:id="rId17"/>
    <p:sldId id="275" r:id="rId18"/>
    <p:sldId id="279" r:id="rId19"/>
    <p:sldId id="28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8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33" autoAdjust="0"/>
  </p:normalViewPr>
  <p:slideViewPr>
    <p:cSldViewPr>
      <p:cViewPr>
        <p:scale>
          <a:sx n="60" d="100"/>
          <a:sy n="6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CEDC0-E9B5-497E-ABB0-74CE4D481876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ECE57-2F32-40A7-84C8-0A5D32EDCD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om42.wikispaces.com/Savanna+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ippegatta.fr/kilimandjaro2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tonmag.cz/zajimave-vyuziti-led/kapske-mesto-osvetlilo-stadion-pomoci-led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occerphile.com/soccerphile/wc2010/culture/diamonds.html" TargetMode="External"/><Relationship Id="rId4" Type="http://schemas.openxmlformats.org/officeDocument/2006/relationships/hyperlink" Target="http://www.nelsonmandelaonline.net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piagno.blogspot.cz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tin.zsrokytnice.cz/priroda/zem/vyuka/9roc/mapa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grafie.info/?cz_popvyvoj_svet_a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http://room42.wikispaces.com/</a:t>
            </a:r>
            <a:r>
              <a:rPr lang="cs-CZ" dirty="0" err="1" smtClean="0">
                <a:hlinkClick r:id="rId3"/>
              </a:rPr>
              <a:t>Savanna</a:t>
            </a:r>
            <a:r>
              <a:rPr lang="cs-CZ" dirty="0" smtClean="0">
                <a:hlinkClick r:id="rId3"/>
              </a:rPr>
              <a:t>+</a:t>
            </a:r>
            <a:r>
              <a:rPr lang="cs-CZ" dirty="0" err="1" smtClean="0">
                <a:hlinkClick r:id="rId3"/>
              </a:rPr>
              <a:t>Geography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philippegatta.fr</a:t>
            </a:r>
            <a:r>
              <a:rPr lang="cs-CZ" dirty="0" smtClean="0">
                <a:hlinkClick r:id="rId3"/>
              </a:rPr>
              <a:t>/kilimandjaro2.htm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fotonmag.cz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zajimave</a:t>
            </a:r>
            <a:r>
              <a:rPr lang="cs-CZ" dirty="0" smtClean="0">
                <a:hlinkClick r:id="rId3"/>
              </a:rPr>
              <a:t>–</a:t>
            </a:r>
            <a:r>
              <a:rPr lang="cs-CZ" dirty="0" err="1" smtClean="0">
                <a:hlinkClick r:id="rId3"/>
              </a:rPr>
              <a:t>vyuziti</a:t>
            </a:r>
            <a:r>
              <a:rPr lang="cs-CZ" dirty="0" smtClean="0">
                <a:hlinkClick r:id="rId3"/>
              </a:rPr>
              <a:t>–led/</a:t>
            </a:r>
            <a:r>
              <a:rPr lang="cs-CZ" dirty="0" err="1" smtClean="0">
                <a:hlinkClick r:id="rId3"/>
              </a:rPr>
              <a:t>kapske</a:t>
            </a:r>
            <a:r>
              <a:rPr lang="cs-CZ" dirty="0" smtClean="0">
                <a:hlinkClick r:id="rId3"/>
              </a:rPr>
              <a:t>–</a:t>
            </a:r>
            <a:r>
              <a:rPr lang="cs-CZ" dirty="0" err="1" smtClean="0">
                <a:hlinkClick r:id="rId3"/>
              </a:rPr>
              <a:t>mesto</a:t>
            </a:r>
            <a:r>
              <a:rPr lang="cs-CZ" dirty="0" smtClean="0">
                <a:hlinkClick r:id="rId3"/>
              </a:rPr>
              <a:t>–</a:t>
            </a:r>
            <a:r>
              <a:rPr lang="cs-CZ" dirty="0" err="1" smtClean="0">
                <a:hlinkClick r:id="rId3"/>
              </a:rPr>
              <a:t>osvetlilo</a:t>
            </a:r>
            <a:r>
              <a:rPr lang="cs-CZ" dirty="0" smtClean="0">
                <a:hlinkClick r:id="rId3"/>
              </a:rPr>
              <a:t>–stadion–pomoci–led/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nelsonmandelaonline.net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soccerphile.com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soccerphile</a:t>
            </a:r>
            <a:r>
              <a:rPr lang="cs-CZ" dirty="0" smtClean="0">
                <a:hlinkClick r:id="rId5"/>
              </a:rPr>
              <a:t>/wc2010/</a:t>
            </a:r>
            <a:r>
              <a:rPr lang="cs-CZ" dirty="0" err="1" smtClean="0">
                <a:hlinkClick r:id="rId5"/>
              </a:rPr>
              <a:t>culture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diamonds.html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8700E-8C93-4051-BF79-BFEEFC87113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http://spiagno.blogspot.cz/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vsetin.zsrokytnice.cz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priroda</a:t>
            </a:r>
            <a:r>
              <a:rPr lang="cs-CZ" dirty="0" smtClean="0">
                <a:hlinkClick r:id="rId3"/>
              </a:rPr>
              <a:t>/zem/</a:t>
            </a:r>
            <a:r>
              <a:rPr lang="cs-CZ" dirty="0" err="1" smtClean="0">
                <a:hlinkClick r:id="rId3"/>
              </a:rPr>
              <a:t>vyuka</a:t>
            </a:r>
            <a:r>
              <a:rPr lang="cs-CZ" dirty="0" smtClean="0">
                <a:hlinkClick r:id="rId3"/>
              </a:rPr>
              <a:t>/9roc/mapa1.jpg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http://www.demografie.</a:t>
            </a:r>
            <a:r>
              <a:rPr lang="cs-CZ" dirty="0" err="1" smtClean="0">
                <a:hlinkClick r:id="rId3"/>
              </a:rPr>
              <a:t>info</a:t>
            </a:r>
            <a:r>
              <a:rPr lang="cs-CZ" dirty="0" smtClean="0">
                <a:hlinkClick r:id="rId3"/>
              </a:rPr>
              <a:t>/?cz_</a:t>
            </a:r>
            <a:r>
              <a:rPr lang="cs-CZ" dirty="0" err="1" smtClean="0">
                <a:hlinkClick r:id="rId3"/>
              </a:rPr>
              <a:t>popvyvoj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svet</a:t>
            </a:r>
            <a:r>
              <a:rPr lang="cs-CZ" dirty="0" smtClean="0">
                <a:hlinkClick r:id="rId3"/>
              </a:rPr>
              <a:t>_</a:t>
            </a:r>
            <a:r>
              <a:rPr lang="cs-CZ" dirty="0" err="1" smtClean="0">
                <a:hlinkClick r:id="rId3"/>
              </a:rPr>
              <a:t>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CE57-2F32-40A7-84C8-0A5D32EDCD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33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6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9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2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4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70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96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4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4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2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07931-515E-4BF6-B538-D1DC28921599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7B14-A034-4606-B55A-B4E3DA4CC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2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nerajohn.webnode.cz/zemepisne-rekordy/aglomerace-sveta/" TargetMode="External"/><Relationship Id="rId3" Type="http://schemas.openxmlformats.org/officeDocument/2006/relationships/hyperlink" Target="http://www.glassschool.cz/" TargetMode="External"/><Relationship Id="rId7" Type="http://schemas.openxmlformats.org/officeDocument/2006/relationships/hyperlink" Target="http://www.demografie.info/?cz_popvyvoj_svet_a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vsetin.zsrokytnice.cz/priroda/zem/vyuka/9roc/mapa1.jpg" TargetMode="External"/><Relationship Id="rId5" Type="http://schemas.openxmlformats.org/officeDocument/2006/relationships/hyperlink" Target="http://spiagno.blogspot.cz/" TargetMode="External"/><Relationship Id="rId4" Type="http://schemas.openxmlformats.org/officeDocument/2006/relationships/hyperlink" Target="http://room42.wikispaces.com/Savanna+Geograph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ANOTACE: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Prezentace s výkladem, která je doprovodným materiálem při výuce tématu </a:t>
            </a:r>
            <a:r>
              <a:rPr lang="cs-CZ" sz="1100" dirty="0" err="1" smtClean="0">
                <a:solidFill>
                  <a:srgbClr val="000000"/>
                </a:solidFill>
              </a:rPr>
              <a:t>Sociogeografická</a:t>
            </a:r>
            <a:r>
              <a:rPr lang="cs-CZ" sz="1100" dirty="0" smtClean="0">
                <a:solidFill>
                  <a:srgbClr val="000000"/>
                </a:solidFill>
              </a:rPr>
              <a:t> charakteristika Afriky. Výklad je doplněn cvičeními pro snazší upevnění učiva.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4789951"/>
            <a:ext cx="7128792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</a:rPr>
              <a:t>KLÍČOVÁ SLOVA:</a:t>
            </a:r>
            <a:r>
              <a:rPr lang="cs-CZ" sz="1100" dirty="0">
                <a:solidFill>
                  <a:srgbClr val="000000"/>
                </a:solidFill>
              </a:rPr>
              <a:t> </a:t>
            </a:r>
            <a:r>
              <a:rPr lang="cs-CZ" sz="1100" dirty="0" smtClean="0">
                <a:solidFill>
                  <a:srgbClr val="000000"/>
                </a:solidFill>
              </a:rPr>
              <a:t>Afrika, obyvatelstvo, demografická revoluce, hospodářství, těžba, průmysl, doprava, cestovní ruch</a:t>
            </a:r>
            <a:endParaRPr lang="cs-CZ" sz="1100" dirty="0">
              <a:solidFill>
                <a:srgbClr val="000000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00"/>
                </a:solidFill>
              </a:rPr>
              <a:t>Afrika – SG</a:t>
            </a:r>
            <a:endParaRPr lang="cs-CZ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</a:rPr>
              <a:t>VY-32-INOVACE-ZEM-227</a:t>
            </a:r>
            <a:endParaRPr lang="cs-CZ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Průmysl a doprava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Průmysl 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s výjimkou JAR prakticky jen textilní a potravinářský (pouze ve městech)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Severní Africe petrochemie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nedostatečně rozvinutý zpracovatelský průmysl i struktura služeb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problémem je velká nezaměstnanost (kriminalita, alkoholismus, drogy)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významným problémem je nekontrolovatelné stěhování z venkova do měst (problémy s hygienou, odpadky, pitnou vodou, s šířením nemocí)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Doprava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jako celek nerozvinutá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dominuje silniční doprava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řídká železniční síť (jen 6% z celosvětové sítě)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zcela chybí transkontinentální dopravní cesty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uplatňuje se tradiční doprava (tažná zvířata, nosiči)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významné přístavy: Dakar, Port </a:t>
            </a:r>
            <a:r>
              <a:rPr lang="cs-CZ" dirty="0" err="1" smtClean="0"/>
              <a:t>Said</a:t>
            </a:r>
            <a:r>
              <a:rPr lang="cs-CZ" dirty="0" smtClean="0"/>
              <a:t>, </a:t>
            </a:r>
            <a:r>
              <a:rPr lang="cs-CZ" smtClean="0"/>
              <a:t>Mombasa</a:t>
            </a: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712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Zahraniční obchod a turistika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604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exportu dominují </a:t>
            </a:r>
            <a:r>
              <a:rPr lang="cs-CZ" b="1" dirty="0" smtClean="0"/>
              <a:t>nerosty</a:t>
            </a:r>
            <a:r>
              <a:rPr lang="cs-CZ" dirty="0" smtClean="0"/>
              <a:t> (diamanty, zlato, platina) a </a:t>
            </a:r>
            <a:r>
              <a:rPr lang="cs-CZ" b="1" dirty="0" smtClean="0"/>
              <a:t>zemědělské</a:t>
            </a:r>
            <a:r>
              <a:rPr lang="cs-CZ" dirty="0" smtClean="0"/>
              <a:t> </a:t>
            </a:r>
            <a:r>
              <a:rPr lang="cs-CZ" b="1" dirty="0" smtClean="0"/>
              <a:t>produkty</a:t>
            </a:r>
            <a:r>
              <a:rPr lang="cs-CZ" dirty="0" smtClean="0"/>
              <a:t> (káva, kakao, podzemnice olejná, koření)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cestovní ruch zejména v oblasti Středomoří, východní Afriky (safari) a NP: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err="1" smtClean="0"/>
              <a:t>Krugerův</a:t>
            </a:r>
            <a:r>
              <a:rPr lang="cs-CZ" dirty="0" smtClean="0"/>
              <a:t> NP, </a:t>
            </a:r>
            <a:r>
              <a:rPr lang="cs-CZ" dirty="0" err="1" smtClean="0"/>
              <a:t>Serengeti</a:t>
            </a:r>
            <a:r>
              <a:rPr lang="cs-CZ" dirty="0" smtClean="0"/>
              <a:t>, </a:t>
            </a:r>
            <a:r>
              <a:rPr lang="cs-CZ" dirty="0" err="1" smtClean="0"/>
              <a:t>Ngorongoro</a:t>
            </a:r>
            <a:r>
              <a:rPr lang="cs-CZ" dirty="0" smtClean="0"/>
              <a:t>, Nairobi, </a:t>
            </a:r>
            <a:r>
              <a:rPr lang="cs-CZ" dirty="0" err="1" smtClean="0"/>
              <a:t>Mt</a:t>
            </a:r>
            <a:r>
              <a:rPr lang="cs-CZ" dirty="0" smtClean="0"/>
              <a:t>. </a:t>
            </a:r>
            <a:r>
              <a:rPr lang="cs-CZ" dirty="0" err="1" smtClean="0"/>
              <a:t>Kenya</a:t>
            </a:r>
            <a:r>
              <a:rPr lang="cs-CZ" dirty="0" smtClean="0"/>
              <a:t> 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>
              <a:spcBef>
                <a:spcPct val="0"/>
              </a:spcBef>
              <a:defRPr/>
            </a:pPr>
            <a:r>
              <a:rPr lang="cs-CZ" dirty="0" smtClean="0"/>
              <a:t>Tabulka č. 2: 	Největší africké aglomerace (2010): </a:t>
            </a:r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dirty="0" smtClean="0"/>
              <a:t>Významné organizace: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OAJ - Organizace africké jednoty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ECOWAS - Hospodářské společenství západoafrických států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SADC - Jihoafrické rozvojové společenství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AL - Arabská liga (severoafrické státy)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CW - </a:t>
            </a:r>
            <a:r>
              <a:rPr lang="cs-CZ" dirty="0" err="1" smtClean="0"/>
              <a:t>Commonwealth</a:t>
            </a:r>
            <a:r>
              <a:rPr lang="cs-CZ" dirty="0" smtClean="0"/>
              <a:t> (bývalé britské kolonie)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2177933" y="2760712"/>
          <a:ext cx="4788135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2016000"/>
                <a:gridCol w="1224135"/>
              </a:tblGrid>
              <a:tr h="32400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Káhira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Egypt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16,4 mil. 	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sz="1600" b="1" dirty="0" err="1" smtClean="0"/>
                        <a:t>Lagos</a:t>
                      </a:r>
                      <a:r>
                        <a:rPr lang="cs-CZ" sz="1600" b="1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Nigérie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13,7 mil. 	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Kinshasa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Demokratické Kongo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10,3 mil. 	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Chartúm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Súdán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10,0 mil. 	</a:t>
                      </a:r>
                      <a:endParaRPr lang="en-US" sz="1600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Johannesburg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8,1 mil.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hilippegatta.fr/expedition/kilimanjaro/pg_kilimanjaro_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4032448"/>
          </a:xfrm>
          <a:prstGeom prst="rect">
            <a:avLst/>
          </a:prstGeom>
          <a:noFill/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371600" y="5830416"/>
            <a:ext cx="6400800" cy="766936"/>
          </a:xfrm>
        </p:spPr>
        <p:txBody>
          <a:bodyPr>
            <a:normAutofit lnSpcReduction="10000"/>
          </a:bodyPr>
          <a:lstStyle/>
          <a:p>
            <a:r>
              <a:rPr lang="cs-C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Opakování</a:t>
            </a:r>
            <a:endParaRPr lang="cs-C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2000" dirty="0" smtClean="0"/>
              <a:t>Dakar  – Port Elizabeth – Mogadišo – Kinshasa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Nairobi – Marrákeš – Pretorie – Kinshasa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Maroko – JAR – Libye – Niger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57332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Vyber pojem, který logicky nepatří do řady. Zdůvodni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cs-CZ" sz="2000" dirty="0" smtClean="0"/>
              <a:t>Dakar  – Port Elizabeth – Mogadišo –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Kinshasa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 algn="r">
              <a:buNone/>
            </a:pPr>
            <a:r>
              <a:rPr lang="cs-CZ" sz="2000" i="1" dirty="0" smtClean="0"/>
              <a:t>Kinshasa – není přístavem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Nairobi –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Marrákeš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– Pretorie – Kinshasa </a:t>
            </a:r>
          </a:p>
          <a:p>
            <a:pPr marL="457200" indent="-457200" algn="r">
              <a:buNone/>
            </a:pPr>
            <a:r>
              <a:rPr lang="cs-CZ" sz="2000" i="1" dirty="0" err="1" smtClean="0"/>
              <a:t>Marrakéš</a:t>
            </a:r>
            <a:r>
              <a:rPr lang="cs-CZ" sz="2000" i="1" dirty="0" smtClean="0"/>
              <a:t> – není hlavní město 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r>
              <a:rPr lang="cs-CZ" sz="2000" dirty="0" smtClean="0"/>
              <a:t>Maroko – 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– Libye – Guinea</a:t>
            </a:r>
          </a:p>
          <a:p>
            <a:pPr marL="457200" indent="-457200" algn="r">
              <a:buNone/>
            </a:pPr>
            <a:r>
              <a:rPr lang="cs-CZ" sz="2000" dirty="0" smtClean="0"/>
              <a:t>						</a:t>
            </a:r>
            <a:r>
              <a:rPr lang="cs-CZ" sz="2000" i="1" dirty="0" smtClean="0"/>
              <a:t>JAR – není muslimským státem</a:t>
            </a:r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  <a:p>
            <a:pPr marL="457200" indent="-457200">
              <a:buNone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jakou oblast Afriky se jedná: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Oblast č. 1 </a:t>
            </a:r>
          </a:p>
          <a:p>
            <a:pPr marL="0" indent="0">
              <a:buNone/>
            </a:pPr>
            <a:r>
              <a:rPr lang="cs-CZ" sz="1800" dirty="0" smtClean="0"/>
              <a:t>Rozsáhlá oblast s jednotvárným povrchem, typické jsou rozsáhlé pánve. Podnebí lze charakterizovat jako rovníkové monzunové s typickými změnami proudění vzduchu během roku (v zimě suchý SV až V pasát, v létě vlhký monzun z oblasti Guinejského zálivu). Vyjma dvou veletoků převažují vádí. Převažují suché savany. Pro většinu států dané oblasti jsou charakteristické nepříznivé demografické charakteristiky a celková zaostalost.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Oblast č. 2 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6433" y="5856856"/>
            <a:ext cx="650063" cy="8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27115"/>
            <a:ext cx="3337290" cy="31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23878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soccerphile.com/soccerphile/wc2010/south-africa-images/im/diamond.jpg"/>
          <p:cNvPicPr>
            <a:picLocks noChangeAspect="1" noChangeArrowheads="1"/>
          </p:cNvPicPr>
          <p:nvPr/>
        </p:nvPicPr>
        <p:blipFill>
          <a:blip r:embed="rId6" cstate="print"/>
          <a:srcRect r="1961" b="30082"/>
          <a:stretch>
            <a:fillRect/>
          </a:stretch>
        </p:blipFill>
        <p:spPr bwMode="auto">
          <a:xfrm>
            <a:off x="6036097" y="3681248"/>
            <a:ext cx="2784375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b="1" dirty="0" smtClean="0">
                <a:latin typeface="Arial Narrow" pitchFamily="34" charset="0"/>
              </a:rPr>
              <a:t>Podle následující charakteristiky rozhodni, o jakou oblast Afriky se jedná: </a:t>
            </a:r>
            <a:endParaRPr lang="cs-CZ" sz="2000" b="1" dirty="0">
              <a:latin typeface="Arial Narrow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smtClean="0"/>
              <a:t>Oblast č. 1 </a:t>
            </a:r>
          </a:p>
          <a:p>
            <a:pPr marL="0" indent="0">
              <a:buNone/>
            </a:pPr>
            <a:r>
              <a:rPr lang="cs-CZ" sz="1800" dirty="0" smtClean="0"/>
              <a:t>Rozsáhlá oblast s jednotvárným povrchem, typické jsou rozsáhlé pánve. Podnebí lze charakterizovat jako rovníkové monzunové s typickými změnami proudění vzduchu během roku (v zimě suchý SV až V pasát, v létě vlhký monzun z oblasti Guinejského zálivu). Vyjma dvou veletoků převažují vádí. Převažují suché savany. Pro většinu států dané oblasti jsou charakteristické nepříznivé demografické charakteristiky a celková zaostalost.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Oblast č. 2 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27115"/>
            <a:ext cx="3337290" cy="31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23878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www.soccerphile.com/soccerphile/wc2010/south-africa-images/im/diamond.jpg"/>
          <p:cNvPicPr>
            <a:picLocks noChangeAspect="1" noChangeArrowheads="1"/>
          </p:cNvPicPr>
          <p:nvPr/>
        </p:nvPicPr>
        <p:blipFill>
          <a:blip r:embed="rId5" cstate="print"/>
          <a:srcRect r="1961" b="30082"/>
          <a:stretch>
            <a:fillRect/>
          </a:stretch>
        </p:blipFill>
        <p:spPr bwMode="auto">
          <a:xfrm>
            <a:off x="6036097" y="3681248"/>
            <a:ext cx="2784375" cy="1980000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403648" y="827420"/>
            <a:ext cx="6912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Sahel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03648" y="3131676"/>
            <a:ext cx="215687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Jihoafrická republika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467544" y="11331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ANDĚL, J. - MAREŠ, R. </a:t>
            </a:r>
            <a:r>
              <a:rPr lang="cs-CZ" i="1" dirty="0" smtClean="0"/>
              <a:t>"Starý svět" Evropa : encyklopedický přehled zemí.  </a:t>
            </a:r>
            <a:r>
              <a:rPr lang="cs-CZ" dirty="0" smtClean="0"/>
              <a:t>2. vyd. Olomouc : Nakladatelství Olomouc, 2001. 293 s. ISBN 80-7182-115-2.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BIČÍK, I. a kol. </a:t>
            </a:r>
            <a:r>
              <a:rPr lang="cs-CZ" i="1" dirty="0" smtClean="0"/>
              <a:t>Regionální zeměpis světadílů: učebnice zeměpisu pro střední školy. </a:t>
            </a:r>
            <a:r>
              <a:rPr lang="cs-CZ" dirty="0" smtClean="0"/>
              <a:t>1. vyd. Praha : Nakladatelství České geografické společnosti, 2000. 135 s. ISBN 80-86034-43-7.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VOŽENÍLEK, V. - DEMEK, J. </a:t>
            </a:r>
            <a:r>
              <a:rPr lang="cs-CZ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dirty="0" smtClean="0"/>
              <a:t>Olomouc: </a:t>
            </a:r>
            <a:r>
              <a:rPr lang="cs-CZ" dirty="0" err="1" smtClean="0"/>
              <a:t>Prodos</a:t>
            </a:r>
            <a:r>
              <a:rPr lang="cs-CZ" dirty="0" smtClean="0"/>
              <a:t>, 2001. 58 s.  ISBN 80-7230-099-7.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59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</a:endParaRPr>
          </a:p>
        </p:txBody>
      </p:sp>
      <p:sp>
        <p:nvSpPr>
          <p:cNvPr id="5" name="Nadpis 8"/>
          <p:cNvSpPr txBox="1">
            <a:spLocks/>
          </p:cNvSpPr>
          <p:nvPr/>
        </p:nvSpPr>
        <p:spPr>
          <a:xfrm>
            <a:off x="395536" y="1124744"/>
            <a:ext cx="8316416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Titulní strana URL&lt;</a:t>
            </a:r>
            <a:r>
              <a:rPr lang="cs-CZ" sz="1400" dirty="0" smtClean="0">
                <a:hlinkClick r:id="rId4"/>
              </a:rPr>
              <a:t>http://room42.wikispaces.com/</a:t>
            </a:r>
            <a:r>
              <a:rPr lang="cs-CZ" sz="1400" dirty="0" err="1" smtClean="0">
                <a:hlinkClick r:id="rId4"/>
              </a:rPr>
              <a:t>Savanna+Geography</a:t>
            </a:r>
            <a:r>
              <a:rPr lang="cs-CZ" sz="1400" dirty="0" smtClean="0"/>
              <a:t>&gt; [cit.22.8.2012]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Slide č. 2  URL&lt;</a:t>
            </a:r>
            <a:r>
              <a:rPr lang="cs-CZ" sz="1400" dirty="0" smtClean="0">
                <a:hlinkClick r:id="rId5"/>
              </a:rPr>
              <a:t>http://spiagno.blogspot.cz/</a:t>
            </a:r>
            <a:r>
              <a:rPr lang="cs-CZ" sz="1400" dirty="0" smtClean="0"/>
              <a:t>&gt; [cit.26.8.2012]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Obr. 1 URL&lt;</a:t>
            </a:r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vsetin.zsrokytnice.cz</a:t>
            </a:r>
            <a:r>
              <a:rPr lang="cs-CZ" sz="1400" dirty="0" smtClean="0">
                <a:hlinkClick r:id="rId6"/>
              </a:rPr>
              <a:t>/</a:t>
            </a:r>
            <a:r>
              <a:rPr lang="cs-CZ" sz="1400" dirty="0" err="1" smtClean="0">
                <a:hlinkClick r:id="rId6"/>
              </a:rPr>
              <a:t>priroda</a:t>
            </a:r>
            <a:r>
              <a:rPr lang="cs-CZ" sz="1400" dirty="0" smtClean="0">
                <a:hlinkClick r:id="rId6"/>
              </a:rPr>
              <a:t>/zem/</a:t>
            </a:r>
            <a:r>
              <a:rPr lang="cs-CZ" sz="1400" dirty="0" err="1" smtClean="0">
                <a:hlinkClick r:id="rId6"/>
              </a:rPr>
              <a:t>vyuka</a:t>
            </a:r>
            <a:r>
              <a:rPr lang="cs-CZ" sz="1400" dirty="0" smtClean="0">
                <a:hlinkClick r:id="rId6"/>
              </a:rPr>
              <a:t>/9roc/mapa1.jpg</a:t>
            </a:r>
            <a:r>
              <a:rPr lang="cs-CZ" sz="1400" dirty="0" smtClean="0"/>
              <a:t>&gt;[cit.26.8.2012]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Tabulka č. 1 URL&lt;</a:t>
            </a:r>
            <a:r>
              <a:rPr lang="cs-CZ" sz="1400" dirty="0" smtClean="0">
                <a:hlinkClick r:id="rId7"/>
              </a:rPr>
              <a:t>http://www.demografie.info/?</a:t>
            </a:r>
            <a:r>
              <a:rPr lang="cs-CZ" sz="1400" dirty="0" err="1" smtClean="0">
                <a:hlinkClick r:id="rId7"/>
              </a:rPr>
              <a:t>cz_popvyvoj_svet_af</a:t>
            </a:r>
            <a:r>
              <a:rPr lang="cs-CZ" sz="1400" dirty="0" smtClean="0"/>
              <a:t>&gt; [cit.3.9.2012]</a:t>
            </a:r>
            <a:endParaRPr lang="en-US" sz="1400" dirty="0" smtClean="0"/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Obr. 2 VOŽENÍLEK, V. - DEMEK, J. </a:t>
            </a:r>
            <a:r>
              <a:rPr lang="cs-CZ" sz="1400" i="1" dirty="0" smtClean="0"/>
              <a:t>Zeměpis. 2, Zeměpis oceánů a světadílů. 1, Atlantský oceán, Afrika, Indický oceán, Tichý oceán, Austrálie a Oceánie, Severní ledový oceán, Arktida a Antarktida.  </a:t>
            </a:r>
            <a:r>
              <a:rPr lang="cs-CZ" sz="1400" dirty="0" smtClean="0"/>
              <a:t>Olomouc: </a:t>
            </a:r>
            <a:r>
              <a:rPr lang="cs-CZ" sz="1400" dirty="0" err="1" smtClean="0"/>
              <a:t>Prodos</a:t>
            </a:r>
            <a:r>
              <a:rPr lang="cs-CZ" sz="1400" dirty="0" smtClean="0"/>
              <a:t>, 2001. ISBN 80-7230-099-7. str. 16. </a:t>
            </a: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/>
              <a:t>  Tabulka č. 2 URL&lt; </a:t>
            </a:r>
            <a:r>
              <a:rPr lang="cs-CZ" sz="1400" dirty="0" smtClean="0">
                <a:hlinkClick r:id="rId8"/>
              </a:rPr>
              <a:t>http://nerajohn.webnode.cz/</a:t>
            </a:r>
            <a:r>
              <a:rPr lang="cs-CZ" sz="1400" dirty="0" err="1" smtClean="0">
                <a:hlinkClick r:id="rId8"/>
              </a:rPr>
              <a:t>zemepisne</a:t>
            </a:r>
            <a:r>
              <a:rPr lang="cs-CZ" sz="1400" dirty="0" smtClean="0">
                <a:hlinkClick r:id="rId8"/>
              </a:rPr>
              <a:t>-rekordy/aglomerace-</a:t>
            </a:r>
            <a:r>
              <a:rPr lang="cs-CZ" sz="1400" dirty="0" err="1" smtClean="0">
                <a:hlinkClick r:id="rId8"/>
              </a:rPr>
              <a:t>sveta</a:t>
            </a:r>
            <a:r>
              <a:rPr lang="cs-CZ" sz="1400" dirty="0" smtClean="0">
                <a:hlinkClick r:id="rId8"/>
              </a:rPr>
              <a:t>/</a:t>
            </a:r>
            <a:r>
              <a:rPr lang="cs-CZ" sz="1400" dirty="0" smtClean="0"/>
              <a:t>&gt; [cit.13.9.2012]</a:t>
            </a:r>
          </a:p>
          <a:p>
            <a:pPr marL="92075" indent="-92075">
              <a:spcBef>
                <a:spcPct val="0"/>
              </a:spcBef>
              <a:defRPr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527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room42.wikispaces.com/file/view/savanna2.jpg/33510387/savann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796136" y="448796"/>
            <a:ext cx="28419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isse ITC" pitchFamily="82" charset="0"/>
              </a:rPr>
              <a:t>Afrika</a:t>
            </a:r>
            <a:endParaRPr lang="cs-CZ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iss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67944" y="2276872"/>
            <a:ext cx="5760640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Obyvatelstvo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</a:t>
            </a:r>
            <a:b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z="36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hospodářství</a:t>
            </a:r>
            <a:endParaRPr lang="en-US" sz="36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22" name="Picture 2" descr="http://3.bp.blogspot.com/-nyzd5c6yfNo/TaR8ZJDTwyI/AAAAAAAAAFM/ZEjNVndcvLs/s1600/wonderful_tribes_africa_Funzug_org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03244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6840760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Základní charakteristiky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 Africe žije více než </a:t>
            </a:r>
            <a:r>
              <a:rPr lang="cs-CZ" b="1" dirty="0" smtClean="0"/>
              <a:t>jedna miliarda obyvatel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1/5 rozlohy zemské souše žije 15% světové populace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Afrika je oblastí s </a:t>
            </a:r>
            <a:r>
              <a:rPr lang="cs-CZ" b="1" dirty="0" smtClean="0"/>
              <a:t>nejvyšším populačním přírůstkem</a:t>
            </a:r>
            <a:r>
              <a:rPr lang="cs-CZ" dirty="0" smtClean="0"/>
              <a:t> obyvatelstva (až 3% ročně)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 podle prognóz by měla africká populace v roce 2050 dosahovat zhruba dvojnásobku současného počtu, tj. 1,969 miliardy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b="1" dirty="0" smtClean="0"/>
              <a:t>  extrémně vysoká natalita </a:t>
            </a:r>
            <a:r>
              <a:rPr lang="cs-CZ" dirty="0" smtClean="0"/>
              <a:t>(45‰)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charakteristická je </a:t>
            </a:r>
            <a:r>
              <a:rPr lang="cs-CZ" b="1" dirty="0" smtClean="0"/>
              <a:t>velmi nízká střední délka života </a:t>
            </a:r>
            <a:r>
              <a:rPr lang="cs-CZ" dirty="0" smtClean="0"/>
              <a:t>(muži 51 let, ženy 53 let)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mezi kontinenty </a:t>
            </a:r>
            <a:r>
              <a:rPr lang="cs-CZ" b="1" dirty="0" smtClean="0"/>
              <a:t>nejvyšší kojenecká úmrtnost </a:t>
            </a:r>
            <a:r>
              <a:rPr lang="cs-CZ" dirty="0" smtClean="0"/>
              <a:t>(přes 100‰) a nejvyšší podíl dětí do 15 let (45‰)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b="1" dirty="0" smtClean="0"/>
              <a:t>  hustota zalidnění je nízká </a:t>
            </a:r>
            <a:r>
              <a:rPr lang="cs-CZ" dirty="0" smtClean="0"/>
              <a:t>(průměrně 22 obyv./km²) - velké kontrasty: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extrémní přelidnění v údolí Nilu (až 800 obyv./km²) 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takřka neosídlené pouštní oblasti - Sahara, Kalahari (1-2 obyv./km²)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</a:t>
            </a:r>
            <a:r>
              <a:rPr lang="cs-CZ" b="1" dirty="0" smtClean="0"/>
              <a:t>velmi nízká urbanizace </a:t>
            </a:r>
            <a:r>
              <a:rPr lang="cs-CZ" dirty="0" smtClean="0"/>
              <a:t>(pouze 35‰)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přesto je zde více než 20 milionových měst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převažuje </a:t>
            </a:r>
            <a:r>
              <a:rPr lang="cs-CZ" b="1" dirty="0" smtClean="0"/>
              <a:t>negroidní rasa</a:t>
            </a:r>
            <a:r>
              <a:rPr lang="cs-CZ" dirty="0" smtClean="0"/>
              <a:t>, na severu </a:t>
            </a:r>
            <a:r>
              <a:rPr lang="cs-CZ" b="1" dirty="0" smtClean="0"/>
              <a:t>europoidní </a:t>
            </a:r>
            <a:r>
              <a:rPr lang="cs-CZ" dirty="0" smtClean="0"/>
              <a:t>(Arabové)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velmi </a:t>
            </a:r>
            <a:r>
              <a:rPr lang="cs-CZ" b="1" dirty="0" smtClean="0"/>
              <a:t>složité národnostní poměry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mnoho různých kmenů a národů, více než 400 jazyků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důsledky koloniální minulosti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pestrost náboženství - místní náboženství, islám (zejména sever a východ kontinentu) a křesťanství (především Etiopie a JAR) </a:t>
            </a:r>
          </a:p>
          <a:p>
            <a:pPr>
              <a:spcBef>
                <a:spcPct val="0"/>
              </a:spcBef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5" name="Nadpis 8"/>
          <p:cNvSpPr txBox="1">
            <a:spLocks/>
          </p:cNvSpPr>
          <p:nvPr/>
        </p:nvSpPr>
        <p:spPr>
          <a:xfrm>
            <a:off x="7056784" y="6021288"/>
            <a:ext cx="2123728" cy="836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1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Demografická revoluce  </a:t>
            </a:r>
            <a:endParaRPr lang="en-US" sz="1600" b="1" dirty="0"/>
          </a:p>
        </p:txBody>
      </p:sp>
      <p:pic>
        <p:nvPicPr>
          <p:cNvPr id="26626" name="Picture 2" descr="http://www.vsetin.zsrokytnice.cz/priroda/zem/vyuka/9roc/map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6632"/>
            <a:ext cx="634748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Hlavní problémy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vysoký roční přírůstek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nízká naděje na dožití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špatný zdravotní stav a nedostatečná zdravotní péče - pro srovnání: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Evropě je 20 - 30 lékařů na 10 000 obyvatel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 tropické Africe 1 - 2 lékaři na 10 000 obyvatel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výskyt nemocí: AIDS, malárie, žlutá zimnice, </a:t>
            </a:r>
            <a:r>
              <a:rPr lang="cs-CZ" dirty="0" err="1" smtClean="0"/>
              <a:t>ebola</a:t>
            </a:r>
            <a:r>
              <a:rPr lang="cs-CZ" dirty="0" smtClean="0"/>
              <a:t>, spavá nemoc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špatný výživa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vysoká negramotnost (přes 70%)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chudoba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</a:t>
            </a:r>
            <a:r>
              <a:rPr lang="cs-CZ" dirty="0" err="1" smtClean="0"/>
              <a:t>pseudourbanizace</a:t>
            </a:r>
            <a:r>
              <a:rPr lang="cs-CZ" dirty="0" smtClean="0"/>
              <a:t>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války a konflikty 		</a:t>
            </a:r>
            <a:r>
              <a:rPr lang="cs-CZ" sz="1600" dirty="0" smtClean="0"/>
              <a:t>Tabulka č. 1: Základní demografické charakteristiky regionů Afriky</a:t>
            </a:r>
            <a:endParaRPr lang="cs-CZ" dirty="0" smtClean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2900" y="4094584"/>
            <a:ext cx="6171588" cy="2646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Zemědělství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zemědělství představuje rozhodující odvětví hospodářství (65% EAO)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orientace na </a:t>
            </a:r>
            <a:r>
              <a:rPr lang="cs-CZ" b="1" dirty="0" smtClean="0"/>
              <a:t>plantážní produkci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pěstování: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kakao (50% světové sklizně)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káva (20% světové sklizně)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palma olejná (15% světové sklizně)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podzemnice olejná (10 světové sklizně)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dále: kukuřice, proso, batáty, jamy, maniok, banány, datle a citrusy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zemědělství je většinou </a:t>
            </a:r>
            <a:r>
              <a:rPr lang="cs-CZ" b="1" dirty="0" smtClean="0"/>
              <a:t>zaostalé</a:t>
            </a:r>
            <a:r>
              <a:rPr lang="cs-CZ" dirty="0" smtClean="0"/>
              <a:t> a nestačí vyživovat africké obyvatelstvo (</a:t>
            </a:r>
            <a:r>
              <a:rPr lang="cs-CZ" b="1" dirty="0" smtClean="0"/>
              <a:t>hladomory</a:t>
            </a:r>
            <a:r>
              <a:rPr lang="cs-CZ" dirty="0" smtClean="0"/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zaostalá je i </a:t>
            </a:r>
            <a:r>
              <a:rPr lang="cs-CZ" b="1" dirty="0" smtClean="0"/>
              <a:t>živočišná výroba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chov koz, drůbeže a skotu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využití půdy: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1/3 pastviny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jen 1/16 orná půda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zbylý povrch představují lesy nebo neúrodná půda (pouště)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na pobřeží a ve vesnicích podél velkých řek se mnoho rodin živí </a:t>
            </a:r>
            <a:r>
              <a:rPr lang="cs-CZ" b="1" dirty="0" smtClean="0"/>
              <a:t>rybolovem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defRPr/>
            </a:pPr>
            <a:endParaRPr lang="cs-CZ" dirty="0" smtClean="0"/>
          </a:p>
          <a:p>
            <a:pPr marL="857250" lvl="1" indent="-400050">
              <a:spcBef>
                <a:spcPct val="0"/>
              </a:spcBef>
              <a:buAutoNum type="romanUcPeriod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827584" y="188640"/>
            <a:ext cx="41868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Těžba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Nadpis 8"/>
          <p:cNvSpPr txBox="1">
            <a:spLocks/>
          </p:cNvSpPr>
          <p:nvPr/>
        </p:nvSpPr>
        <p:spPr>
          <a:xfrm>
            <a:off x="683568" y="980728"/>
            <a:ext cx="8316416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  pestré nerostné bohatství 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diamanty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platina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vanad a chróm (po 50%)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mangan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zlato</a:t>
            </a:r>
          </a:p>
          <a:p>
            <a:pPr lvl="1">
              <a:spcBef>
                <a:spcPct val="0"/>
              </a:spcBef>
              <a:defRPr/>
            </a:pPr>
            <a:r>
              <a:rPr lang="cs-CZ" dirty="0" smtClean="0"/>
              <a:t>uran (30% světové těžby)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dirty="0" smtClean="0"/>
              <a:t>  z hlediska celosvětového zaujímá: </a:t>
            </a:r>
          </a:p>
          <a:p>
            <a:pPr marL="800100" lvl="1" indent="-342900">
              <a:spcBef>
                <a:spcPct val="0"/>
              </a:spcBef>
              <a:defRPr/>
            </a:pPr>
            <a:r>
              <a:rPr lang="cs-CZ" dirty="0" smtClean="0"/>
              <a:t>1. místo JAR v těžbě zlata, platiny, chrómu a vanadu</a:t>
            </a:r>
          </a:p>
          <a:p>
            <a:pPr marL="800100" lvl="1" indent="-342900">
              <a:spcBef>
                <a:spcPct val="0"/>
              </a:spcBef>
              <a:defRPr/>
            </a:pPr>
            <a:r>
              <a:rPr lang="cs-CZ" dirty="0" smtClean="0"/>
              <a:t>2. místo Guinea v těžbě bauxitu</a:t>
            </a:r>
          </a:p>
          <a:p>
            <a:pPr marL="800100" lvl="1" indent="-342900">
              <a:spcBef>
                <a:spcPct val="0"/>
              </a:spcBef>
              <a:defRPr/>
            </a:pPr>
            <a:r>
              <a:rPr lang="cs-CZ" dirty="0" smtClean="0"/>
              <a:t>2. místo JAR v těžbě manganu </a:t>
            </a:r>
          </a:p>
          <a:p>
            <a:pPr marL="800100" lvl="1" indent="-342900">
              <a:spcBef>
                <a:spcPct val="0"/>
              </a:spcBef>
              <a:defRPr/>
            </a:pPr>
            <a:r>
              <a:rPr lang="cs-CZ" dirty="0" smtClean="0"/>
              <a:t>2. místo Niger v těžbě uranu 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Africa (orthographic projection).sv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00392" y="116632"/>
            <a:ext cx="936104" cy="936104"/>
          </a:xfrm>
          <a:prstGeom prst="rect">
            <a:avLst/>
          </a:prstGeom>
          <a:noFill/>
        </p:spPr>
      </p:pic>
      <p:sp>
        <p:nvSpPr>
          <p:cNvPr id="11" name="Nadpis 8"/>
          <p:cNvSpPr txBox="1">
            <a:spLocks/>
          </p:cNvSpPr>
          <p:nvPr/>
        </p:nvSpPr>
        <p:spPr>
          <a:xfrm>
            <a:off x="7164288" y="6165304"/>
            <a:ext cx="2736304" cy="3516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b="1" dirty="0" smtClean="0"/>
              <a:t>Obr. 2   Hospodářství</a:t>
            </a:r>
            <a:endParaRPr lang="en-US" sz="16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53523" y="116632"/>
            <a:ext cx="6210765" cy="658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986</Words>
  <Application>Microsoft Office PowerPoint</Application>
  <PresentationFormat>Předvádění na obrazovce (4:3)</PresentationFormat>
  <Paragraphs>199</Paragraphs>
  <Slides>18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Motiv sady Office</vt:lpstr>
      <vt:lpstr>Výchozí návrh</vt:lpstr>
      <vt:lpstr>Afrika – SG</vt:lpstr>
      <vt:lpstr>Prezentace aplikace PowerPoint</vt:lpstr>
      <vt:lpstr>Obyvatelstvo  a  hospodářství</vt:lpstr>
      <vt:lpstr>Základní charakteristiky</vt:lpstr>
      <vt:lpstr>Prezentace aplikace PowerPoint</vt:lpstr>
      <vt:lpstr>Hlavní problémy </vt:lpstr>
      <vt:lpstr>Zemědělství </vt:lpstr>
      <vt:lpstr>Těžba </vt:lpstr>
      <vt:lpstr>Prezentace aplikace PowerPoint</vt:lpstr>
      <vt:lpstr>Průmysl a doprava</vt:lpstr>
      <vt:lpstr>Zahraniční obchod a turistika</vt:lpstr>
      <vt:lpstr>Prezentace aplikace PowerPoint</vt:lpstr>
      <vt:lpstr>Vyber pojem, který logicky nepatří do řady. Zdůvodni</vt:lpstr>
      <vt:lpstr>Vyber pojem, který logicky nepatří do řady. Zdůvodni</vt:lpstr>
      <vt:lpstr>Podle následující charakteristiky rozhodni, o jakou oblast Afriky se jedná: </vt:lpstr>
      <vt:lpstr>Podle následující charakteristiky rozhodni, o jakou oblast Afriky se jedná: 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JZ</cp:lastModifiedBy>
  <cp:revision>176</cp:revision>
  <dcterms:created xsi:type="dcterms:W3CDTF">2012-08-15T09:12:49Z</dcterms:created>
  <dcterms:modified xsi:type="dcterms:W3CDTF">2013-04-29T17:30:21Z</dcterms:modified>
</cp:coreProperties>
</file>