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7" r:id="rId3"/>
    <p:sldId id="272" r:id="rId4"/>
    <p:sldId id="277" r:id="rId5"/>
    <p:sldId id="258" r:id="rId6"/>
    <p:sldId id="280" r:id="rId7"/>
    <p:sldId id="279" r:id="rId8"/>
    <p:sldId id="261" r:id="rId9"/>
    <p:sldId id="278" r:id="rId10"/>
    <p:sldId id="262" r:id="rId11"/>
    <p:sldId id="281" r:id="rId12"/>
    <p:sldId id="282" r:id="rId13"/>
    <p:sldId id="284" r:id="rId14"/>
    <p:sldId id="28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2" autoAdjust="0"/>
    <p:restoredTop sz="84286" autoAdjust="0"/>
  </p:normalViewPr>
  <p:slideViewPr>
    <p:cSldViewPr>
      <p:cViewPr>
        <p:scale>
          <a:sx n="70" d="100"/>
          <a:sy n="70" d="100"/>
        </p:scale>
        <p:origin x="-13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redbubble.com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people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ozczecho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works</a:t>
            </a:r>
            <a:r>
              <a:rPr lang="cs-CZ" dirty="0" smtClean="0">
                <a:hlinkClick r:id="rId3"/>
              </a:rPr>
              <a:t>/84129-</a:t>
            </a:r>
            <a:r>
              <a:rPr lang="cs-CZ" dirty="0" err="1" smtClean="0">
                <a:hlinkClick r:id="rId3"/>
              </a:rPr>
              <a:t>uluru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and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kangaroo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ewzealandtheworldmostbeautifulplace.blogspot.cz/2012/04/tourism-new-zealand.html" TargetMode="External"/><Relationship Id="rId13" Type="http://schemas.openxmlformats.org/officeDocument/2006/relationships/hyperlink" Target="http://niconewz.wordpress.com/category/newzealand/" TargetMode="External"/><Relationship Id="rId18" Type="http://schemas.openxmlformats.org/officeDocument/2006/relationships/hyperlink" Target="http://www.embassyces.com/schools/auckland.aspx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teara.govt.nz/en/national-parks/7/5/1" TargetMode="External"/><Relationship Id="rId12" Type="http://schemas.openxmlformats.org/officeDocument/2006/relationships/hyperlink" Target="http://www.ratestogo.com/blog/explore-aoraki-mount-cook-national-park/" TargetMode="External"/><Relationship Id="rId17" Type="http://schemas.openxmlformats.org/officeDocument/2006/relationships/hyperlink" Target="http://mvemilygrace.blogspot.cz/2010/11/maori-welcome-to-new-zealand.html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telegraph.co.uk/earth/wildlife/8504331/Kiwi-turns-up-in-Russia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eographicguide.net/oceania/new-zealand.htm" TargetMode="External"/><Relationship Id="rId11" Type="http://schemas.openxmlformats.org/officeDocument/2006/relationships/hyperlink" Target="http://www.teara.govt.nz/en/national-parks/8/3/1" TargetMode="External"/><Relationship Id="rId5" Type="http://schemas.openxmlformats.org/officeDocument/2006/relationships/hyperlink" Target="http://www.afs.cz/studium-v-zahranici/nase-nabidka-studium-v-zahranici/display-program/?destination=56&amp;category=1" TargetMode="External"/><Relationship Id="rId15" Type="http://schemas.openxmlformats.org/officeDocument/2006/relationships/hyperlink" Target="http://www.strangehistory.net/tag/moa/" TargetMode="External"/><Relationship Id="rId10" Type="http://schemas.openxmlformats.org/officeDocument/2006/relationships/hyperlink" Target="http://www.webtravelnews.com/the-tongariro-national-park/" TargetMode="External"/><Relationship Id="rId19" Type="http://schemas.openxmlformats.org/officeDocument/2006/relationships/hyperlink" Target="http://www.ipsproperty.co.nz/" TargetMode="External"/><Relationship Id="rId4" Type="http://schemas.openxmlformats.org/officeDocument/2006/relationships/hyperlink" Target="http://www.redbubble.com/people/ozczecho/works/84129-uluru-and-a-kangaroo" TargetMode="External"/><Relationship Id="rId9" Type="http://schemas.openxmlformats.org/officeDocument/2006/relationships/hyperlink" Target="http://www.kiwiwise.co.nz/info/new-zealand-flag" TargetMode="External"/><Relationship Id="rId14" Type="http://schemas.openxmlformats.org/officeDocument/2006/relationships/hyperlink" Target="http://danny.oz.au/travel/nz2005/309-roa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Nový Zéland.  </a:t>
            </a:r>
            <a:br>
              <a:rPr lang="cs-CZ" sz="1100" dirty="0" smtClean="0">
                <a:solidFill>
                  <a:srgbClr val="000000"/>
                </a:solidFill>
              </a:rPr>
            </a:br>
            <a:r>
              <a:rPr lang="cs-CZ" sz="1100" dirty="0" smtClean="0">
                <a:solidFill>
                  <a:srgbClr val="000000"/>
                </a:solidFill>
              </a:rPr>
              <a:t>K závěrečnému opakování slouží tajenka s řešením pro zpětnou kontrolu správných odpovědí. 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Nový Zéland, přírodní podmínky, </a:t>
            </a:r>
            <a:r>
              <a:rPr lang="cs-CZ" sz="1100" dirty="0" smtClean="0">
                <a:solidFill>
                  <a:srgbClr val="000000"/>
                </a:solidFill>
              </a:rPr>
              <a:t>hospodářství, 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NOVÝ ZÉLAND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/>
              <a:t>VY-32-INOVACE-ZEM-224</a:t>
            </a:r>
            <a:endParaRPr lang="cs-CZ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4347707680_bae6a08da0.jpg"/>
          <p:cNvPicPr>
            <a:picLocks noChangeAspect="1" noChangeArrowheads="1"/>
          </p:cNvPicPr>
          <p:nvPr/>
        </p:nvPicPr>
        <p:blipFill>
          <a:blip r:embed="rId2" cstate="print"/>
          <a:srcRect l="3507" t="9136" r="6909" b="4028"/>
          <a:stretch>
            <a:fillRect/>
          </a:stretch>
        </p:blipFill>
        <p:spPr bwMode="auto">
          <a:xfrm>
            <a:off x="4932040" y="3501008"/>
            <a:ext cx="5688632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 descr="C:\Users\Zuzka\AppData\Local\Microsoft\Windows\Temporary Internet Files\Content.IE5\6BIYVHLC\MC90007874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783916" cy="1067414"/>
          </a:xfrm>
          <a:prstGeom prst="rect">
            <a:avLst/>
          </a:prstGeom>
          <a:noFill/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93065"/>
              </p:ext>
            </p:extLst>
          </p:nvPr>
        </p:nvGraphicFramePr>
        <p:xfrm>
          <a:off x="323528" y="3068960"/>
          <a:ext cx="5439618" cy="2225397"/>
        </p:xfrm>
        <a:graphic>
          <a:graphicData uri="http://schemas.openxmlformats.org/drawingml/2006/table">
            <a:tbl>
              <a:tblPr/>
              <a:tblGrid>
                <a:gridCol w="405941"/>
                <a:gridCol w="5033677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státní zřízení Nového Zélandu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největší novozélandské město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hlavní město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průliv oddělující Severní a Jižní ostrov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geologický původ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Severního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ostrova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tekutý produkt zemědělské živočišné výroby </a:t>
                      </a:r>
                      <a:b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(Nový Zéland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 na světě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 přepočtu na 1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obyvatele)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Tajenka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- Nový Zéland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872" y="6300028"/>
            <a:ext cx="216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15  Nový Zéland</a:t>
            </a:r>
            <a:endParaRPr lang="en-US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050"/>
              </p:ext>
            </p:extLst>
          </p:nvPr>
        </p:nvGraphicFramePr>
        <p:xfrm>
          <a:off x="1831572" y="476672"/>
          <a:ext cx="7060903" cy="2304253"/>
        </p:xfrm>
        <a:graphic>
          <a:graphicData uri="http://schemas.openxmlformats.org/drawingml/2006/table">
            <a:tbl>
              <a:tblPr firstRow="1" firstCol="1" bandRow="1"/>
              <a:tblGrid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50821"/>
                <a:gridCol w="395304"/>
                <a:gridCol w="350821"/>
                <a:gridCol w="350821"/>
                <a:gridCol w="350821"/>
                <a:gridCol w="350821"/>
              </a:tblGrid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47035"/>
              </p:ext>
            </p:extLst>
          </p:nvPr>
        </p:nvGraphicFramePr>
        <p:xfrm>
          <a:off x="323528" y="3068960"/>
          <a:ext cx="5439618" cy="2225397"/>
        </p:xfrm>
        <a:graphic>
          <a:graphicData uri="http://schemas.openxmlformats.org/drawingml/2006/table">
            <a:tbl>
              <a:tblPr/>
              <a:tblGrid>
                <a:gridCol w="405941"/>
                <a:gridCol w="5033677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státní zřízení Nového Zélandu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největší novozélandské město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hlavní město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průliv oddělující Severní a Jižní ostrov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geologický původ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Severního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ostrova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tekutý produkt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zemědělské živočišné výroby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(Nový Zéland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na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světě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 přepočtu na 1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obyvatele)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" descr="F:\4347707680_bae6a08da0.jpg"/>
          <p:cNvPicPr>
            <a:picLocks noChangeAspect="1" noChangeArrowheads="1"/>
          </p:cNvPicPr>
          <p:nvPr/>
        </p:nvPicPr>
        <p:blipFill>
          <a:blip r:embed="rId2" cstate="print"/>
          <a:srcRect l="3507" t="9136" r="6909" b="4028"/>
          <a:stretch>
            <a:fillRect/>
          </a:stretch>
        </p:blipFill>
        <p:spPr bwMode="auto">
          <a:xfrm>
            <a:off x="4932040" y="3501008"/>
            <a:ext cx="5688632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Tajenka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- Nový Zéland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19872" y="6300028"/>
            <a:ext cx="216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15  Nový Zéland</a:t>
            </a:r>
            <a:endParaRPr lang="en-US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60535"/>
              </p:ext>
            </p:extLst>
          </p:nvPr>
        </p:nvGraphicFramePr>
        <p:xfrm>
          <a:off x="2051720" y="476672"/>
          <a:ext cx="6768761" cy="2304253"/>
        </p:xfrm>
        <a:graphic>
          <a:graphicData uri="http://schemas.openxmlformats.org/drawingml/2006/table">
            <a:tbl>
              <a:tblPr firstRow="1" firstCol="1" bandRow="1"/>
              <a:tblGrid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36306"/>
                <a:gridCol w="378947"/>
                <a:gridCol w="336306"/>
                <a:gridCol w="336306"/>
                <a:gridCol w="336306"/>
                <a:gridCol w="336306"/>
              </a:tblGrid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É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132508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 </a:t>
            </a:r>
            <a:r>
              <a:rPr lang="cs-CZ" sz="1400" i="1" dirty="0" smtClean="0"/>
              <a:t>"Nový svět" - Amerika, Austrálie a Oceánie : encyklopedický přehled zemí.</a:t>
            </a:r>
            <a:r>
              <a:rPr lang="cs-CZ" sz="1400" i="1" dirty="0" smtClean="0">
                <a:solidFill>
                  <a:srgbClr val="000000"/>
                </a:solidFill>
              </a:rPr>
              <a:t>  </a:t>
            </a:r>
          </a:p>
          <a:p>
            <a:pPr>
              <a:spcBef>
                <a:spcPct val="0"/>
              </a:spcBef>
              <a:defRPr/>
            </a:pPr>
            <a:r>
              <a:rPr lang="cs-CZ" sz="1400" i="1" dirty="0" smtClean="0">
                <a:solidFill>
                  <a:srgbClr val="000000"/>
                </a:solidFill>
              </a:rPr>
              <a:t>  1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2000. 283 s. </a:t>
            </a:r>
            <a:r>
              <a:rPr lang="cs-CZ" sz="1400" dirty="0" smtClean="0"/>
              <a:t>ISBN 80-7182-113-6</a:t>
            </a:r>
            <a:r>
              <a:rPr lang="cs-CZ" sz="1400" smtClean="0"/>
              <a:t>. </a:t>
            </a:r>
            <a:endParaRPr lang="cs-CZ" sz="14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BIČÍK, I. a kol. </a:t>
            </a:r>
            <a:r>
              <a:rPr lang="cs-CZ" sz="1400" i="1" dirty="0" smtClean="0"/>
              <a:t>Regionální zeměpis světadílů: učebnice zeměpisu pro střední školy. </a:t>
            </a:r>
            <a:r>
              <a:rPr lang="cs-CZ" sz="1400" dirty="0" smtClean="0"/>
              <a:t>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VOŽENÍLEK, V. - DEMEK, J. </a:t>
            </a:r>
            <a:r>
              <a:rPr lang="cs-CZ" sz="14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/>
              <a:t>Olomouc: </a:t>
            </a:r>
            <a:r>
              <a:rPr lang="cs-CZ" sz="1400" dirty="0" err="1" smtClean="0"/>
              <a:t>Prodos</a:t>
            </a:r>
            <a:r>
              <a:rPr lang="cs-CZ" sz="1400" dirty="0" smtClean="0"/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251520" y="1412776"/>
            <a:ext cx="8748464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Titulní strana URL&lt;</a:t>
            </a:r>
            <a:r>
              <a:rPr lang="cs-CZ" sz="1200" dirty="0" smtClean="0">
                <a:hlinkClick r:id="rId4"/>
              </a:rPr>
              <a:t> http://www.</a:t>
            </a:r>
            <a:r>
              <a:rPr lang="cs-CZ" sz="1200" dirty="0" err="1" smtClean="0">
                <a:hlinkClick r:id="rId4"/>
              </a:rPr>
              <a:t>redbubble.com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people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ozczecho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works</a:t>
            </a:r>
            <a:r>
              <a:rPr lang="cs-CZ" sz="1200" dirty="0" smtClean="0">
                <a:hlinkClick r:id="rId4"/>
              </a:rPr>
              <a:t>/84129-</a:t>
            </a:r>
            <a:r>
              <a:rPr lang="cs-CZ" sz="1200" dirty="0" err="1" smtClean="0">
                <a:hlinkClick r:id="rId4"/>
              </a:rPr>
              <a:t>uluru</a:t>
            </a:r>
            <a:r>
              <a:rPr lang="cs-CZ" sz="1200" dirty="0" smtClean="0">
                <a:hlinkClick r:id="rId4"/>
              </a:rPr>
              <a:t>-</a:t>
            </a:r>
            <a:r>
              <a:rPr lang="cs-CZ" sz="1200" dirty="0" err="1" smtClean="0">
                <a:hlinkClick r:id="rId4"/>
              </a:rPr>
              <a:t>and</a:t>
            </a:r>
            <a:r>
              <a:rPr lang="cs-CZ" sz="1200" dirty="0" smtClean="0">
                <a:hlinkClick r:id="rId4"/>
              </a:rPr>
              <a:t>-a-</a:t>
            </a:r>
            <a:r>
              <a:rPr lang="cs-CZ" sz="1200" dirty="0" err="1" smtClean="0">
                <a:hlinkClick r:id="rId4"/>
              </a:rPr>
              <a:t>kangaroo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3 URL&lt; </a:t>
            </a:r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afs.cz</a:t>
            </a:r>
            <a:r>
              <a:rPr lang="cs-CZ" sz="1200" dirty="0" smtClean="0">
                <a:hlinkClick r:id="rId5"/>
              </a:rPr>
              <a:t>/studium-v-</a:t>
            </a:r>
            <a:r>
              <a:rPr lang="cs-CZ" sz="1200" dirty="0" err="1" smtClean="0">
                <a:hlinkClick r:id="rId5"/>
              </a:rPr>
              <a:t>zahranici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nase</a:t>
            </a:r>
            <a:r>
              <a:rPr lang="cs-CZ" sz="1200" dirty="0" smtClean="0">
                <a:hlinkClick r:id="rId5"/>
              </a:rPr>
              <a:t>-</a:t>
            </a:r>
            <a:r>
              <a:rPr lang="cs-CZ" sz="1200" dirty="0" err="1" smtClean="0">
                <a:hlinkClick r:id="rId5"/>
              </a:rPr>
              <a:t>nabidka</a:t>
            </a:r>
            <a:r>
              <a:rPr lang="cs-CZ" sz="1200" dirty="0" smtClean="0">
                <a:hlinkClick r:id="rId5"/>
              </a:rPr>
              <a:t>-studium-v-</a:t>
            </a:r>
            <a:r>
              <a:rPr lang="cs-CZ" sz="1200" dirty="0" err="1" smtClean="0">
                <a:hlinkClick r:id="rId5"/>
              </a:rPr>
              <a:t>zahranici</a:t>
            </a:r>
            <a:r>
              <a:rPr lang="cs-CZ" sz="1200" dirty="0" smtClean="0">
                <a:hlinkClick r:id="rId5"/>
              </a:rPr>
              <a:t>/display-program/?</a:t>
            </a:r>
            <a:r>
              <a:rPr lang="cs-CZ" sz="1200" dirty="0" err="1" smtClean="0">
                <a:hlinkClick r:id="rId5"/>
              </a:rPr>
              <a:t>destination</a:t>
            </a:r>
            <a:r>
              <a:rPr lang="cs-CZ" sz="1200" dirty="0" smtClean="0">
                <a:hlinkClick r:id="rId5"/>
              </a:rPr>
              <a:t>=56&amp;</a:t>
            </a:r>
            <a:r>
              <a:rPr lang="cs-CZ" sz="1200" dirty="0" err="1" smtClean="0">
                <a:hlinkClick r:id="rId5"/>
              </a:rPr>
              <a:t>category</a:t>
            </a:r>
            <a:r>
              <a:rPr lang="cs-CZ" sz="1200" dirty="0" smtClean="0">
                <a:hlinkClick r:id="rId5"/>
              </a:rPr>
              <a:t>=1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 URL&lt; </a:t>
            </a: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geographicguide.net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oceania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new</a:t>
            </a:r>
            <a:r>
              <a:rPr lang="cs-CZ" sz="1200" dirty="0" smtClean="0">
                <a:hlinkClick r:id="rId6"/>
              </a:rPr>
              <a:t>-</a:t>
            </a:r>
            <a:r>
              <a:rPr lang="cs-CZ" sz="1200" dirty="0" err="1" smtClean="0">
                <a:hlinkClick r:id="rId6"/>
              </a:rPr>
              <a:t>zealand.htm</a:t>
            </a:r>
            <a:r>
              <a:rPr lang="cs-CZ" sz="1200" dirty="0" smtClean="0"/>
              <a:t> 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2 URL&lt; </a:t>
            </a:r>
            <a:r>
              <a:rPr lang="cs-CZ" sz="1200" dirty="0" smtClean="0">
                <a:hlinkClick r:id="rId7"/>
              </a:rPr>
              <a:t>http://www.</a:t>
            </a:r>
            <a:r>
              <a:rPr lang="cs-CZ" sz="1200" dirty="0" err="1" smtClean="0">
                <a:hlinkClick r:id="rId7"/>
              </a:rPr>
              <a:t>teara.govt.nz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en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national</a:t>
            </a:r>
            <a:r>
              <a:rPr lang="cs-CZ" sz="1200" dirty="0" smtClean="0">
                <a:hlinkClick r:id="rId7"/>
              </a:rPr>
              <a:t>-</a:t>
            </a:r>
            <a:r>
              <a:rPr lang="cs-CZ" sz="1200" dirty="0" err="1" smtClean="0">
                <a:hlinkClick r:id="rId7"/>
              </a:rPr>
              <a:t>parks</a:t>
            </a:r>
            <a:r>
              <a:rPr lang="cs-CZ" sz="1200" dirty="0" smtClean="0">
                <a:hlinkClick r:id="rId7"/>
              </a:rPr>
              <a:t>/7/5/1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3 URL&lt; </a:t>
            </a:r>
            <a:r>
              <a:rPr lang="cs-CZ" sz="1200" dirty="0" smtClean="0">
                <a:hlinkClick r:id="rId8"/>
              </a:rPr>
              <a:t>http://newzealandtheworldmostbeautifulplace.blogspot.cz/2012/04/tourism-new-zealand.html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4 URL&lt; </a:t>
            </a:r>
            <a:r>
              <a:rPr lang="cs-CZ" sz="1200" dirty="0" smtClean="0">
                <a:hlinkClick r:id="rId9"/>
              </a:rPr>
              <a:t>http://www.</a:t>
            </a:r>
            <a:r>
              <a:rPr lang="cs-CZ" sz="1200" dirty="0" err="1" smtClean="0">
                <a:hlinkClick r:id="rId9"/>
              </a:rPr>
              <a:t>kiwiwise.co.nz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info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new</a:t>
            </a:r>
            <a:r>
              <a:rPr lang="cs-CZ" sz="1200" dirty="0" smtClean="0">
                <a:hlinkClick r:id="rId9"/>
              </a:rPr>
              <a:t>-</a:t>
            </a:r>
            <a:r>
              <a:rPr lang="cs-CZ" sz="1200" dirty="0" err="1" smtClean="0">
                <a:hlinkClick r:id="rId9"/>
              </a:rPr>
              <a:t>zealand</a:t>
            </a:r>
            <a:r>
              <a:rPr lang="cs-CZ" sz="1200" dirty="0" smtClean="0">
                <a:hlinkClick r:id="rId9"/>
              </a:rPr>
              <a:t>-flag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5 URL&lt; </a:t>
            </a:r>
            <a:r>
              <a:rPr lang="cs-CZ" sz="1200" dirty="0" smtClean="0">
                <a:hlinkClick r:id="rId10"/>
              </a:rPr>
              <a:t>http://www.</a:t>
            </a:r>
            <a:r>
              <a:rPr lang="cs-CZ" sz="1200" dirty="0" err="1" smtClean="0">
                <a:hlinkClick r:id="rId10"/>
              </a:rPr>
              <a:t>webtravelnews.com</a:t>
            </a:r>
            <a:r>
              <a:rPr lang="cs-CZ" sz="1200" dirty="0" smtClean="0">
                <a:hlinkClick r:id="rId10"/>
              </a:rPr>
              <a:t>/</a:t>
            </a:r>
            <a:r>
              <a:rPr lang="cs-CZ" sz="1200" dirty="0" err="1" smtClean="0">
                <a:hlinkClick r:id="rId10"/>
              </a:rPr>
              <a:t>the</a:t>
            </a:r>
            <a:r>
              <a:rPr lang="cs-CZ" sz="1200" dirty="0" smtClean="0">
                <a:hlinkClick r:id="rId10"/>
              </a:rPr>
              <a:t>-</a:t>
            </a:r>
            <a:r>
              <a:rPr lang="cs-CZ" sz="1200" dirty="0" err="1" smtClean="0">
                <a:hlinkClick r:id="rId10"/>
              </a:rPr>
              <a:t>tongariro</a:t>
            </a:r>
            <a:r>
              <a:rPr lang="cs-CZ" sz="1200" dirty="0" smtClean="0">
                <a:hlinkClick r:id="rId10"/>
              </a:rPr>
              <a:t>-</a:t>
            </a:r>
            <a:r>
              <a:rPr lang="cs-CZ" sz="1200" dirty="0" err="1" smtClean="0">
                <a:hlinkClick r:id="rId10"/>
              </a:rPr>
              <a:t>national</a:t>
            </a:r>
            <a:r>
              <a:rPr lang="cs-CZ" sz="1200" dirty="0" smtClean="0">
                <a:hlinkClick r:id="rId10"/>
              </a:rPr>
              <a:t>-park/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6 URL&lt; </a:t>
            </a:r>
            <a:r>
              <a:rPr lang="cs-CZ" sz="1200" dirty="0" smtClean="0">
                <a:hlinkClick r:id="rId11"/>
              </a:rPr>
              <a:t>http://www.</a:t>
            </a:r>
            <a:r>
              <a:rPr lang="cs-CZ" sz="1200" dirty="0" err="1" smtClean="0">
                <a:hlinkClick r:id="rId11"/>
              </a:rPr>
              <a:t>teara.govt.nz</a:t>
            </a:r>
            <a:r>
              <a:rPr lang="cs-CZ" sz="1200" dirty="0" smtClean="0">
                <a:hlinkClick r:id="rId11"/>
              </a:rPr>
              <a:t>/</a:t>
            </a:r>
            <a:r>
              <a:rPr lang="cs-CZ" sz="1200" dirty="0" err="1" smtClean="0">
                <a:hlinkClick r:id="rId11"/>
              </a:rPr>
              <a:t>en</a:t>
            </a:r>
            <a:r>
              <a:rPr lang="cs-CZ" sz="1200" dirty="0" smtClean="0">
                <a:hlinkClick r:id="rId11"/>
              </a:rPr>
              <a:t>/</a:t>
            </a:r>
            <a:r>
              <a:rPr lang="cs-CZ" sz="1200" dirty="0" err="1" smtClean="0">
                <a:hlinkClick r:id="rId11"/>
              </a:rPr>
              <a:t>national</a:t>
            </a:r>
            <a:r>
              <a:rPr lang="cs-CZ" sz="1200" dirty="0" smtClean="0">
                <a:hlinkClick r:id="rId11"/>
              </a:rPr>
              <a:t>-</a:t>
            </a:r>
            <a:r>
              <a:rPr lang="cs-CZ" sz="1200" dirty="0" err="1" smtClean="0">
                <a:hlinkClick r:id="rId11"/>
              </a:rPr>
              <a:t>parks</a:t>
            </a:r>
            <a:r>
              <a:rPr lang="cs-CZ" sz="1200" dirty="0" smtClean="0">
                <a:hlinkClick r:id="rId11"/>
              </a:rPr>
              <a:t>/8/3/1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7 URL&lt; </a:t>
            </a:r>
            <a:r>
              <a:rPr lang="cs-CZ" sz="1200" dirty="0" smtClean="0">
                <a:hlinkClick r:id="rId12"/>
              </a:rPr>
              <a:t>http://www.</a:t>
            </a:r>
            <a:r>
              <a:rPr lang="cs-CZ" sz="1200" dirty="0" err="1" smtClean="0">
                <a:hlinkClick r:id="rId12"/>
              </a:rPr>
              <a:t>ratestogo.com</a:t>
            </a:r>
            <a:r>
              <a:rPr lang="cs-CZ" sz="1200" dirty="0" smtClean="0">
                <a:hlinkClick r:id="rId12"/>
              </a:rPr>
              <a:t>/blog/</a:t>
            </a:r>
            <a:r>
              <a:rPr lang="cs-CZ" sz="1200" dirty="0" err="1" smtClean="0">
                <a:hlinkClick r:id="rId12"/>
              </a:rPr>
              <a:t>explore</a:t>
            </a:r>
            <a:r>
              <a:rPr lang="cs-CZ" sz="1200" dirty="0" smtClean="0">
                <a:hlinkClick r:id="rId12"/>
              </a:rPr>
              <a:t>-</a:t>
            </a:r>
            <a:r>
              <a:rPr lang="cs-CZ" sz="1200" dirty="0" err="1" smtClean="0">
                <a:hlinkClick r:id="rId12"/>
              </a:rPr>
              <a:t>aoraki</a:t>
            </a:r>
            <a:r>
              <a:rPr lang="cs-CZ" sz="1200" dirty="0" smtClean="0">
                <a:hlinkClick r:id="rId12"/>
              </a:rPr>
              <a:t>-</a:t>
            </a:r>
            <a:r>
              <a:rPr lang="cs-CZ" sz="1200" dirty="0" err="1" smtClean="0">
                <a:hlinkClick r:id="rId12"/>
              </a:rPr>
              <a:t>mount</a:t>
            </a:r>
            <a:r>
              <a:rPr lang="cs-CZ" sz="1200" dirty="0" smtClean="0">
                <a:hlinkClick r:id="rId12"/>
              </a:rPr>
              <a:t>-cook-</a:t>
            </a:r>
            <a:r>
              <a:rPr lang="cs-CZ" sz="1200" dirty="0" err="1" smtClean="0">
                <a:hlinkClick r:id="rId12"/>
              </a:rPr>
              <a:t>national</a:t>
            </a:r>
            <a:r>
              <a:rPr lang="cs-CZ" sz="1200" dirty="0" smtClean="0">
                <a:hlinkClick r:id="rId12"/>
              </a:rPr>
              <a:t>-park/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8 URL&lt; </a:t>
            </a:r>
            <a:r>
              <a:rPr lang="cs-CZ" sz="1200" dirty="0" smtClean="0">
                <a:hlinkClick r:id="rId13"/>
              </a:rPr>
              <a:t>http://niconewz.wordpress.com/category/newzealand/</a:t>
            </a:r>
            <a:r>
              <a:rPr lang="cs-CZ" sz="1200" dirty="0" smtClean="0"/>
              <a:t>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9 URL&lt; </a:t>
            </a:r>
            <a:r>
              <a:rPr lang="cs-CZ" sz="1200" dirty="0" smtClean="0">
                <a:hlinkClick r:id="rId14"/>
              </a:rPr>
              <a:t>http://danny.oz.au/travel/nz2005/309-road.html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10 URL&lt; </a:t>
            </a:r>
            <a:r>
              <a:rPr lang="cs-CZ" sz="1200" dirty="0" smtClean="0">
                <a:hlinkClick r:id="rId15"/>
              </a:rPr>
              <a:t>http://www.</a:t>
            </a:r>
            <a:r>
              <a:rPr lang="cs-CZ" sz="1200" dirty="0" err="1" smtClean="0">
                <a:hlinkClick r:id="rId15"/>
              </a:rPr>
              <a:t>strangehistory.net</a:t>
            </a:r>
            <a:r>
              <a:rPr lang="cs-CZ" sz="1200" dirty="0" smtClean="0">
                <a:hlinkClick r:id="rId15"/>
              </a:rPr>
              <a:t>/</a:t>
            </a:r>
            <a:r>
              <a:rPr lang="cs-CZ" sz="1200" dirty="0" err="1" smtClean="0">
                <a:hlinkClick r:id="rId15"/>
              </a:rPr>
              <a:t>tag</a:t>
            </a:r>
            <a:r>
              <a:rPr lang="cs-CZ" sz="1200" dirty="0" smtClean="0">
                <a:hlinkClick r:id="rId15"/>
              </a:rPr>
              <a:t>/moa/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11 URL&lt; </a:t>
            </a:r>
            <a:r>
              <a:rPr lang="cs-CZ" sz="1200" dirty="0" smtClean="0">
                <a:hlinkClick r:id="rId16"/>
              </a:rPr>
              <a:t>http://www.</a:t>
            </a:r>
            <a:r>
              <a:rPr lang="cs-CZ" sz="1200" dirty="0" err="1" smtClean="0">
                <a:hlinkClick r:id="rId16"/>
              </a:rPr>
              <a:t>telegraph.co.uk</a:t>
            </a:r>
            <a:r>
              <a:rPr lang="cs-CZ" sz="1200" dirty="0" smtClean="0">
                <a:hlinkClick r:id="rId16"/>
              </a:rPr>
              <a:t>/</a:t>
            </a:r>
            <a:r>
              <a:rPr lang="cs-CZ" sz="1200" dirty="0" err="1" smtClean="0">
                <a:hlinkClick r:id="rId16"/>
              </a:rPr>
              <a:t>earth</a:t>
            </a:r>
            <a:r>
              <a:rPr lang="cs-CZ" sz="1200" dirty="0" smtClean="0">
                <a:hlinkClick r:id="rId16"/>
              </a:rPr>
              <a:t>/</a:t>
            </a:r>
            <a:r>
              <a:rPr lang="cs-CZ" sz="1200" dirty="0" err="1" smtClean="0">
                <a:hlinkClick r:id="rId16"/>
              </a:rPr>
              <a:t>wildlife</a:t>
            </a:r>
            <a:r>
              <a:rPr lang="cs-CZ" sz="1200" dirty="0" smtClean="0">
                <a:hlinkClick r:id="rId16"/>
              </a:rPr>
              <a:t>/8504331/Kiwi-</a:t>
            </a:r>
            <a:r>
              <a:rPr lang="cs-CZ" sz="1200" dirty="0" err="1" smtClean="0">
                <a:hlinkClick r:id="rId16"/>
              </a:rPr>
              <a:t>turns</a:t>
            </a:r>
            <a:r>
              <a:rPr lang="cs-CZ" sz="1200" dirty="0" smtClean="0">
                <a:hlinkClick r:id="rId16"/>
              </a:rPr>
              <a:t>-</a:t>
            </a:r>
            <a:r>
              <a:rPr lang="cs-CZ" sz="1200" dirty="0" err="1" smtClean="0">
                <a:hlinkClick r:id="rId16"/>
              </a:rPr>
              <a:t>up</a:t>
            </a:r>
            <a:r>
              <a:rPr lang="cs-CZ" sz="1200" dirty="0" smtClean="0">
                <a:hlinkClick r:id="rId16"/>
              </a:rPr>
              <a:t>-in-</a:t>
            </a:r>
            <a:r>
              <a:rPr lang="cs-CZ" sz="1200" dirty="0" err="1" smtClean="0">
                <a:hlinkClick r:id="rId16"/>
              </a:rPr>
              <a:t>Russia.html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12 URL&lt; </a:t>
            </a:r>
            <a:r>
              <a:rPr lang="cs-CZ" sz="1200" dirty="0" smtClean="0">
                <a:hlinkClick r:id="rId17"/>
              </a:rPr>
              <a:t>http://mvemilygrace.blogspot.cz/2010/11/maori-welcome-to-new-zealand.html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13 URL&lt; </a:t>
            </a:r>
            <a:r>
              <a:rPr lang="cs-CZ" sz="1200" dirty="0" smtClean="0">
                <a:hlinkClick r:id="rId18"/>
              </a:rPr>
              <a:t>http://www.</a:t>
            </a:r>
            <a:r>
              <a:rPr lang="cs-CZ" sz="1200" dirty="0" err="1" smtClean="0">
                <a:hlinkClick r:id="rId18"/>
              </a:rPr>
              <a:t>embassyces.com</a:t>
            </a:r>
            <a:r>
              <a:rPr lang="cs-CZ" sz="1200" dirty="0" smtClean="0">
                <a:hlinkClick r:id="rId18"/>
              </a:rPr>
              <a:t>/</a:t>
            </a:r>
            <a:r>
              <a:rPr lang="cs-CZ" sz="1200" dirty="0" err="1" smtClean="0">
                <a:hlinkClick r:id="rId18"/>
              </a:rPr>
              <a:t>schools</a:t>
            </a:r>
            <a:r>
              <a:rPr lang="cs-CZ" sz="1200" dirty="0" smtClean="0">
                <a:hlinkClick r:id="rId18"/>
              </a:rPr>
              <a:t>/</a:t>
            </a:r>
            <a:r>
              <a:rPr lang="cs-CZ" sz="1200" dirty="0" err="1" smtClean="0">
                <a:hlinkClick r:id="rId18"/>
              </a:rPr>
              <a:t>auckland.aspx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14 URL&lt; </a:t>
            </a:r>
            <a:r>
              <a:rPr lang="cs-CZ" sz="1200" dirty="0" smtClean="0">
                <a:hlinkClick r:id="rId19"/>
              </a:rPr>
              <a:t>http://www.</a:t>
            </a:r>
            <a:r>
              <a:rPr lang="cs-CZ" sz="1200" dirty="0" err="1" smtClean="0">
                <a:hlinkClick r:id="rId19"/>
              </a:rPr>
              <a:t>ipsproperty.co.nz</a:t>
            </a:r>
            <a:r>
              <a:rPr lang="cs-CZ" sz="1200" dirty="0" smtClean="0">
                <a:hlinkClick r:id="rId19"/>
              </a:rPr>
              <a:t>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h1.redbubble.net/image.3294921.4129/flat,550x550,075,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80512" cy="70294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Austrálie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Oceánie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4941168"/>
            <a:ext cx="5760640" cy="230425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Nový Zéland 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FG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ostrovní stát v JZ části Oceánie, asi 1600 km JV od Austrálie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součástí jsou zámořská území: Tokelau, </a:t>
            </a:r>
            <a:r>
              <a:rPr lang="cs-CZ" dirty="0" err="1" smtClean="0"/>
              <a:t>Niue</a:t>
            </a:r>
            <a:r>
              <a:rPr lang="cs-CZ" dirty="0" smtClean="0"/>
              <a:t>, </a:t>
            </a:r>
            <a:r>
              <a:rPr lang="cs-CZ" dirty="0" err="1" smtClean="0"/>
              <a:t>Cookovy</a:t>
            </a:r>
            <a:r>
              <a:rPr lang="cs-CZ" dirty="0" smtClean="0"/>
              <a:t> ostrovy a další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Severní ostrov - nazýván „ostrov ohně“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převážně vulkanického původu, častá zemětřesení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Jižní ostrov - nazýván „ostrov ledu“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páteř tvoří pohoří Jižní Alpy (Mt. Cook 3 764 m)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časté glaciální tvary (kary, fjordy) </a:t>
            </a:r>
          </a:p>
          <a:p>
            <a:pPr lvl="2"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mírné oceánské s pravidelnými srážkami po celý rok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Severní ostrov více subtropický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Jižní ostrov drsnější (obdoba Skotska)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řeky krátké, na J prudké a vodnaté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velké množství jezer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geotermální zdroje na S: prameny, gejzíry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ledovce na J (celkem asi 360 ledovců): např. </a:t>
            </a:r>
            <a:r>
              <a:rPr lang="cs-CZ" dirty="0" err="1" smtClean="0"/>
              <a:t>Tasmanův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475"/>
            <a:ext cx="4114800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17032"/>
            <a:ext cx="4505325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8188" y="3735660"/>
            <a:ext cx="46863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5734" y="1196752"/>
            <a:ext cx="3112690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élník 13"/>
          <p:cNvSpPr/>
          <p:nvPr/>
        </p:nvSpPr>
        <p:spPr>
          <a:xfrm>
            <a:off x="7164288" y="2924944"/>
            <a:ext cx="1208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1400" b="1" dirty="0" smtClean="0"/>
              <a:t>Obr. 4   Vlajka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FG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 a živočišstvo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typický endemismus - starobylejší druhy než v Austrálii - chybí např. blahovičníky a klokani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90% zástupců rostlinstva je endemických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zástupci flóry: smrk kauri, stromové kapradiny, buk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symbolem zvířeny: vyhynulý pták moa a dnešní kivi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nedostatek savců, obojživelníků a dravých šelem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endParaRPr lang="cs-CZ" sz="9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parky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ochrana přírody má dlouholetou tradici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NP </a:t>
            </a:r>
            <a:r>
              <a:rPr lang="cs-CZ" dirty="0" err="1" smtClean="0"/>
              <a:t>Tongariro</a:t>
            </a:r>
            <a:r>
              <a:rPr lang="cs-CZ" dirty="0" smtClean="0"/>
              <a:t> - sopečná činnost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Fiordland</a:t>
            </a:r>
            <a:r>
              <a:rPr lang="cs-CZ" dirty="0" smtClean="0"/>
              <a:t> NP - největší NP, ochrana glaciálního reliéfu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Mt. Cook NP - velehorský reliéf, ledovce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Egmont</a:t>
            </a:r>
            <a:r>
              <a:rPr lang="cs-CZ" dirty="0" smtClean="0"/>
              <a:t> NP - vyhaslý sopečný kužel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763" y="4144859"/>
            <a:ext cx="4862845" cy="3244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3024150" y="6309320"/>
            <a:ext cx="21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5   NP </a:t>
            </a:r>
            <a:r>
              <a:rPr lang="cs-CZ" b="1" dirty="0" err="1" smtClean="0"/>
              <a:t>Tongariro</a:t>
            </a:r>
            <a:r>
              <a:rPr lang="cs-CZ" b="1" dirty="0" smtClean="0"/>
              <a:t> 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149080"/>
            <a:ext cx="4796489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élník 10"/>
          <p:cNvSpPr/>
          <p:nvPr/>
        </p:nvSpPr>
        <p:spPr>
          <a:xfrm>
            <a:off x="2987824" y="6309320"/>
            <a:ext cx="220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6   </a:t>
            </a:r>
            <a:r>
              <a:rPr lang="cs-CZ" b="1" dirty="0" err="1" smtClean="0"/>
              <a:t>Fiordland</a:t>
            </a:r>
            <a:r>
              <a:rPr lang="cs-CZ" b="1" dirty="0" smtClean="0"/>
              <a:t> NP </a:t>
            </a:r>
            <a:endParaRPr 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5044140" cy="3369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/>
          <p:cNvSpPr/>
          <p:nvPr/>
        </p:nvSpPr>
        <p:spPr>
          <a:xfrm>
            <a:off x="3029599" y="6300028"/>
            <a:ext cx="21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7   Mt. Cook NP</a:t>
            </a:r>
            <a:endParaRPr lang="en-US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l="10145"/>
          <a:stretch>
            <a:fillRect/>
          </a:stretch>
        </p:blipFill>
        <p:spPr bwMode="auto">
          <a:xfrm>
            <a:off x="5292080" y="4005064"/>
            <a:ext cx="489654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/>
          <p:cNvSpPr/>
          <p:nvPr/>
        </p:nvSpPr>
        <p:spPr>
          <a:xfrm>
            <a:off x="2987824" y="6300028"/>
            <a:ext cx="202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8   </a:t>
            </a:r>
            <a:r>
              <a:rPr lang="cs-CZ" b="1" dirty="0" err="1" smtClean="0"/>
              <a:t>Egmont</a:t>
            </a:r>
            <a:r>
              <a:rPr lang="cs-CZ" b="1" dirty="0" smtClean="0"/>
              <a:t> NP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1"/>
      <p:bldP spid="11" grpId="2"/>
      <p:bldP spid="13" grpId="0"/>
      <p:bldP spid="13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408" y="718939"/>
            <a:ext cx="3429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588" y="4069035"/>
            <a:ext cx="4152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8763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SG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Novém Zélandě žije 4,3 milionů lidí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převažují Novozélanďané evropského původu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polynéských Maorů 10%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střední délka života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životní úroveň jedna z nejvyšších na světě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nerovnoměrné rozmístění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J ostrově žije pouze 1 mil. obyvatel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urbanizace (85%) i gramotnost (téměř 100%)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40% protestanti, 10% katolíci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města: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Auckland 		1,4 mil. obyvatel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Wellington 		400 tis. obyvatel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Christchurch</a:t>
            </a:r>
            <a:r>
              <a:rPr lang="cs-CZ" dirty="0" smtClean="0"/>
              <a:t> 	300 tis. obyvatel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258127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7236296" y="3501008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12  Maorové 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47458"/>
            <a:ext cx="4746104" cy="332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3707904" y="6309320"/>
            <a:ext cx="1918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13  Auckland </a:t>
            </a:r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57805"/>
            <a:ext cx="4570512" cy="3459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élník 10"/>
          <p:cNvSpPr/>
          <p:nvPr/>
        </p:nvSpPr>
        <p:spPr>
          <a:xfrm>
            <a:off x="3704344" y="6300028"/>
            <a:ext cx="201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14  Wellington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Hospodářství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zaměstnává pouze 10 % obyvatel, přesto je vysoce produktivní a přebytkové - export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dominuje živočišná výroba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chov ovcí (4. místo na světě) - okolí Wellingtonu a </a:t>
            </a:r>
            <a:r>
              <a:rPr lang="cs-CZ" dirty="0" err="1" smtClean="0"/>
              <a:t>Aucklandu</a:t>
            </a:r>
            <a:r>
              <a:rPr lang="cs-CZ" dirty="0" smtClean="0"/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chov skotu (8. místo na světě) na maso a mléko (export)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chov jelenů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významný rybolov a těžba dřeva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rostlinná výroba zaměřena na pěstování ovoce </a:t>
            </a:r>
          </a:p>
          <a:p>
            <a:pPr>
              <a:spcBef>
                <a:spcPct val="0"/>
              </a:spcBef>
              <a:defRPr/>
            </a:pPr>
            <a:endParaRPr lang="cs-CZ" sz="800" dirty="0" smtClean="0"/>
          </a:p>
          <a:p>
            <a:pPr lvl="0"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chudé zásoby surovin - význam má pouze černé uhlí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orientace na potravinářský průmysl (maso, mléko, sýry)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produkci másla a mléka na obyvatele 1. místo na světě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produkci masa na obyvatele 2. místo na světě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elektrická energie: 80% hydroelektrárny, 5% geotermální elektrárny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strojírenství: zemědělské a potravinářské stroje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tradiční textilní průmysl: vlnařství a konfekce </a:t>
            </a:r>
          </a:p>
          <a:p>
            <a:pPr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rozvinuta velmi dobře - pro vnitrostátní přepravu je rozhodující silniční doprava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 mezinárodního pohledu nejdůležitější námořní a letecká doprava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933</Words>
  <Application>Microsoft Office PowerPoint</Application>
  <PresentationFormat>Předvádění na obrazovce (4:3)</PresentationFormat>
  <Paragraphs>436</Paragraphs>
  <Slides>13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Výchozí návrh</vt:lpstr>
      <vt:lpstr>NOVÝ ZÉLAND</vt:lpstr>
      <vt:lpstr>Prezentace aplikace PowerPoint</vt:lpstr>
      <vt:lpstr>4. Nový Zéland  </vt:lpstr>
      <vt:lpstr>Základní FG charakteristiky</vt:lpstr>
      <vt:lpstr>Prezentace aplikace PowerPoint</vt:lpstr>
      <vt:lpstr>Základní FG charakteristiky</vt:lpstr>
      <vt:lpstr>Prezentace aplikace PowerPoint</vt:lpstr>
      <vt:lpstr>Základní SG charakteristiky</vt:lpstr>
      <vt:lpstr>Hospodářství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Pepa</cp:lastModifiedBy>
  <cp:revision>225</cp:revision>
  <dcterms:created xsi:type="dcterms:W3CDTF">2012-08-15T09:12:49Z</dcterms:created>
  <dcterms:modified xsi:type="dcterms:W3CDTF">2013-04-30T11:20:28Z</dcterms:modified>
</cp:coreProperties>
</file>