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7"/>
  </p:notesMasterIdLst>
  <p:sldIdLst>
    <p:sldId id="286" r:id="rId7"/>
    <p:sldId id="288" r:id="rId8"/>
    <p:sldId id="28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7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142B-3988-4C98-B891-8F101D06A93D}" type="datetimeFigureOut">
              <a:rPr lang="cs-CZ" smtClean="0"/>
              <a:pPr/>
              <a:t>29.4.2013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08170-1FA7-4EB7-A9E0-507FD7C7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1.xml"/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12" Type="http://schemas.openxmlformats.org/officeDocument/2006/relationships/slide" Target="slide2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slide" Target="slide23.xml"/><Relationship Id="rId14" Type="http://schemas.openxmlformats.org/officeDocument/2006/relationships/slide" Target="slide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„ČR - SG“. Studenti se rozdělí na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stejně početné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/>
              <a:t>Ve hře se vyskytují i tzv. </a:t>
            </a:r>
            <a:r>
              <a:rPr lang="cs-CZ" sz="1100" dirty="0" err="1" smtClean="0"/>
              <a:t>BONUSy</a:t>
            </a:r>
            <a:r>
              <a:rPr lang="cs-CZ" sz="1100" dirty="0" smtClean="0"/>
              <a:t>. Při </a:t>
            </a:r>
            <a:r>
              <a:rPr lang="cs-CZ" sz="1100" dirty="0" err="1" smtClean="0"/>
              <a:t>BONUSové</a:t>
            </a:r>
            <a:r>
              <a:rPr lang="cs-CZ" sz="1100" dirty="0" smtClean="0"/>
              <a:t> otázce je zobrazeno tvrzení. Hráči toto tvrzení buď přijmou za pravdivé (ANO) nebo jej odmítnou (NE). Při správné odpovědi na </a:t>
            </a:r>
            <a:r>
              <a:rPr lang="cs-CZ" sz="1100" dirty="0" err="1" smtClean="0"/>
              <a:t>BONUSovou</a:t>
            </a:r>
            <a:r>
              <a:rPr lang="cs-CZ" sz="1100" dirty="0" smtClean="0"/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ČR,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těžba, průmysl, zemědělství, obyvatelstvo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Česká republika SG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</a:t>
            </a:r>
            <a:r>
              <a:rPr lang="cs-CZ" sz="3200" b="1" dirty="0" smtClean="0">
                <a:cs typeface="Arial" charset="0"/>
              </a:rPr>
              <a:t>ZEM-220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59631" y="2967335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Hodonínsko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773474" y="2690338"/>
            <a:ext cx="7597144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JMENUJÍ DVĚ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JADERNÉ ELEKTRÁRNY ČR?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29327" y="285728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Průmysl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09462" y="2367171"/>
            <a:ext cx="26629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Temelín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Dukovany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71873" y="2690339"/>
            <a:ext cx="8800358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JMENUJÍ DVA ROPOVODY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ZÁSOBUJÍCÍ ČR?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29326" y="285728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Průmysl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25489" y="2136339"/>
            <a:ext cx="26308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Družba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Ingolstadt</a:t>
            </a:r>
            <a:endParaRPr lang="cs-CZ" sz="4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524573" y="2690338"/>
            <a:ext cx="6094938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VE KTERÉM MĚSTĚ 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 ČR VYRÁBÍ LEGO?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29327" y="285728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Průmysl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352130" y="2551837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Kladno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759002" y="2690337"/>
            <a:ext cx="7626062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HLAVNÍ OBLAST PĚSTOVÁNÍ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CHMELE V ČR?</a:t>
            </a:r>
          </a:p>
        </p:txBody>
      </p:sp>
      <p:sp>
        <p:nvSpPr>
          <p:cNvPr id="9" name="Obdélník 8"/>
          <p:cNvSpPr/>
          <p:nvPr/>
        </p:nvSpPr>
        <p:spPr>
          <a:xfrm>
            <a:off x="2690719" y="285728"/>
            <a:ext cx="3762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Zemědělství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477162" y="2967335"/>
            <a:ext cx="2127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Žatecko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54136" y="2382562"/>
            <a:ext cx="8435835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KOLIK PROCENT ROZLOHY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ČR </a:t>
            </a:r>
            <a:b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PŘIBLIŽNĚ</a:t>
            </a:r>
            <a:endParaRPr lang="cs-CZ" sz="40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ZAUJÍMAJÍ LESY?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90719" y="285728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Zemědělství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29836" y="5500702"/>
            <a:ext cx="5038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50800"/>
                <a:solidFill>
                  <a:srgbClr val="000000">
                    <a:shade val="50000"/>
                  </a:srgbClr>
                </a:solidFill>
                <a:latin typeface="Times New Roman" pitchFamily="18" charset="0"/>
              </a:rPr>
              <a:t>Česká republika</a:t>
            </a:r>
            <a:endParaRPr lang="cs-CZ" sz="5400" b="1" dirty="0">
              <a:ln w="50800"/>
              <a:solidFill>
                <a:srgbClr val="00000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756083" y="2136339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30%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528823" y="2690339"/>
            <a:ext cx="8086444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JAKÝ DRUH MASA PŘEVLÁDÁ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 ŽIVOČIŠNÉ VÝROBĚ ČR?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90717" y="285728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Zemědělství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348283" y="3013502"/>
            <a:ext cx="2303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Drůbeží</a:t>
            </a:r>
            <a:endParaRPr lang="cs-CZ" sz="4800" b="1" dirty="0" smtClean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237456" y="2690340"/>
            <a:ext cx="6669198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VYJMENUJTE ALESPOŇ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5 PAMÁTEK UNESCO ČR?</a:t>
            </a:r>
            <a:endParaRPr lang="cs-CZ" sz="28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36831" y="285728"/>
            <a:ext cx="4070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13370" y="1843951"/>
            <a:ext cx="591726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hlavní město Praha,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Český Krumlov,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Kutná Hora, renesanční Telč,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 Třebíči,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Sloup Nejsvětější trojice v Olomouci,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poutní kostel sv. Jana Nepomuckého na Zelené hoře,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Litomyšl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Lednicko-valtický areál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cs-CZ" sz="20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Holašovice</a:t>
            </a:r>
            <a:r>
              <a:rPr lang="cs-CZ" sz="2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vila </a:t>
            </a:r>
            <a:r>
              <a:rPr lang="cs-CZ" sz="20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Tugendhat</a:t>
            </a:r>
            <a:r>
              <a:rPr lang="cs-CZ" sz="2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 v Brně</a:t>
            </a:r>
            <a:endParaRPr lang="cs-CZ" sz="20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488690" y="2690338"/>
            <a:ext cx="8166723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JAKÁ JE PRŮMĚRNÁ HUSTOTA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ZALIDNĚNÍ ČR?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36829" y="285728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682431" y="2551837"/>
            <a:ext cx="5779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133,3 obyvatel/km²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118223" y="2074788"/>
            <a:ext cx="6907660" cy="25545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PRAHA SPOLU S BRNEM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JSOU JEDINÁ MĚSTA V ČR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 VÍCE NEŽ MILIONEM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OBYVATEL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87036" y="285728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BONUS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80956" y="2551837"/>
            <a:ext cx="4919937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i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Praha má 1,2 milionů obyvatel,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i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ale Brno jen 380 tisíc.</a:t>
            </a:r>
            <a:endParaRPr lang="cs-CZ" sz="28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371607" y="1669309"/>
            <a:ext cx="18918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Konec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68304" y="1669309"/>
            <a:ext cx="42984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Česká republika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SG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ANDĚL, J. - MAREŠ, R.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"Starý svět" Evropa : encyklopedický přehled zemí.  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2.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Olomouc : Nakladatelství Olomouc, 2001. 293 s. ISBN 80-7182-115-2.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BIČÍK, I. - HLAVÁČEK, P. – ŘEZNÍČKOVÁ, D.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Regionální zeměpis. 3, Evropa : učebnice zeměpisu.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1.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Praha : Nakladatelství České geografické společnosti, 1994. 47 s.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JEŘÁBEK, M. - VILÍMEK, V.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Zeměpis světa 3 : učebnice zeměpisu pro základní školy a víceletá gymnázia. Evropa. 2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Praha: Nakladatelství České geografické společnosti, 2001. 63 s. ISBN 80-86034-47-X.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4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7492760" y="2740489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203848" y="285728"/>
            <a:ext cx="5769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Česká republika SG</a:t>
            </a:r>
            <a:endParaRPr lang="cs-CZ" sz="54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ovéPole 11">
            <a:hlinkClick r:id="rId5" action="ppaction://hlinksldjump"/>
          </p:cNvPr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3777984" y="2777860"/>
            <a:ext cx="1482527" cy="1482527"/>
          </a:xfrm>
          <a:prstGeom prst="rect">
            <a:avLst/>
          </a:prstGeom>
          <a:noFill/>
        </p:spPr>
      </p:pic>
      <p:pic>
        <p:nvPicPr>
          <p:cNvPr id="9" name="Picture 3" descr="C:\Users\Zuzka\AppData\Local\Microsoft\Windows\Temporary Internet Files\Content.IE5\SSM8U9FV\MCj04398160000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3777984" y="3992306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3777984" y="520675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5706810" y="2777860"/>
            <a:ext cx="1482527" cy="1482527"/>
          </a:xfrm>
          <a:prstGeom prst="rect">
            <a:avLst/>
          </a:prstGeom>
          <a:noFill/>
        </p:spPr>
      </p:pic>
      <p:pic>
        <p:nvPicPr>
          <p:cNvPr id="13" name="Picture 3" descr="C:\Users\Zuzka\AppData\Local\Microsoft\Windows\Temporary Internet Files\Content.IE5\SSM8U9FV\MCj04398160000[1]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5706810" y="3992306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5706810" y="5206752"/>
            <a:ext cx="1482527" cy="1482527"/>
          </a:xfrm>
          <a:prstGeom prst="rect">
            <a:avLst/>
          </a:prstGeom>
          <a:noFill/>
        </p:spPr>
      </p:pic>
      <p:pic>
        <p:nvPicPr>
          <p:cNvPr id="21" name="Picture 3" descr="C:\Users\Zuzka\AppData\Local\Microsoft\Windows\Temporary Internet Files\Content.IE5\SSM8U9FV\MCj04398160000[1]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7492760" y="3954935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7526827" y="520675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4071934" y="318164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4071934" y="4396095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4071934" y="561054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>
            <a:hlinkClick r:id="rId6" action="ppaction://hlinksldjump"/>
          </p:cNvPr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>
            <a:hlinkClick r:id="rId10" action="ppaction://hlinksldjump"/>
          </p:cNvPr>
          <p:cNvSpPr txBox="1"/>
          <p:nvPr/>
        </p:nvSpPr>
        <p:spPr>
          <a:xfrm>
            <a:off x="6000760" y="321468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ovéPole 27">
            <a:hlinkClick r:id="rId11" action="ppaction://hlinksldjump"/>
          </p:cNvPr>
          <p:cNvSpPr txBox="1"/>
          <p:nvPr/>
        </p:nvSpPr>
        <p:spPr>
          <a:xfrm>
            <a:off x="6000760" y="4396095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>
            <a:hlinkClick r:id="rId12" action="ppaction://hlinksldjump"/>
          </p:cNvPr>
          <p:cNvSpPr txBox="1"/>
          <p:nvPr/>
        </p:nvSpPr>
        <p:spPr>
          <a:xfrm>
            <a:off x="6000760" y="561054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2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>
            <a:hlinkClick r:id="rId4" action="ppaction://hlinksldjump"/>
          </p:cNvPr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>
            <a:hlinkClick r:id="rId2" action="ppaction://hlinksldjump"/>
          </p:cNvPr>
          <p:cNvSpPr txBox="1"/>
          <p:nvPr/>
        </p:nvSpPr>
        <p:spPr>
          <a:xfrm>
            <a:off x="7786710" y="31432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2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TextovéPole 33">
            <a:hlinkClick r:id="rId13" action="ppaction://hlinksldjump"/>
          </p:cNvPr>
          <p:cNvSpPr txBox="1"/>
          <p:nvPr/>
        </p:nvSpPr>
        <p:spPr>
          <a:xfrm>
            <a:off x="7786710" y="435769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3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>
            <a:hlinkClick r:id="rId14" action="ppaction://hlinksldjump"/>
          </p:cNvPr>
          <p:cNvSpPr txBox="1"/>
          <p:nvPr/>
        </p:nvSpPr>
        <p:spPr>
          <a:xfrm>
            <a:off x="7786710" y="564357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4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914435" y="1809479"/>
            <a:ext cx="16898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Těžba</a:t>
            </a:r>
            <a:endParaRPr lang="cs-CZ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626779" y="3023925"/>
            <a:ext cx="22669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Průmysl</a:t>
            </a:r>
            <a:endParaRPr lang="cs-CZ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155415" y="4243735"/>
            <a:ext cx="3169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Zemědělství</a:t>
            </a:r>
            <a:endParaRPr lang="cs-CZ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46494" y="5434628"/>
            <a:ext cx="34275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Obyvatelstvo</a:t>
            </a:r>
            <a:endParaRPr lang="cs-CZ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933678" y="1951674"/>
            <a:ext cx="7276671" cy="280076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JAKÁ SUROVINA SE VÁM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VYBAVÍ V SOUVISLOSTI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 OBLASTMI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STARÁ A NOVÁ ROLE?</a:t>
            </a:r>
            <a:endParaRPr lang="cs-CZ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575574" y="285728"/>
            <a:ext cx="199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Těžba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479400" y="2967335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Kaolín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289726" y="2690337"/>
            <a:ext cx="6564618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VE KTERÉ LOKALITĚ 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TĚŽÍ URAN?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3575574" y="285728"/>
            <a:ext cx="199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Těžba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354092" y="2967335"/>
            <a:ext cx="4435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Dolní </a:t>
            </a: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Rožínka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642446" y="2382561"/>
            <a:ext cx="7859203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VE KTERÉ LOKALITĚ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SE TĚŽÍ V MALÉM MNOŽSTVÍ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ROPA?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575574" y="285728"/>
            <a:ext cx="199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Těžba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5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E9EFE1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Šablona návrhu Zářící díly skládačky">
  <a:themeElements>
    <a:clrScheme name="Vlastní 6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367</Words>
  <Application>Microsoft Office PowerPoint</Application>
  <PresentationFormat>Předvádění na obrazovce (4:3)</PresentationFormat>
  <Paragraphs>134</Paragraphs>
  <Slides>30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Šablona návrhu Zářící díly skládačky</vt:lpstr>
      <vt:lpstr>Šablona návrhu s příliš mnoha soubory</vt:lpstr>
      <vt:lpstr>Prezentace na téma brainstormingu</vt:lpstr>
      <vt:lpstr>1_Šablona návrhu Zářící díly skládačky</vt:lpstr>
      <vt:lpstr>Výchozí návrh</vt:lpstr>
      <vt:lpstr>1_Výchozí návrh</vt:lpstr>
      <vt:lpstr>Česká republika SG</vt:lpstr>
      <vt:lpstr>Prezentace aplikace PowerPoint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34</cp:revision>
  <dcterms:created xsi:type="dcterms:W3CDTF">2010-04-23T14:42:54Z</dcterms:created>
  <dcterms:modified xsi:type="dcterms:W3CDTF">2013-04-29T10:12:03Z</dcterms:modified>
</cp:coreProperties>
</file>